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1" r:id="rId2"/>
    <p:sldId id="282" r:id="rId3"/>
    <p:sldId id="257" r:id="rId4"/>
    <p:sldId id="262" r:id="rId5"/>
    <p:sldId id="270" r:id="rId6"/>
    <p:sldId id="271" r:id="rId7"/>
    <p:sldId id="260" r:id="rId8"/>
    <p:sldId id="268" r:id="rId9"/>
    <p:sldId id="277" r:id="rId10"/>
    <p:sldId id="258" r:id="rId11"/>
    <p:sldId id="259" r:id="rId12"/>
    <p:sldId id="284" r:id="rId13"/>
    <p:sldId id="285" r:id="rId14"/>
    <p:sldId id="286" r:id="rId15"/>
    <p:sldId id="261" r:id="rId16"/>
    <p:sldId id="278" r:id="rId17"/>
    <p:sldId id="283" r:id="rId18"/>
    <p:sldId id="273" r:id="rId19"/>
    <p:sldId id="279" r:id="rId20"/>
    <p:sldId id="263" r:id="rId21"/>
    <p:sldId id="280" r:id="rId22"/>
    <p:sldId id="264" r:id="rId23"/>
    <p:sldId id="291" r:id="rId24"/>
    <p:sldId id="292" r:id="rId25"/>
    <p:sldId id="293" r:id="rId26"/>
    <p:sldId id="276" r:id="rId27"/>
    <p:sldId id="290" r:id="rId28"/>
    <p:sldId id="289" r:id="rId29"/>
    <p:sldId id="275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19" autoAdjust="0"/>
  </p:normalViewPr>
  <p:slideViewPr>
    <p:cSldViewPr snapToGrid="0">
      <p:cViewPr varScale="1">
        <p:scale>
          <a:sx n="86" d="100"/>
          <a:sy n="86" d="100"/>
        </p:scale>
        <p:origin x="51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B3D11-6FE1-4083-9B7E-B4F3093C81F0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0CF36-6815-4593-B52C-88CBEE0C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64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0455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你信耶稣的那刻开始，神便给你得着新的，永远的生命。神赐的这生命使我们能够认识神，与神有沟通；可以祷告，得以亲近神；能使生活改变，胜过以往不能胜过的罪恶，过圣洁的生活。当我们还活在世上时，信了耶稣之后，就有了永生的生命，使我们的生活有了新的层面－－与神沟通。这就是为何基督徒可以祷告的原因。信耶稣使我们得救，从罪恶中得释放，从死亡阴间被拯救出来，从罪恶的权势中被解脱，我们得救了！我们有永生的生命能过新的生活，也不再害怕死亡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0501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实际上，很多人拒绝接受耶稣，不是因为神存在的证据不足，不是因为耶稣基督死而复活的证据不足，乃是因为在道德的层面，人们不愿意离开他们习以为常的罪恶生活方式。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5539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尼基古兹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(Nicky Cruz)1938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年出生于波多黎各，青年时代成为纽约“毛毛帮”的头目，好勇斗狠，为非作歹，吸毒凶杀，心黑手辣，无恶不作，被称为“恶魔之子。”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韦克逊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(David Wilkerson)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在纽约布道时遇见尼基古兹，对他说，“耶稣爱你而且祂永远不会停止爱你。” 尼基古兹扇他耳光并威胁杀掉大卫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克逊。大卫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克逊紧盯着尼基古兹说，“你即便用刀把我切成碎片，我的每一块碎片仍然对你说，耶稣爱你。你不能用刀把‘爱’杀死，因为神就是爱。”当天下午，大卫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克逊到毛毛帮的总部重复他的信息，再次被尼基古兹打了耳光，大卫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克逊笑笑，继续为尼基古兹祷告。两周后，大卫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克逊在一个大球场举办布道大会，尼基古兹想要去给大卫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克逊一个教训。他到那里之后，大卫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克逊正在讲道。结束后，大卫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克逊要毛毛帮的人帮助收取奉献，尼基古兹便带几个毛毛帮成员强逼众人掏钱，然后他想要携带这些钱逃跑。突然，尼基古兹想到大卫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克逊对自己的信任，为自己的作为感到羞愧。他走上台去，把收的钱交给大卫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克逊。随后在大卫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克逊呼召时，许多毛毛帮成员包括尼基古兹自己一起祷告，请求上帝的宽恕。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尼基古兹信主后带领毛毛帮成员向警察自首，后来进入神学院学习，之后成为传道人，回到他原来为非作歹的社区，宣讲耶稣基督赦罪的福音，并成立了“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Nicky Cruz Outreach”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的福音机构。尼基古兹的故事后来被拍成电影“</a:t>
            </a:r>
            <a:r>
              <a:rPr lang="en-CA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Cross and the Switchblade”，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直译是</a:t>
            </a:r>
            <a:r>
              <a:rPr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十字架与弹簧刀</a:t>
            </a:r>
            <a:r>
              <a:rPr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，中文翻译为</a:t>
            </a:r>
            <a:r>
              <a:rPr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虎穴亡魂</a:t>
            </a:r>
            <a:r>
              <a:rPr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818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人被定罪的原因不是因为罪行的轻重或多少，而是因为人生命的本质不对，这生命使人拒绝神、更拒绝神的方法，所以只好自己去承担罪的后果。</a:t>
            </a: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279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40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609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罗</a:t>
            </a:r>
            <a:r>
              <a:rPr lang="en-CA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1;18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原来，　神的忿怒从天上显明在一切不虔不义的人身上，就是那些行不义阻挡真理的人。</a:t>
            </a:r>
            <a:r>
              <a:rPr lang="zh-CN" altLang="en-US" dirty="0"/>
              <a:t>罗六</a:t>
            </a:r>
            <a:r>
              <a:rPr lang="en-CA" altLang="zh-CN" dirty="0"/>
              <a:t>23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因为罪的工价乃是死；惟有　神的恩赐，在我们的主基督耶稣里，乃是永生。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dirty="0"/>
              <a:t>弗二</a:t>
            </a:r>
            <a:r>
              <a:rPr lang="en-CA" altLang="zh-CN" dirty="0"/>
              <a:t>3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我们从前也都在他们中间，放纵肉体的私欲，随着肉体和心中所喜好的去行，本为可怒之子，和别人一样。</a:t>
            </a:r>
            <a:r>
              <a:rPr lang="zh-CN" altLang="en-US" dirty="0"/>
              <a:t>弗二</a:t>
            </a:r>
            <a:r>
              <a:rPr lang="en-CA" altLang="zh-CN" dirty="0"/>
              <a:t>4-5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而，　神既有丰富的怜悯，因他爱我们的大爱，当我们死在过犯中的时候，便叫我们与基督一同活过来。你们得救是本乎恩。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2899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圣经中所描绘的神的爱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291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0340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当你没有看到世界的那个恶毒、险恶、人心灵的诡诈的深度，你也不明白什么叫神爱世人，甚至将祂的独生子赐给他们。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1556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12:46,48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“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46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我到世上来，乃是光，叫凡信我的，不住在黑暗里。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若有人听见我的话不遵守，我不审判他。我来本不是要审判世界，乃是要拯救世界。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48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弃绝我不领受我话的人，有审判他的。就是我所讲的道，在末日要审判他”。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4555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6045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1830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年，美国一个合伙抢劫的罪犯乔治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威尔逊被判处死刑。当时的美国总统安德鲁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杰克逊（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Andrew Jackson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）签署了一份特赦令豁免他。不料，当总统特赦令送到乔治威尔逊手上时，他却拒绝接受。最后美国最高法院判决，既然乔治威尔逊拒绝接受总统特赦的恩典，法庭必须继续执行乔治威尔逊的死刑判决（参见：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man who refused pardon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 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同样，耶稣基督在十字架上已经成就赦罪的恩典和永生的救恩，但留给世人的选择是：你可以接受，也可以拒绝。很显然，两种不同的选择，将带来两种截然不同的命运！</a:t>
            </a:r>
            <a:endParaRPr lang="en-CA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b="0" i="0" dirty="0">
                <a:solidFill>
                  <a:srgbClr val="666666"/>
                </a:solidFill>
                <a:effectLst/>
                <a:latin typeface="bwmodelica-regular"/>
              </a:rPr>
              <a:t>In 1829 two men, George Wilson and James Porter, robbed a United States mail carrier. 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E0CF36-6815-4593-B52C-88CBEE0C4FE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864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49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79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833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995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40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88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969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67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11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245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B83D-8FC1-4720-B06C-D68AF6544612}" type="datetimeFigureOut">
              <a:rPr lang="en-CA" smtClean="0"/>
              <a:t>2023-10-25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36A6-C989-4B7F-B516-36D40A99118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771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d.bible/jhn.3.16.lcct" TargetMode="External"/><Relationship Id="rId2" Type="http://schemas.openxmlformats.org/officeDocument/2006/relationships/hyperlink" Target="https://wd.bible/jhn.3.16.ccb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d.bible/jhn.3.16.csb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神 愛 世 人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約 翰 福 音 </a:t>
            </a:r>
            <a:r>
              <a:rPr lang="en-US" altLang="zh-TW"/>
              <a:t>3: 16-21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8997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TW" sz="3200" b="1" baseline="30000" dirty="0"/>
              <a:t>16 </a:t>
            </a:r>
            <a:r>
              <a:rPr lang="zh-TW" altLang="en-US" sz="3200" dirty="0"/>
              <a:t>「 神 愛 世 人 ， 甚 至 將 他 的 獨 生 子 賜 給 他 們 ， 叫 一 切 信 他 的 ， 不 至 滅 亡 ， 反 得 永 生 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「神爱世人」原文是「</a:t>
            </a:r>
            <a:r>
              <a:rPr lang="zh-CN" altLang="en-US" dirty="0">
                <a:solidFill>
                  <a:srgbClr val="FF0000"/>
                </a:solidFill>
              </a:rPr>
              <a:t>因为</a:t>
            </a:r>
            <a:r>
              <a:rPr lang="zh-CN" altLang="en-US" dirty="0"/>
              <a:t>神</a:t>
            </a:r>
            <a:r>
              <a:rPr lang="zh-CN" altLang="en-US" dirty="0">
                <a:solidFill>
                  <a:srgbClr val="FF0000"/>
                </a:solidFill>
              </a:rPr>
              <a:t>如此</a:t>
            </a:r>
            <a:r>
              <a:rPr lang="zh-CN" altLang="en-US" dirty="0"/>
              <a:t>爱世人」（英文</a:t>
            </a:r>
            <a:r>
              <a:rPr lang="en-US" altLang="zh-CN" dirty="0"/>
              <a:t>ESV</a:t>
            </a:r>
            <a:r>
              <a:rPr lang="zh-CN" altLang="en-US" dirty="0"/>
              <a:t>、</a:t>
            </a:r>
            <a:r>
              <a:rPr lang="en-US" altLang="zh-CN" dirty="0"/>
              <a:t>NASB</a:t>
            </a:r>
            <a:r>
              <a:rPr lang="zh-CN" altLang="en-US" dirty="0"/>
              <a:t>、</a:t>
            </a:r>
            <a:r>
              <a:rPr lang="en-US" altLang="zh-CN" dirty="0"/>
              <a:t>KJV</a:t>
            </a:r>
            <a:r>
              <a:rPr lang="zh-CN" altLang="en-US" dirty="0"/>
              <a:t>译本）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「如此」和「照样」（</a:t>
            </a:r>
            <a:r>
              <a:rPr lang="en-US" altLang="zh-CN" dirty="0"/>
              <a:t>14</a:t>
            </a:r>
            <a:r>
              <a:rPr lang="zh-CN" altLang="en-US" dirty="0"/>
              <a:t>节）是同一个字，意思是神用让祂的儿子「也必</a:t>
            </a:r>
            <a:r>
              <a:rPr lang="zh-CN" altLang="en-US" dirty="0">
                <a:solidFill>
                  <a:srgbClr val="FF0000"/>
                </a:solidFill>
              </a:rPr>
              <a:t>照样</a:t>
            </a:r>
            <a:r>
              <a:rPr lang="zh-CN" altLang="en-US" dirty="0"/>
              <a:t>被举起来，叫一切信祂的都得永生」（</a:t>
            </a:r>
            <a:r>
              <a:rPr lang="en-US" altLang="zh-CN" dirty="0"/>
              <a:t>14-15</a:t>
            </a:r>
            <a:r>
              <a:rPr lang="zh-CN" altLang="en-US" dirty="0"/>
              <a:t>节）的方式来爱世人。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CA" altLang="zh-CN" dirty="0"/>
              <a:t>“</a:t>
            </a:r>
            <a:r>
              <a:rPr lang="zh-CN" altLang="en-US" dirty="0"/>
              <a:t>没有爱心的，就不认识神，因为</a:t>
            </a:r>
            <a:r>
              <a:rPr lang="zh-CN" altLang="en-US" dirty="0">
                <a:solidFill>
                  <a:srgbClr val="FF0000"/>
                </a:solidFill>
              </a:rPr>
              <a:t>神就是爱</a:t>
            </a:r>
            <a:r>
              <a:rPr lang="zh-CN" altLang="en-US" dirty="0"/>
              <a:t>。</a:t>
            </a:r>
            <a:r>
              <a:rPr lang="en-CA" altLang="zh-CN" dirty="0"/>
              <a:t>”</a:t>
            </a:r>
            <a:r>
              <a:rPr lang="ja-JP" altLang="en-US" dirty="0"/>
              <a:t> 约一</a:t>
            </a:r>
            <a:r>
              <a:rPr lang="en-CA" altLang="ja-JP" dirty="0"/>
              <a:t>4: 8</a:t>
            </a:r>
          </a:p>
          <a:p>
            <a:pPr>
              <a:lnSpc>
                <a:spcPct val="120000"/>
              </a:lnSpc>
            </a:pPr>
            <a:r>
              <a:rPr lang="en-CA" altLang="zh-CN" dirty="0"/>
              <a:t>“</a:t>
            </a:r>
            <a:r>
              <a:rPr lang="zh-CN" altLang="en-US" dirty="0"/>
              <a:t>神差他独生子到世间来，使我们藉着他得生，　神爱我们的心在此就显明了。</a:t>
            </a:r>
            <a:r>
              <a:rPr lang="en-CA" altLang="zh-CN" dirty="0"/>
              <a:t>” </a:t>
            </a:r>
            <a:r>
              <a:rPr lang="ja-JP" altLang="en-US" dirty="0"/>
              <a:t>约一</a:t>
            </a:r>
            <a:r>
              <a:rPr lang="en-CA" altLang="ja-JP" dirty="0"/>
              <a:t>4: 9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神「差祂的儿子为我们的罪作了挽回祭，这就是爱了」（约</a:t>
            </a:r>
            <a:r>
              <a:rPr lang="ja-JP" altLang="en-US" dirty="0"/>
              <a:t>一</a:t>
            </a:r>
            <a:r>
              <a:rPr lang="en-CA" altLang="zh-CN" dirty="0"/>
              <a:t>4:</a:t>
            </a:r>
            <a:r>
              <a:rPr lang="en-US" altLang="zh-CN" dirty="0"/>
              <a:t>10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CA" altLang="zh-TW" dirty="0"/>
              <a:t>“</a:t>
            </a:r>
            <a:r>
              <a:rPr lang="zh-TW" altLang="en-US" dirty="0"/>
              <a:t>惟有基督在我們還作罪人的時候為我們死，　</a:t>
            </a:r>
            <a:r>
              <a:rPr lang="zh-TW" altLang="en-US" dirty="0">
                <a:solidFill>
                  <a:srgbClr val="FF0000"/>
                </a:solidFill>
              </a:rPr>
              <a:t>神的愛</a:t>
            </a:r>
            <a:r>
              <a:rPr lang="zh-TW" altLang="en-US" dirty="0"/>
              <a:t>就在此向我們顯明了。</a:t>
            </a:r>
            <a:r>
              <a:rPr lang="en-CA" altLang="zh-TW" dirty="0"/>
              <a:t>”</a:t>
            </a:r>
            <a:r>
              <a:rPr lang="ja-JP" altLang="en-US" dirty="0"/>
              <a:t> 罗</a:t>
            </a:r>
            <a:r>
              <a:rPr lang="en-CA" altLang="ja-JP" dirty="0"/>
              <a:t>5:8</a:t>
            </a:r>
          </a:p>
          <a:p>
            <a:pPr>
              <a:lnSpc>
                <a:spcPct val="120000"/>
              </a:lnSpc>
            </a:pPr>
            <a:r>
              <a:rPr lang="en-CA" altLang="zh-CN" dirty="0"/>
              <a:t>“4</a:t>
            </a:r>
            <a:r>
              <a:rPr lang="zh-CN" altLang="en-US" dirty="0"/>
              <a:t>神既有丰富的怜悯，因他爱我们的大爱，</a:t>
            </a:r>
            <a:r>
              <a:rPr lang="en-CA" altLang="zh-CN" dirty="0"/>
              <a:t>5</a:t>
            </a:r>
            <a:r>
              <a:rPr lang="zh-CN" altLang="en-US" dirty="0"/>
              <a:t>当我们死在过犯中的时候，便叫我们与基督一同活过来。你们得救是本乎恩。</a:t>
            </a:r>
            <a:r>
              <a:rPr lang="en-CA" altLang="zh-CN" dirty="0"/>
              <a:t>”</a:t>
            </a:r>
            <a:r>
              <a:rPr lang="ja-JP" altLang="en-US" dirty="0"/>
              <a:t>弗</a:t>
            </a:r>
            <a:r>
              <a:rPr lang="en-CA" altLang="ja-JP" dirty="0"/>
              <a:t>2: 4-5</a:t>
            </a:r>
          </a:p>
          <a:p>
            <a:pPr>
              <a:lnSpc>
                <a:spcPct val="120000"/>
              </a:lnSpc>
            </a:pPr>
            <a:r>
              <a:rPr lang="en-CA" altLang="zh-CN" dirty="0"/>
              <a:t>“</a:t>
            </a:r>
            <a:r>
              <a:rPr lang="zh-CN" altLang="en-US" dirty="0"/>
              <a:t>「耶和华，耶和华，是有怜悯有恩典的神，不轻易发怒，并有丰盛的慈爱和诚实</a:t>
            </a:r>
            <a:r>
              <a:rPr lang="en-CA" altLang="zh-CN" dirty="0"/>
              <a:t>”  </a:t>
            </a:r>
            <a:r>
              <a:rPr lang="ja-JP" altLang="en-US" dirty="0"/>
              <a:t>出</a:t>
            </a:r>
            <a:r>
              <a:rPr lang="en-CA" altLang="ja-JP" dirty="0"/>
              <a:t>34:6</a:t>
            </a:r>
          </a:p>
          <a:p>
            <a:pPr>
              <a:lnSpc>
                <a:spcPct val="120000"/>
              </a:lnSpc>
            </a:pPr>
            <a:r>
              <a:rPr lang="en-CA" altLang="zh-CN" dirty="0"/>
              <a:t>“</a:t>
            </a:r>
            <a:r>
              <a:rPr lang="zh-CN" altLang="en-US" dirty="0"/>
              <a:t>我们的神啊，你是至大、至能、至可畏、守约施慈爱的神。</a:t>
            </a:r>
            <a:r>
              <a:rPr lang="en-CA" altLang="zh-CN" dirty="0"/>
              <a:t>” </a:t>
            </a:r>
            <a:r>
              <a:rPr lang="ja-JP" altLang="en-US" dirty="0"/>
              <a:t>尼</a:t>
            </a:r>
            <a:r>
              <a:rPr lang="en-CA" altLang="ja-JP" dirty="0"/>
              <a:t>9:32a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6122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4000" dirty="0"/>
              <a:t>「世人」与「世界」</a:t>
            </a:r>
            <a:r>
              <a:rPr lang="en-CA" dirty="0"/>
              <a:t> “</a:t>
            </a:r>
            <a:r>
              <a:rPr lang="en-CA" dirty="0" err="1"/>
              <a:t>kosmos</a:t>
            </a:r>
            <a:r>
              <a:rPr lang="en-CA" dirty="0"/>
              <a:t>”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2200" dirty="0"/>
              <a:t>「世人」原文与「世界」（约壹二</a:t>
            </a:r>
            <a:r>
              <a:rPr lang="en-US" altLang="zh-CN" sz="2200" dirty="0"/>
              <a:t>15</a:t>
            </a:r>
            <a:r>
              <a:rPr lang="zh-CN" altLang="en-US" sz="2200" dirty="0"/>
              <a:t>）同字，指犯罪堕落而构成世界的人，世人原是神按照祂自己的形象造的。</a:t>
            </a:r>
            <a:endParaRPr lang="en-CA" altLang="zh-CN" sz="2200" dirty="0"/>
          </a:p>
          <a:p>
            <a:pPr>
              <a:lnSpc>
                <a:spcPct val="120000"/>
              </a:lnSpc>
            </a:pPr>
            <a:r>
              <a:rPr lang="zh-CN" altLang="en-US" sz="2200" dirty="0"/>
              <a:t>不要爱世界和世界上的事。人若爱世界，爱父的心就不在他里面了。约壹</a:t>
            </a:r>
            <a:r>
              <a:rPr lang="en-CA" altLang="zh-CN" sz="2200" dirty="0"/>
              <a:t>2: </a:t>
            </a:r>
            <a:r>
              <a:rPr lang="en-US" altLang="zh-CN" sz="2200" dirty="0"/>
              <a:t>15</a:t>
            </a:r>
            <a:endParaRPr lang="en-CA" altLang="zh-CN" sz="2200" dirty="0"/>
          </a:p>
          <a:p>
            <a:pPr>
              <a:lnSpc>
                <a:spcPct val="120000"/>
              </a:lnSpc>
            </a:pPr>
            <a:r>
              <a:rPr lang="zh-CN" altLang="en-US" sz="2200" dirty="0"/>
              <a:t>神是真实的，人都是虚谎的。</a:t>
            </a:r>
            <a:r>
              <a:rPr lang="ja-JP" altLang="en-US" sz="2200" dirty="0"/>
              <a:t>罗</a:t>
            </a:r>
            <a:r>
              <a:rPr lang="en-CA" altLang="ja-JP" sz="2200" dirty="0"/>
              <a:t>3: 4</a:t>
            </a:r>
          </a:p>
          <a:p>
            <a:pPr>
              <a:lnSpc>
                <a:spcPct val="120000"/>
              </a:lnSpc>
            </a:pPr>
            <a:r>
              <a:rPr lang="zh-CN" altLang="en-US" sz="2200" dirty="0"/>
              <a:t>没有义人，连一个也没有。</a:t>
            </a:r>
            <a:r>
              <a:rPr lang="ja-JP" altLang="en-US" sz="2200" dirty="0"/>
              <a:t>罗</a:t>
            </a:r>
            <a:r>
              <a:rPr lang="en-CA" altLang="ja-JP" sz="2200" dirty="0"/>
              <a:t>3: 10</a:t>
            </a:r>
          </a:p>
          <a:p>
            <a:pPr>
              <a:lnSpc>
                <a:spcPct val="120000"/>
              </a:lnSpc>
            </a:pPr>
            <a:r>
              <a:rPr lang="zh-CN" altLang="en-US" sz="2200" dirty="0"/>
              <a:t>因为世人都犯了罪，亏缺了　神的荣耀；</a:t>
            </a:r>
            <a:r>
              <a:rPr lang="ja-JP" altLang="en-US" sz="2200" dirty="0"/>
              <a:t>罗</a:t>
            </a:r>
            <a:r>
              <a:rPr lang="en-CA" altLang="ja-JP" sz="2200" dirty="0"/>
              <a:t>3: 23</a:t>
            </a:r>
            <a:endParaRPr lang="en-CA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约翰的着作中「世界」（译成许多不同的词语，如：世上、世间、世人）有多重意义：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a.</a:t>
            </a:r>
            <a:r>
              <a:rPr lang="zh-CN" altLang="en-US" dirty="0"/>
              <a:t>指神所爱的宇宙和世人。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b.</a:t>
            </a:r>
            <a:r>
              <a:rPr lang="zh-CN" altLang="en-US" dirty="0">
                <a:solidFill>
                  <a:srgbClr val="FF0000"/>
                </a:solidFill>
              </a:rPr>
              <a:t>指与神为敌的体系</a:t>
            </a:r>
            <a:r>
              <a:rPr lang="zh-CN" altLang="en-US" dirty="0"/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这里</a:t>
            </a:r>
            <a:r>
              <a:rPr lang="en-CA" altLang="zh-CN" dirty="0"/>
              <a:t>(</a:t>
            </a:r>
            <a:r>
              <a:rPr lang="zh-CN" altLang="en-US" dirty="0"/>
              <a:t>约壹二</a:t>
            </a:r>
            <a:r>
              <a:rPr lang="en-US" altLang="zh-CN" dirty="0"/>
              <a:t>15)</a:t>
            </a:r>
            <a:r>
              <a:rPr lang="zh-CN" altLang="en-US" dirty="0"/>
              <a:t>指的「世界」就是指背叛神的整个世俗化体系，也是罪恶和试探的根源。</a:t>
            </a:r>
            <a:endParaRPr lang="en-CA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「世人」这个词在约翰福音的里面一个非常特 别的地方，就在特别强调世人对神的抵挡；世人对神的悖逆；世人是在一个堕落、 道德败坏，是被魔鬼所辖管的一个世界。潘秋松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85989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TW" altLang="en-US" dirty="0"/>
              <a:t>                 神 愛 世 人还是世界</a:t>
            </a:r>
            <a:r>
              <a:rPr lang="en-CA" altLang="zh-TW" dirty="0"/>
              <a:t>?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zh-CN" altLang="en-US" dirty="0"/>
              <a:t>我们会问两个问题：</a:t>
            </a:r>
            <a:endParaRPr lang="en-CA" altLang="zh-CN" dirty="0"/>
          </a:p>
          <a:p>
            <a:r>
              <a:rPr lang="zh-CN" altLang="en-US" dirty="0"/>
              <a:t>第一，基督到底是救人还是救世。</a:t>
            </a:r>
            <a:endParaRPr lang="en-CA" altLang="zh-CN" dirty="0"/>
          </a:p>
          <a:p>
            <a:r>
              <a:rPr lang="zh-CN" altLang="en-US" dirty="0"/>
              <a:t>第二，基督到底是救每一个人，还是救信他的人。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我们会看到，整个对观福音书的一个重心是上帝的国，马太福音当中称为天国，路加福音当中称为神国。整个福音书的重心就是关于神的国要降临，要来到，这也是所有的犹太人、以色列人盼望的中心。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我们今天大部分人的一个盼望是我个人性的得救，就是关于我个人的生命是不是得到一个新的开始，然后将来进入天国，这是我个人性的得救。在合和本的翻译里面，对整个华人教会的属灵观带来一系列影响。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TW" altLang="en-US" dirty="0"/>
              <a:t>便對婦人說：「現在我們信，不是因為你的話，是我們親自聽見了，知道這真是救世主。」</a:t>
            </a:r>
            <a:r>
              <a:rPr lang="ja-JP" altLang="en-US" dirty="0"/>
              <a:t>约</a:t>
            </a:r>
            <a:r>
              <a:rPr lang="en-CA" altLang="ja-JP" dirty="0"/>
              <a:t>4:42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“若有人听见我的话不遵守，我不审判他。我来本不是要来审判世界，乃是要拯救世界。”</a:t>
            </a:r>
            <a:r>
              <a:rPr lang="ja-JP" altLang="en-US" dirty="0"/>
              <a:t> 约</a:t>
            </a:r>
            <a:r>
              <a:rPr lang="en-CA" altLang="ja-JP" dirty="0"/>
              <a:t>12:47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“弟兄们，亚伯拉罕的子孙和你们中间敬畏神的人哪！这救世的道是传给我们的。”（徒</a:t>
            </a:r>
            <a:r>
              <a:rPr lang="en-US" altLang="zh-CN" dirty="0"/>
              <a:t>13:26</a:t>
            </a:r>
            <a:r>
              <a:rPr lang="zh-CN" altLang="en-US" dirty="0"/>
              <a:t>）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559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/>
              <a:t>                     什么叫做世界呢？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559"/>
            <a:ext cx="10515600" cy="4665404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从物质的角度来看，世界好像就是指地球，或者以地球为中心的整个的宇宙，这一个受造界。这里面包括物理的、化学的、气象的、人口的、各种各样的受造之物。我们从人的角度来看，人是照着神的形像所造的，那么世界当然最中心的是指向所有的人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CA" altLang="zh-CN" dirty="0"/>
              <a:t>“</a:t>
            </a:r>
            <a:r>
              <a:rPr lang="zh-CN" altLang="en-US" dirty="0"/>
              <a:t>世界和平</a:t>
            </a:r>
            <a:r>
              <a:rPr lang="en-CA" altLang="zh-CN" dirty="0"/>
              <a:t>”</a:t>
            </a:r>
            <a:r>
              <a:rPr lang="zh-CN" altLang="en-US" dirty="0"/>
              <a:t>那个“世界”是指什么？</a:t>
            </a:r>
            <a:endParaRPr lang="en-CA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这个“世界”会包含有文化或者价值观的意思。“世界”会指到一种特别的人生观；“世界”会指</a:t>
            </a:r>
            <a:endParaRPr lang="en-CA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dirty="0"/>
              <a:t>    </a:t>
            </a:r>
            <a:r>
              <a:rPr lang="zh-CN" altLang="en-US" dirty="0"/>
              <a:t>到一种特别的人群、生活的样式。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ja-JP" altLang="en-US" dirty="0"/>
              <a:t>什么叫西方世界，什么叫第三世界</a:t>
            </a:r>
            <a:r>
              <a:rPr lang="en-CA" altLang="ja-JP" dirty="0"/>
              <a:t>?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他活在他自己的世界里面。那个“世界”是指他活在他自己的价值观里面。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这个世界自从亚当夏娃犯罪以后，就活在这样一个光景当中，上帝创造了一个世界，然而人类，亚当的后裔，他们却活在他们自己的世界中。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所以上帝要救这个世界，所以“</a:t>
            </a:r>
            <a:r>
              <a:rPr lang="en-US" altLang="zh-CN" dirty="0" err="1"/>
              <a:t>kosmos</a:t>
            </a:r>
            <a:r>
              <a:rPr lang="en-US" altLang="zh-CN" dirty="0"/>
              <a:t>”</a:t>
            </a:r>
            <a:r>
              <a:rPr lang="zh-CN" altLang="en-US" dirty="0"/>
              <a:t>这个词的原意，基本的意思是指次序。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669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约翰福音在两种意义上用了“世界”这个词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034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500" dirty="0"/>
              <a:t>一个是在</a:t>
            </a:r>
            <a:r>
              <a:rPr lang="zh-CN" altLang="en-US" sz="1500" dirty="0">
                <a:solidFill>
                  <a:srgbClr val="FF0000"/>
                </a:solidFill>
              </a:rPr>
              <a:t>否定的意义</a:t>
            </a:r>
            <a:r>
              <a:rPr lang="zh-CN" altLang="en-US" sz="1500" dirty="0"/>
              <a:t>上用的，在很多时候就翻译为“世俗”，就是那一个罪恶的系统，活在罪当中的那一个人造的次序、罪恶的次序当中。</a:t>
            </a:r>
            <a:endParaRPr lang="en-CA" altLang="zh-CN" sz="1500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TW" sz="1500" dirty="0"/>
              <a:t>*“</a:t>
            </a:r>
            <a:r>
              <a:rPr lang="zh-TW" altLang="en-US" sz="1500" dirty="0"/>
              <a:t>不要愛世界和世界上的事。人若愛世界，愛父的心就不在他裡面了。</a:t>
            </a:r>
            <a:r>
              <a:rPr lang="en-CA" altLang="zh-TW" sz="1500" dirty="0"/>
              <a:t>” </a:t>
            </a:r>
            <a:r>
              <a:rPr lang="ja-JP" altLang="en-US" sz="1500" dirty="0"/>
              <a:t>約一</a:t>
            </a:r>
            <a:r>
              <a:rPr lang="en-CA" altLang="ja-JP" sz="1500" dirty="0"/>
              <a:t>2:15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CA" altLang="zh-TW" sz="1500" dirty="0"/>
              <a:t>*“</a:t>
            </a:r>
            <a:r>
              <a:rPr lang="zh-TW" altLang="en-US" sz="1500" dirty="0"/>
              <a:t>豈不知與世俗為友就是與　神為敵嗎？所以凡想要與世俗為友的，就是與　神為敵了。</a:t>
            </a:r>
            <a:r>
              <a:rPr lang="en-CA" altLang="zh-TW" sz="1500" dirty="0"/>
              <a:t>” </a:t>
            </a:r>
            <a:r>
              <a:rPr lang="ja-JP" altLang="en-US" sz="1500" dirty="0"/>
              <a:t>雅</a:t>
            </a:r>
            <a:r>
              <a:rPr lang="en-CA" altLang="ja-JP" sz="1500" dirty="0"/>
              <a:t>4:4</a:t>
            </a:r>
          </a:p>
          <a:p>
            <a:pPr>
              <a:lnSpc>
                <a:spcPct val="120000"/>
              </a:lnSpc>
            </a:pPr>
            <a:r>
              <a:rPr lang="zh-CN" altLang="en-US" sz="1500" dirty="0"/>
              <a:t>“</a:t>
            </a:r>
            <a:r>
              <a:rPr lang="zh-CN" altLang="en-US" sz="1500" b="1" dirty="0">
                <a:solidFill>
                  <a:srgbClr val="FF0000"/>
                </a:solidFill>
              </a:rPr>
              <a:t>世俗</a:t>
            </a:r>
            <a:r>
              <a:rPr lang="zh-CN" altLang="en-US" sz="1500" dirty="0"/>
              <a:t>’这个词就是“</a:t>
            </a:r>
            <a:r>
              <a:rPr lang="en-US" altLang="zh-CN" sz="1500" dirty="0" err="1"/>
              <a:t>kosmos</a:t>
            </a:r>
            <a:r>
              <a:rPr lang="en-US" altLang="zh-CN" sz="1500" dirty="0"/>
              <a:t>”</a:t>
            </a:r>
            <a:r>
              <a:rPr lang="zh-CN" altLang="en-US" sz="1500" dirty="0"/>
              <a:t>，就是“世界”，就是指到那一个罪恶的系统，那一个抵挡神的系统，那所有抵挡神的价值观，以及被这些价值观所掌控的人集中起来。</a:t>
            </a:r>
            <a:endParaRPr lang="en-CA" altLang="zh-CN" sz="1500" dirty="0"/>
          </a:p>
          <a:p>
            <a:pPr>
              <a:lnSpc>
                <a:spcPct val="120000"/>
              </a:lnSpc>
            </a:pPr>
            <a:r>
              <a:rPr lang="zh-CN" altLang="en-US" sz="1500" dirty="0"/>
              <a:t>另一个是约翰福音也</a:t>
            </a:r>
            <a:r>
              <a:rPr lang="zh-CN" altLang="en-US" sz="1500" dirty="0">
                <a:solidFill>
                  <a:srgbClr val="FF0000"/>
                </a:solidFill>
              </a:rPr>
              <a:t>在肯定的意义</a:t>
            </a:r>
            <a:r>
              <a:rPr lang="zh-CN" altLang="en-US" sz="1500" dirty="0"/>
              <a:t>上来使用这个世界。就如约翰福音第三章十六节所讲的，神爱世界， 神爱他所造的，神要恢复他所创造的次序，这就是“世界”这个词的意思。</a:t>
            </a:r>
            <a:endParaRPr lang="en-CA" altLang="zh-CN" sz="1500" dirty="0"/>
          </a:p>
          <a:p>
            <a:pPr>
              <a:lnSpc>
                <a:spcPct val="120000"/>
              </a:lnSpc>
            </a:pPr>
            <a:r>
              <a:rPr lang="zh-CN" altLang="en-US" sz="1500" dirty="0"/>
              <a:t>改革宗的神学家华菲德，他在讲约翰福音第三章第十六节时，他是这样来讲“世界”这个词的，他说“世界”代表着从上帝的创造和美善当中堕落的一切邪恶、可厌、可憎的事物，还代表着在其中已经没有任何的地方，可以吸引上帝去爱他们。</a:t>
            </a:r>
            <a:endParaRPr lang="en-CA" altLang="zh-CN" sz="1500" dirty="0"/>
          </a:p>
          <a:p>
            <a:pPr>
              <a:lnSpc>
                <a:spcPct val="120000"/>
              </a:lnSpc>
            </a:pPr>
            <a:r>
              <a:rPr lang="zh-CN" altLang="en-US" sz="1500" dirty="0"/>
              <a:t>如果你越来越以一种个人主义的方式去理解救恩，理解基督教信仰，甚至去理解圣灵的工作，你会失去对世界的一个完整的看法，你会不知道把自己的得救，摆在上帝整个国度里面什么样的位置，你会失去对邪恶的敏感。</a:t>
            </a:r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2085160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dirty="0"/>
              <a:t>神的「独生子」</a:t>
            </a:r>
            <a:r>
              <a:rPr lang="en-CA" altLang="zh-CN" dirty="0"/>
              <a:t>- </a:t>
            </a:r>
            <a:r>
              <a:rPr lang="zh-CN" altLang="en-US" dirty="0"/>
              <a:t>神唯一和独特的儿子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zh-CN" altLang="en-US" dirty="0"/>
              <a:t>「独生子」可以翻译为「独一无二的」，强调从父来的道具有独一无二性。</a:t>
            </a:r>
            <a:endParaRPr lang="en-CA" altLang="zh-CN" dirty="0"/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将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mongenē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译为“独生子”，令人误会，因为</a:t>
            </a:r>
            <a:r>
              <a:rPr lang="en-US" altLang="zh-CN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mongenēs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这字强调的是独一而不在“生”（独一无二）。因此，这段是说，神只有一个儿子，可是因着祂对人类的爱，就将独子赐下，使世人能得永生。丁道尔</a:t>
            </a:r>
            <a:endParaRPr lang="zh-CN" altLang="en-US" dirty="0"/>
          </a:p>
          <a:p>
            <a:r>
              <a:rPr lang="zh-CN" altLang="en-US" dirty="0"/>
              <a:t>圣父的独生子借着「道」、「生命」、「光」、「恩典」和「真理」这五样，将神完全地表明出来：道是神的彰显，生命是神的恩赐，光是神的照耀，恩典是神给人享用，真理是神给人认识。我们要认识神，就必须借着耶稣基督，我们越多经历主，就越能清楚认识神。</a:t>
            </a:r>
            <a:endParaRPr lang="en-CA" altLang="zh-CN" dirty="0"/>
          </a:p>
          <a:p>
            <a:r>
              <a:rPr lang="zh-CN" altLang="en-US" dirty="0"/>
              <a:t>创</a:t>
            </a:r>
            <a:r>
              <a:rPr lang="en-CA" altLang="zh-CN" dirty="0"/>
              <a:t>22</a:t>
            </a:r>
            <a:r>
              <a:rPr lang="zh-CN" altLang="en-US" dirty="0"/>
              <a:t>：</a:t>
            </a:r>
            <a:r>
              <a:rPr lang="en-CA" altLang="zh-CN" dirty="0"/>
              <a:t>2</a:t>
            </a:r>
            <a:r>
              <a:rPr lang="zh-CN" altLang="en-US" dirty="0"/>
              <a:t>，</a:t>
            </a:r>
            <a:r>
              <a:rPr lang="en-CA" altLang="zh-CN" dirty="0"/>
              <a:t>12</a:t>
            </a:r>
            <a:r>
              <a:rPr lang="zh-CN" altLang="en-US" dirty="0"/>
              <a:t>，</a:t>
            </a:r>
            <a:r>
              <a:rPr lang="en-CA" altLang="zh-CN" dirty="0"/>
              <a:t>16</a:t>
            </a:r>
            <a:r>
              <a:rPr lang="zh-CN" altLang="en-US" dirty="0"/>
              <a:t>；路</a:t>
            </a:r>
            <a:r>
              <a:rPr lang="en-CA" altLang="zh-CN" dirty="0"/>
              <a:t>7</a:t>
            </a:r>
            <a:r>
              <a:rPr lang="zh-CN" altLang="en-US" dirty="0"/>
              <a:t>：</a:t>
            </a:r>
            <a:r>
              <a:rPr lang="en-CA" altLang="zh-CN" dirty="0"/>
              <a:t>12</a:t>
            </a:r>
            <a:r>
              <a:rPr lang="zh-CN" altLang="en-US" dirty="0"/>
              <a:t>；来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CA" altLang="zh-CN" dirty="0"/>
              <a:t>17</a:t>
            </a:r>
            <a:r>
              <a:rPr lang="zh-CN" altLang="en-US" dirty="0"/>
              <a:t>：“独生的儿子”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0250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D9C4-CF55-61A3-93D2-78AE9CC14CE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因信得生（</a:t>
            </a:r>
            <a:r>
              <a:rPr lang="en-US" altLang="zh-CN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16</a:t>
            </a:r>
            <a:r>
              <a:rPr lang="en-CA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b）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63A5C-DA44-74E2-C5B5-179B9A783B3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3:12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、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15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已经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次提到了“信”字，重生对人的要求只有一点，就是信；而信的对象就是耶稣基督并祂钉十字架。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义人必因信得生（哈巴谷书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2:4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；罗马书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1:17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；加拉太书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3:11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；希伯来书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10:38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）。而这因信称义的真理，在约翰福音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3:16-21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被更充分地阐述。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当然，这段论述包含着这些二元对比：信与不信、灭亡与永生、定罪（审判）与得救、爱与恨、光明与黑暗、作恶与行真理，等等。这些对立意味着，信仰是一种选择，是“风”吹拂之下人的“不自由选择”。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6689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ross 6"/>
          <p:cNvSpPr/>
          <p:nvPr/>
        </p:nvSpPr>
        <p:spPr>
          <a:xfrm>
            <a:off x="3643406" y="1152422"/>
            <a:ext cx="3865418" cy="3564633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213051" y="2746346"/>
            <a:ext cx="877163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独生子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5298507" y="654903"/>
            <a:ext cx="646331" cy="36933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神爱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4930574" y="4847066"/>
            <a:ext cx="6463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世人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2883473" y="2728244"/>
            <a:ext cx="6463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灭亡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7732673" y="2757241"/>
            <a:ext cx="64633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永生</a:t>
            </a:r>
            <a:endParaRPr lang="en-CA" dirty="0"/>
          </a:p>
        </p:txBody>
      </p:sp>
      <p:sp>
        <p:nvSpPr>
          <p:cNvPr id="13" name="Rectangle 12"/>
          <p:cNvSpPr/>
          <p:nvPr/>
        </p:nvSpPr>
        <p:spPr>
          <a:xfrm>
            <a:off x="1350968" y="555580"/>
            <a:ext cx="2367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创 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1:1;</a:t>
            </a:r>
            <a:r>
              <a:rPr lang="ja-JP" altLang="en-US" dirty="0"/>
              <a:t> 诗</a:t>
            </a:r>
            <a:r>
              <a:rPr lang="en-US" altLang="ja-JP" dirty="0"/>
              <a:t>19:1;</a:t>
            </a:r>
            <a:r>
              <a:rPr lang="ja-JP" altLang="en-US" dirty="0"/>
              <a:t> 罗</a:t>
            </a:r>
            <a:r>
              <a:rPr lang="en-US" altLang="ja-JP" dirty="0"/>
              <a:t>1:20;</a:t>
            </a:r>
            <a:endParaRPr lang="en-CA" dirty="0"/>
          </a:p>
        </p:txBody>
      </p:sp>
      <p:sp>
        <p:nvSpPr>
          <p:cNvPr id="14" name="Rectangle 13"/>
          <p:cNvSpPr/>
          <p:nvPr/>
        </p:nvSpPr>
        <p:spPr>
          <a:xfrm>
            <a:off x="7584342" y="649592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诗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36</a:t>
            </a:r>
            <a:r>
              <a:rPr lang="ja-JP" altLang="en-US" dirty="0">
                <a:solidFill>
                  <a:srgbClr val="333333"/>
                </a:solidFill>
                <a:latin typeface="SimHei"/>
              </a:rPr>
              <a:t>：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5-7;</a:t>
            </a:r>
            <a:r>
              <a:rPr lang="ja-JP" altLang="en-US" dirty="0"/>
              <a:t> 耶</a:t>
            </a:r>
            <a:r>
              <a:rPr lang="en-US" altLang="ja-JP" dirty="0"/>
              <a:t>31:3;</a:t>
            </a:r>
            <a:r>
              <a:rPr lang="ja-JP" altLang="en-US" dirty="0"/>
              <a:t> 太</a:t>
            </a:r>
            <a:r>
              <a:rPr lang="en-US" altLang="ja-JP" dirty="0"/>
              <a:t>5:45;</a:t>
            </a:r>
            <a:r>
              <a:rPr lang="ja-JP" altLang="en-US" dirty="0"/>
              <a:t> 约一 </a:t>
            </a:r>
            <a:r>
              <a:rPr lang="en-US" altLang="ja-JP" dirty="0"/>
              <a:t>4:8</a:t>
            </a:r>
            <a:endParaRPr lang="en-CA" dirty="0"/>
          </a:p>
        </p:txBody>
      </p:sp>
      <p:sp>
        <p:nvSpPr>
          <p:cNvPr id="15" name="Rectangle 14"/>
          <p:cNvSpPr/>
          <p:nvPr/>
        </p:nvSpPr>
        <p:spPr>
          <a:xfrm>
            <a:off x="2703938" y="5324461"/>
            <a:ext cx="60960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333333"/>
                </a:solidFill>
                <a:latin typeface="-apple-system"/>
              </a:rPr>
              <a:t>                      这个世界仿佛一个罪人的海洋</a:t>
            </a:r>
            <a:endParaRPr lang="en-US" altLang="zh-CN" dirty="0">
              <a:solidFill>
                <a:srgbClr val="333333"/>
              </a:solidFill>
              <a:latin typeface="SimHei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SimHei"/>
              </a:rPr>
              <a:t>诚信的缺失，犯罪的猖獗、道德的颓废，秩序的混乱</a:t>
            </a:r>
            <a:r>
              <a:rPr lang="en-US" altLang="zh-CN" dirty="0">
                <a:solidFill>
                  <a:srgbClr val="FF0000"/>
                </a:solidFill>
                <a:latin typeface="SimHei"/>
              </a:rPr>
              <a:t>……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32369" y="6090919"/>
            <a:ext cx="3639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可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7:15</a:t>
            </a:r>
            <a:r>
              <a:rPr lang="ja-JP" altLang="en-US" dirty="0">
                <a:solidFill>
                  <a:srgbClr val="333333"/>
                </a:solidFill>
                <a:latin typeface="SimHei"/>
              </a:rPr>
              <a:t>；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21-22;</a:t>
            </a:r>
            <a:r>
              <a:rPr lang="ja-JP" altLang="en-US" dirty="0"/>
              <a:t> 罗 </a:t>
            </a:r>
            <a:r>
              <a:rPr lang="en-US" altLang="ja-JP" dirty="0"/>
              <a:t>3:23;</a:t>
            </a:r>
            <a:r>
              <a:rPr lang="ja-JP" altLang="en-US" dirty="0"/>
              <a:t> 罗</a:t>
            </a:r>
            <a:r>
              <a:rPr lang="en-US" altLang="ja-JP" dirty="0"/>
              <a:t>3:10-12</a:t>
            </a:r>
            <a:endParaRPr lang="en-CA" dirty="0"/>
          </a:p>
        </p:txBody>
      </p:sp>
      <p:sp>
        <p:nvSpPr>
          <p:cNvPr id="17" name="Rectangle 16"/>
          <p:cNvSpPr/>
          <p:nvPr/>
        </p:nvSpPr>
        <p:spPr>
          <a:xfrm>
            <a:off x="187913" y="2451245"/>
            <a:ext cx="21852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AB1942"/>
                </a:solidFill>
                <a:latin typeface="SimHei"/>
              </a:rPr>
              <a:t>创</a:t>
            </a:r>
            <a:r>
              <a:rPr lang="en-US" altLang="ja-JP" b="1" dirty="0">
                <a:solidFill>
                  <a:srgbClr val="AB1942"/>
                </a:solidFill>
                <a:latin typeface="SimHei"/>
              </a:rPr>
              <a:t>3:17-19;</a:t>
            </a:r>
            <a:r>
              <a:rPr lang="ja-JP" altLang="en-US" b="1" dirty="0">
                <a:solidFill>
                  <a:srgbClr val="AB1942"/>
                </a:solidFill>
                <a:latin typeface="SimHei"/>
              </a:rPr>
              <a:t>罗</a:t>
            </a:r>
            <a:r>
              <a:rPr lang="en-US" altLang="ja-JP" b="1" dirty="0">
                <a:solidFill>
                  <a:srgbClr val="AB1942"/>
                </a:solidFill>
                <a:latin typeface="SimHei"/>
              </a:rPr>
              <a:t>6:23;</a:t>
            </a:r>
            <a:r>
              <a:rPr lang="ja-JP" altLang="en-US" b="1" dirty="0">
                <a:solidFill>
                  <a:srgbClr val="AB1942"/>
                </a:solidFill>
                <a:latin typeface="SimHei"/>
              </a:rPr>
              <a:t>  </a:t>
            </a:r>
            <a:endParaRPr lang="en-CA" altLang="ja-JP" b="1" dirty="0">
              <a:solidFill>
                <a:srgbClr val="AB1942"/>
              </a:solidFill>
              <a:latin typeface="SimHei"/>
            </a:endParaRPr>
          </a:p>
          <a:p>
            <a:r>
              <a:rPr lang="ja-JP" altLang="en-US" b="1" dirty="0">
                <a:solidFill>
                  <a:srgbClr val="AB1942"/>
                </a:solidFill>
                <a:latin typeface="SimHei"/>
              </a:rPr>
              <a:t>罗</a:t>
            </a:r>
            <a:r>
              <a:rPr lang="en-US" altLang="ja-JP" b="1" dirty="0">
                <a:solidFill>
                  <a:srgbClr val="AB1942"/>
                </a:solidFill>
                <a:latin typeface="SimHei"/>
              </a:rPr>
              <a:t>5:12;</a:t>
            </a:r>
            <a:r>
              <a:rPr lang="ja-JP" altLang="en-US" b="1" dirty="0">
                <a:solidFill>
                  <a:srgbClr val="AB1942"/>
                </a:solidFill>
                <a:latin typeface="SimHei"/>
              </a:rPr>
              <a:t> 来 </a:t>
            </a:r>
            <a:r>
              <a:rPr lang="en-US" altLang="ja-JP" b="1" dirty="0">
                <a:solidFill>
                  <a:srgbClr val="AB1942"/>
                </a:solidFill>
                <a:latin typeface="SimHei"/>
              </a:rPr>
              <a:t>9:27;</a:t>
            </a:r>
            <a:r>
              <a:rPr lang="ja-JP" altLang="en-US" b="1" dirty="0">
                <a:solidFill>
                  <a:srgbClr val="AB1942"/>
                </a:solidFill>
                <a:latin typeface="SimHei"/>
              </a:rPr>
              <a:t> </a:t>
            </a:r>
            <a:endParaRPr lang="en-CA" altLang="ja-JP" b="1" dirty="0">
              <a:solidFill>
                <a:srgbClr val="AB1942"/>
              </a:solidFill>
              <a:latin typeface="SimHei"/>
            </a:endParaRPr>
          </a:p>
          <a:p>
            <a:r>
              <a:rPr lang="ja-JP" altLang="en-US" b="1" dirty="0">
                <a:solidFill>
                  <a:srgbClr val="AB1942"/>
                </a:solidFill>
                <a:latin typeface="SimHei"/>
              </a:rPr>
              <a:t>启</a:t>
            </a:r>
            <a:r>
              <a:rPr lang="en-US" altLang="ja-JP" b="1" dirty="0">
                <a:solidFill>
                  <a:srgbClr val="AB1942"/>
                </a:solidFill>
                <a:latin typeface="SimHei"/>
              </a:rPr>
              <a:t>20:12-15</a:t>
            </a:r>
            <a:endParaRPr lang="en-CA" dirty="0"/>
          </a:p>
        </p:txBody>
      </p:sp>
      <p:sp>
        <p:nvSpPr>
          <p:cNvPr id="18" name="Rectangle 17"/>
          <p:cNvSpPr/>
          <p:nvPr/>
        </p:nvSpPr>
        <p:spPr>
          <a:xfrm>
            <a:off x="3867255" y="3290026"/>
            <a:ext cx="338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约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1:14;</a:t>
            </a:r>
            <a:r>
              <a:rPr lang="ja-JP" altLang="en-US" dirty="0"/>
              <a:t> 太</a:t>
            </a:r>
            <a:r>
              <a:rPr lang="en-US" altLang="ja-JP" dirty="0"/>
              <a:t>1:21;</a:t>
            </a:r>
            <a:r>
              <a:rPr lang="ja-JP" altLang="en-US" dirty="0"/>
              <a:t> 约 </a:t>
            </a:r>
            <a:r>
              <a:rPr lang="en-US" altLang="ja-JP" dirty="0"/>
              <a:t>1:29;</a:t>
            </a:r>
            <a:r>
              <a:rPr lang="ja-JP" altLang="en-US" dirty="0"/>
              <a:t> 赛</a:t>
            </a:r>
            <a:r>
              <a:rPr lang="en-US" altLang="ja-JP" dirty="0"/>
              <a:t>53:5-6</a:t>
            </a:r>
          </a:p>
          <a:p>
            <a:r>
              <a:rPr lang="ja-JP" altLang="en-US" dirty="0"/>
              <a:t>                          罗</a:t>
            </a:r>
            <a:r>
              <a:rPr lang="en-US" altLang="ja-JP" dirty="0"/>
              <a:t>5:8</a:t>
            </a:r>
            <a:endParaRPr lang="en-CA" dirty="0"/>
          </a:p>
        </p:txBody>
      </p:sp>
      <p:sp>
        <p:nvSpPr>
          <p:cNvPr id="19" name="Rectangle 18"/>
          <p:cNvSpPr/>
          <p:nvPr/>
        </p:nvSpPr>
        <p:spPr>
          <a:xfrm>
            <a:off x="8560652" y="2757241"/>
            <a:ext cx="32372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传 </a:t>
            </a:r>
            <a:r>
              <a:rPr lang="en-US" altLang="ja-JP" dirty="0"/>
              <a:t>3:11;</a:t>
            </a:r>
            <a:r>
              <a:rPr lang="ja-JP" altLang="en-US" dirty="0"/>
              <a:t> 约</a:t>
            </a:r>
            <a:r>
              <a:rPr lang="en-US" altLang="ja-JP" dirty="0"/>
              <a:t>17:3;</a:t>
            </a:r>
            <a:r>
              <a:rPr lang="ja-JP" altLang="en-US" dirty="0"/>
              <a:t> 约</a:t>
            </a:r>
            <a:r>
              <a:rPr lang="en-US" altLang="ja-JP" dirty="0"/>
              <a:t>10:10</a:t>
            </a:r>
          </a:p>
          <a:p>
            <a:r>
              <a:rPr lang="ja-JP" altLang="en-US" dirty="0">
                <a:solidFill>
                  <a:srgbClr val="333333"/>
                </a:solidFill>
                <a:latin typeface="SimHei"/>
              </a:rPr>
              <a:t>约一</a:t>
            </a:r>
            <a:r>
              <a:rPr lang="en-US" altLang="ja-JP" dirty="0">
                <a:solidFill>
                  <a:srgbClr val="333333"/>
                </a:solidFill>
                <a:latin typeface="SimHei"/>
              </a:rPr>
              <a:t>5:11-12;</a:t>
            </a:r>
            <a:r>
              <a:rPr lang="ja-JP" altLang="en-US" dirty="0"/>
              <a:t> 约</a:t>
            </a:r>
            <a:r>
              <a:rPr lang="en-US" altLang="ja-JP" dirty="0"/>
              <a:t>1:12;</a:t>
            </a:r>
            <a:r>
              <a:rPr lang="ja-JP" altLang="en-US" dirty="0"/>
              <a:t> 约</a:t>
            </a:r>
            <a:r>
              <a:rPr lang="en-US" altLang="ja-JP" dirty="0"/>
              <a:t>3:15-16</a:t>
            </a:r>
            <a:endParaRPr lang="en-CA" dirty="0"/>
          </a:p>
        </p:txBody>
      </p:sp>
      <p:sp>
        <p:nvSpPr>
          <p:cNvPr id="20" name="Rectangle 19"/>
          <p:cNvSpPr/>
          <p:nvPr/>
        </p:nvSpPr>
        <p:spPr>
          <a:xfrm>
            <a:off x="5084799" y="18624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愛的源頭</a:t>
            </a:r>
            <a:endParaRPr lang="en-CA" dirty="0"/>
          </a:p>
        </p:txBody>
      </p:sp>
      <p:sp>
        <p:nvSpPr>
          <p:cNvPr id="21" name="Rectangle 20"/>
          <p:cNvSpPr/>
          <p:nvPr/>
        </p:nvSpPr>
        <p:spPr>
          <a:xfrm>
            <a:off x="5042427" y="646625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愛的對象</a:t>
            </a:r>
            <a:endParaRPr lang="en-CA" dirty="0"/>
          </a:p>
        </p:txBody>
      </p:sp>
      <p:sp>
        <p:nvSpPr>
          <p:cNvPr id="22" name="Rectangle 21"/>
          <p:cNvSpPr/>
          <p:nvPr/>
        </p:nvSpPr>
        <p:spPr>
          <a:xfrm>
            <a:off x="5102749" y="209492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愛的方法</a:t>
            </a:r>
            <a:endParaRPr lang="en-CA" dirty="0"/>
          </a:p>
        </p:txBody>
      </p:sp>
      <p:sp>
        <p:nvSpPr>
          <p:cNvPr id="23" name="Rectangle 22"/>
          <p:cNvSpPr/>
          <p:nvPr/>
        </p:nvSpPr>
        <p:spPr>
          <a:xfrm>
            <a:off x="9112649" y="236339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愛的果效</a:t>
            </a:r>
            <a:endParaRPr lang="en-CA" dirty="0"/>
          </a:p>
        </p:txBody>
      </p:sp>
      <p:sp>
        <p:nvSpPr>
          <p:cNvPr id="24" name="Rectangle 23"/>
          <p:cNvSpPr/>
          <p:nvPr/>
        </p:nvSpPr>
        <p:spPr>
          <a:xfrm>
            <a:off x="9138214" y="35208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愛的收獲</a:t>
            </a:r>
            <a:endParaRPr lang="en-CA" dirty="0"/>
          </a:p>
        </p:txBody>
      </p:sp>
      <p:sp>
        <p:nvSpPr>
          <p:cNvPr id="25" name="Rectangle 24"/>
          <p:cNvSpPr/>
          <p:nvPr/>
        </p:nvSpPr>
        <p:spPr>
          <a:xfrm>
            <a:off x="5868026" y="4847066"/>
            <a:ext cx="649537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世界</a:t>
            </a:r>
            <a:endParaRPr lang="en-CA" dirty="0"/>
          </a:p>
        </p:txBody>
      </p:sp>
      <p:sp>
        <p:nvSpPr>
          <p:cNvPr id="26" name="Rectangle 25"/>
          <p:cNvSpPr/>
          <p:nvPr/>
        </p:nvSpPr>
        <p:spPr>
          <a:xfrm>
            <a:off x="5576115" y="485713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333333"/>
                </a:solidFill>
                <a:latin typeface="SimHei"/>
              </a:rPr>
              <a:t>=</a:t>
            </a:r>
            <a:endParaRPr lang="en-CA" dirty="0"/>
          </a:p>
        </p:txBody>
      </p:sp>
      <p:sp>
        <p:nvSpPr>
          <p:cNvPr id="27" name="Rectangle 26"/>
          <p:cNvSpPr/>
          <p:nvPr/>
        </p:nvSpPr>
        <p:spPr>
          <a:xfrm>
            <a:off x="6950408" y="4847066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90"/>
                </a:solidFill>
                <a:latin typeface="Arial" panose="020B0604020202020204" pitchFamily="34" charset="0"/>
              </a:rPr>
              <a:t>约一</a:t>
            </a:r>
            <a:r>
              <a:rPr lang="en-CA" altLang="ja-JP" dirty="0">
                <a:solidFill>
                  <a:srgbClr val="000090"/>
                </a:solidFill>
                <a:latin typeface="Arial" panose="020B0604020202020204" pitchFamily="34" charset="0"/>
              </a:rPr>
              <a:t>2:15-16</a:t>
            </a:r>
            <a:endParaRPr lang="en-CA" dirty="0"/>
          </a:p>
        </p:txBody>
      </p:sp>
      <p:sp>
        <p:nvSpPr>
          <p:cNvPr id="28" name="Rectangle 27"/>
          <p:cNvSpPr/>
          <p:nvPr/>
        </p:nvSpPr>
        <p:spPr>
          <a:xfrm>
            <a:off x="7664706" y="1228900"/>
            <a:ext cx="3416320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神的爱有两种：一是主权性的爱</a:t>
            </a:r>
            <a:endParaRPr lang="en-CA" altLang="zh-CN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CA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二是无限的爱</a:t>
            </a: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338129" y="1228900"/>
            <a:ext cx="21467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太</a:t>
            </a:r>
            <a:r>
              <a:rPr lang="en-US" altLang="ja-JP" dirty="0">
                <a:solidFill>
                  <a:srgbClr val="0000FF"/>
                </a:solidFill>
                <a:latin typeface="宋体" panose="02010600030101010101" pitchFamily="2" charset="-122"/>
              </a:rPr>
              <a:t>5:45;</a:t>
            </a:r>
            <a:r>
              <a:rPr lang="ja-JP" altLang="en-US" dirty="0">
                <a:solidFill>
                  <a:srgbClr val="0000FF"/>
                </a:solidFill>
                <a:latin typeface="宋体" panose="02010600030101010101" pitchFamily="2" charset="-122"/>
              </a:rPr>
              <a:t> 结</a:t>
            </a:r>
            <a:r>
              <a:rPr lang="en-US" altLang="ja-JP" dirty="0">
                <a:solidFill>
                  <a:srgbClr val="0000FF"/>
                </a:solidFill>
                <a:latin typeface="宋体" panose="02010600030101010101" pitchFamily="2" charset="-122"/>
              </a:rPr>
              <a:t>18:23;</a:t>
            </a:r>
            <a:r>
              <a:rPr lang="ja-JP" altLang="en-US" dirty="0">
                <a:solidFill>
                  <a:srgbClr val="0000FF"/>
                </a:solidFill>
                <a:latin typeface="宋体" panose="02010600030101010101" pitchFamily="2" charset="-122"/>
              </a:rPr>
              <a:t> </a:t>
            </a:r>
            <a:endParaRPr lang="en-CA" altLang="ja-JP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r>
              <a:rPr lang="ja-JP" altLang="en-US" dirty="0">
                <a:solidFill>
                  <a:srgbClr val="0000FF"/>
                </a:solidFill>
                <a:latin typeface="宋体" panose="02010600030101010101" pitchFamily="2" charset="-122"/>
              </a:rPr>
              <a:t>提前</a:t>
            </a:r>
            <a:r>
              <a:rPr lang="en-US" altLang="ja-JP" dirty="0">
                <a:solidFill>
                  <a:srgbClr val="0000FF"/>
                </a:solidFill>
                <a:latin typeface="宋体" panose="02010600030101010101" pitchFamily="2" charset="-122"/>
              </a:rPr>
              <a:t>2:4;</a:t>
            </a:r>
            <a:r>
              <a:rPr lang="ja-JP" altLang="en-US" dirty="0">
                <a:solidFill>
                  <a:srgbClr val="0000FF"/>
                </a:solidFill>
                <a:latin typeface="宋体" panose="02010600030101010101" pitchFamily="2" charset="-122"/>
              </a:rPr>
              <a:t> 彼后</a:t>
            </a:r>
            <a:r>
              <a:rPr lang="en-US" altLang="ja-JP" dirty="0">
                <a:solidFill>
                  <a:srgbClr val="0000FF"/>
                </a:solidFill>
                <a:latin typeface="宋体" panose="02010600030101010101" pitchFamily="2" charset="-122"/>
              </a:rPr>
              <a:t>3:9</a:t>
            </a:r>
            <a:endParaRPr lang="en-CA" dirty="0"/>
          </a:p>
        </p:txBody>
      </p:sp>
      <p:sp>
        <p:nvSpPr>
          <p:cNvPr id="30" name="Rectangle 29"/>
          <p:cNvSpPr/>
          <p:nvPr/>
        </p:nvSpPr>
        <p:spPr>
          <a:xfrm>
            <a:off x="6837649" y="4020079"/>
            <a:ext cx="53543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神爱那些属于祂的、最后会悔改的，这个爱是永恒性的爱</a:t>
            </a:r>
            <a:endParaRPr lang="en-CA" sz="1600" dirty="0"/>
          </a:p>
        </p:txBody>
      </p:sp>
      <p:sp>
        <p:nvSpPr>
          <p:cNvPr id="31" name="Rectangle 30"/>
          <p:cNvSpPr/>
          <p:nvPr/>
        </p:nvSpPr>
        <p:spPr>
          <a:xfrm>
            <a:off x="56330" y="3990191"/>
            <a:ext cx="45272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人灭亡是因为自己的罪，并不是神命定他们灭亡</a:t>
            </a:r>
            <a:endParaRPr lang="en-CA" sz="1600" dirty="0"/>
          </a:p>
        </p:txBody>
      </p:sp>
      <p:sp>
        <p:nvSpPr>
          <p:cNvPr id="32" name="Rectangle 31"/>
          <p:cNvSpPr/>
          <p:nvPr/>
        </p:nvSpPr>
        <p:spPr>
          <a:xfrm>
            <a:off x="9232783" y="4625090"/>
            <a:ext cx="25170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叫一切信祂的</a:t>
            </a:r>
            <a:r>
              <a:rPr lang="en-CA" altLang="zh-TW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ja-JP" altLang="en-US" b="1" dirty="0"/>
              <a:t>呼吁性</a:t>
            </a:r>
            <a:endParaRPr lang="en-CA" altLang="ja-JP" b="1" dirty="0"/>
          </a:p>
          <a:p>
            <a:r>
              <a:rPr lang="en-CA" b="1" dirty="0"/>
              <a:t>                               </a:t>
            </a:r>
            <a:r>
              <a:rPr lang="ja-JP" altLang="en-US" b="1" dirty="0"/>
              <a:t>区分性</a:t>
            </a:r>
            <a:endParaRPr lang="en-CA" altLang="ja-JP" b="1" dirty="0"/>
          </a:p>
          <a:p>
            <a:r>
              <a:rPr lang="en-CA" b="1" dirty="0"/>
              <a:t>                               </a:t>
            </a:r>
            <a:r>
              <a:rPr lang="ja-JP" altLang="en-US" b="1" dirty="0"/>
              <a:t>关键性</a:t>
            </a:r>
            <a:endParaRPr lang="en-CA" dirty="0"/>
          </a:p>
        </p:txBody>
      </p:sp>
      <p:sp>
        <p:nvSpPr>
          <p:cNvPr id="2" name="Rectangle 1"/>
          <p:cNvSpPr/>
          <p:nvPr/>
        </p:nvSpPr>
        <p:spPr>
          <a:xfrm>
            <a:off x="401652" y="4608907"/>
            <a:ext cx="35734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333333"/>
                </a:solidFill>
                <a:latin typeface="-apple-system"/>
              </a:rPr>
              <a:t>“</a:t>
            </a:r>
            <a:r>
              <a:rPr lang="zh-CN" altLang="en-US" b="1" dirty="0">
                <a:solidFill>
                  <a:srgbClr val="333333"/>
                </a:solidFill>
                <a:latin typeface="-apple-system"/>
              </a:rPr>
              <a:t>世人</a:t>
            </a:r>
            <a:r>
              <a:rPr lang="zh-CN" altLang="en-US" dirty="0">
                <a:solidFill>
                  <a:srgbClr val="333333"/>
                </a:solidFill>
                <a:latin typeface="-apple-system"/>
              </a:rPr>
              <a:t>”最普遍的意思是指被造的、</a:t>
            </a:r>
            <a:endParaRPr lang="en-CA" altLang="zh-CN" dirty="0">
              <a:solidFill>
                <a:srgbClr val="333333"/>
              </a:solidFill>
              <a:latin typeface="-apple-system"/>
            </a:endParaRPr>
          </a:p>
          <a:p>
            <a:r>
              <a:rPr lang="zh-CN" altLang="en-US" dirty="0">
                <a:solidFill>
                  <a:srgbClr val="333333"/>
                </a:solidFill>
                <a:latin typeface="-apple-system"/>
              </a:rPr>
              <a:t>             </a:t>
            </a:r>
            <a:r>
              <a:rPr lang="zh-CN" altLang="en-US" dirty="0">
                <a:solidFill>
                  <a:srgbClr val="C00000"/>
                </a:solidFill>
                <a:latin typeface="-apple-system"/>
              </a:rPr>
              <a:t>堕落的全体人类</a:t>
            </a:r>
            <a:r>
              <a:rPr lang="zh-CN" altLang="en-US" dirty="0">
                <a:solidFill>
                  <a:srgbClr val="333333"/>
                </a:solidFill>
                <a:latin typeface="-apple-system"/>
              </a:rPr>
              <a:t>。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78318" y="5324461"/>
            <a:ext cx="2545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u="sng" dirty="0">
                <a:solidFill>
                  <a:srgbClr val="333333"/>
                </a:solidFill>
                <a:latin typeface="-apple-system"/>
              </a:rPr>
              <a:t>“</a:t>
            </a:r>
            <a:r>
              <a:rPr lang="zh-CN" altLang="en-US" sz="1200" b="1" u="sng" dirty="0">
                <a:solidFill>
                  <a:srgbClr val="C00000"/>
                </a:solidFill>
                <a:latin typeface="-apple-system"/>
              </a:rPr>
              <a:t>世人</a:t>
            </a:r>
            <a:r>
              <a:rPr lang="zh-CN" altLang="en-US" sz="1200" b="1" u="sng" dirty="0">
                <a:solidFill>
                  <a:srgbClr val="333333"/>
                </a:solidFill>
                <a:latin typeface="-apple-system"/>
              </a:rPr>
              <a:t>不能恨你们，却憎恨我，</a:t>
            </a:r>
            <a:endParaRPr lang="en-CA" altLang="zh-CN" sz="1200" b="1" u="sng" dirty="0">
              <a:solidFill>
                <a:srgbClr val="333333"/>
              </a:solidFill>
              <a:latin typeface="-apple-system"/>
            </a:endParaRPr>
          </a:p>
          <a:p>
            <a:r>
              <a:rPr lang="zh-CN" altLang="en-US" sz="1200" b="1" u="sng" dirty="0">
                <a:solidFill>
                  <a:srgbClr val="333333"/>
                </a:solidFill>
                <a:latin typeface="-apple-system"/>
              </a:rPr>
              <a:t>因为我指证他们的行为是邪恶的。</a:t>
            </a:r>
            <a:r>
              <a:rPr lang="zh-CN" altLang="en-US" sz="1200" u="sng" dirty="0">
                <a:solidFill>
                  <a:srgbClr val="333333"/>
                </a:solidFill>
                <a:latin typeface="-apple-system"/>
              </a:rPr>
              <a:t>”</a:t>
            </a:r>
            <a:endParaRPr lang="en-CA" altLang="zh-CN" sz="1200" u="sng" dirty="0">
              <a:solidFill>
                <a:srgbClr val="333333"/>
              </a:solidFill>
              <a:latin typeface="-apple-system"/>
            </a:endParaRPr>
          </a:p>
          <a:p>
            <a:endParaRPr lang="en-CA" altLang="zh-CN" sz="1200" u="sng" dirty="0">
              <a:solidFill>
                <a:srgbClr val="333333"/>
              </a:solidFill>
              <a:latin typeface="-apple-system"/>
            </a:endParaRPr>
          </a:p>
          <a:p>
            <a:r>
              <a:rPr lang="zh-CN" altLang="en-US" sz="1200" b="1" u="sng" dirty="0"/>
              <a:t>“这保惠师就是真理的灵，</a:t>
            </a:r>
            <a:r>
              <a:rPr lang="zh-CN" altLang="en-US" sz="1200" b="1" u="sng" dirty="0">
                <a:solidFill>
                  <a:srgbClr val="C00000"/>
                </a:solidFill>
              </a:rPr>
              <a:t>世人</a:t>
            </a:r>
            <a:r>
              <a:rPr lang="zh-CN" altLang="en-US" sz="1200" b="1" u="sng" dirty="0"/>
              <a:t>不能接受祂，因为看不见祂，也不认识祂。”</a:t>
            </a:r>
            <a:endParaRPr lang="en-CA" sz="12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FD26CA-FCFF-474F-7985-581809722015}"/>
              </a:ext>
            </a:extLst>
          </p:cNvPr>
          <p:cNvSpPr txBox="1"/>
          <p:nvPr/>
        </p:nvSpPr>
        <p:spPr>
          <a:xfrm>
            <a:off x="3688187" y="2614666"/>
            <a:ext cx="385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不信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642C87-21CF-665A-B62B-91CEC164D3A4}"/>
              </a:ext>
            </a:extLst>
          </p:cNvPr>
          <p:cNvSpPr txBox="1"/>
          <p:nvPr/>
        </p:nvSpPr>
        <p:spPr>
          <a:xfrm>
            <a:off x="7058289" y="2700403"/>
            <a:ext cx="45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相信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7083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2700" b="1" baseline="30000" dirty="0"/>
              <a:t>17 </a:t>
            </a:r>
            <a:r>
              <a:rPr lang="zh-TW" altLang="en-US" sz="2700" dirty="0"/>
              <a:t>因 為 神 差 他 的 兒 子 降 世 ， 不 是 要 定 世 人 的 罪 （ 或 作 ： 審 判 世 人 ； 下 同 ） ， 乃 是 要 叫 世 人 因 他 得 救 。</a:t>
            </a:r>
            <a:br>
              <a:rPr lang="zh-TW" altLang="en-US" sz="2700" dirty="0"/>
            </a:br>
            <a:r>
              <a:rPr lang="en-US" altLang="zh-TW" sz="2700" b="1" baseline="30000" dirty="0"/>
              <a:t>18 </a:t>
            </a:r>
            <a:r>
              <a:rPr lang="zh-TW" altLang="en-US" sz="2700" dirty="0"/>
              <a:t>信 他 的 人 ， 不 被 定 罪 ； 不 信 的 人 ， 罪 已 經 定 了 ， 因 為 他 不 信 神 獨 生 子 的 名 。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约</a:t>
            </a:r>
            <a:r>
              <a:rPr lang="en-US" altLang="zh-CN" dirty="0"/>
              <a:t>3:17</a:t>
            </a:r>
            <a:r>
              <a:rPr lang="zh-CN" altLang="en-US" dirty="0"/>
              <a:t>开头的“因为</a:t>
            </a:r>
            <a:r>
              <a:rPr lang="en-US" altLang="zh-CN" dirty="0"/>
              <a:t>……”</a:t>
            </a:r>
            <a:r>
              <a:rPr lang="zh-CN" altLang="en-US" dirty="0"/>
              <a:t>解释了约</a:t>
            </a:r>
            <a:r>
              <a:rPr lang="en-US" altLang="zh-CN" dirty="0"/>
              <a:t>3:16</a:t>
            </a:r>
            <a:r>
              <a:rPr lang="zh-CN" altLang="en-US" dirty="0"/>
              <a:t>的原因：神为什么要差遣祂的儿子降世？然后用“不是</a:t>
            </a:r>
            <a:r>
              <a:rPr lang="en-US" altLang="zh-CN" dirty="0"/>
              <a:t>……</a:t>
            </a:r>
            <a:r>
              <a:rPr lang="zh-CN" altLang="en-US" dirty="0"/>
              <a:t>乃是</a:t>
            </a:r>
            <a:r>
              <a:rPr lang="en-US" altLang="zh-CN" dirty="0"/>
              <a:t>……” </a:t>
            </a:r>
            <a:r>
              <a:rPr lang="zh-CN" altLang="en-US" dirty="0"/>
              <a:t>的句型给出神差祂的儿子降世的目的：</a:t>
            </a:r>
            <a:endParaRPr lang="en-CA" altLang="zh-CN" dirty="0"/>
          </a:p>
          <a:p>
            <a:pPr marL="0" indent="0">
              <a:buNone/>
            </a:pPr>
            <a:r>
              <a:rPr lang="zh-CN" altLang="en-US" dirty="0"/>
              <a:t>       “主耶和华说，恶人死亡，岂是我喜悦的吗？不是喜悦他回头离开所行的道存活吗？”（结</a:t>
            </a:r>
            <a:r>
              <a:rPr lang="en-US" altLang="zh-CN" dirty="0"/>
              <a:t>18:23</a:t>
            </a:r>
            <a:r>
              <a:rPr lang="zh-CN" altLang="en-US" dirty="0"/>
              <a:t>）</a:t>
            </a:r>
          </a:p>
          <a:p>
            <a:pPr marL="0" indent="0">
              <a:buNone/>
            </a:pPr>
            <a:r>
              <a:rPr lang="zh-CN" altLang="en-US" dirty="0"/>
              <a:t>       “祂愿意万人得救，明白真道。”（提前</a:t>
            </a:r>
            <a:r>
              <a:rPr lang="en-US" altLang="zh-CN" dirty="0"/>
              <a:t>2:4</a:t>
            </a:r>
            <a:r>
              <a:rPr lang="zh-CN" altLang="en-US" dirty="0"/>
              <a:t>）</a:t>
            </a:r>
          </a:p>
          <a:p>
            <a:pPr marL="0" indent="0">
              <a:buNone/>
            </a:pPr>
            <a:r>
              <a:rPr lang="zh-CN" altLang="en-US" dirty="0"/>
              <a:t>       “主</a:t>
            </a:r>
            <a:r>
              <a:rPr lang="en-US" altLang="zh-CN" dirty="0"/>
              <a:t>……</a:t>
            </a:r>
            <a:r>
              <a:rPr lang="zh-CN" altLang="en-US" dirty="0"/>
              <a:t>不愿有一人沉沦，乃愿人人都悔改。”（彼后</a:t>
            </a:r>
            <a:r>
              <a:rPr lang="en-US" altLang="zh-CN" dirty="0"/>
              <a:t>3:9</a:t>
            </a:r>
            <a:r>
              <a:rPr lang="zh-CN" altLang="en-US" dirty="0"/>
              <a:t>）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3:17-18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常被人忽略，我们必须藉着这节经文，进一步认识基督里的恩典和真理。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这节经文可以与路加福音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9:56a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平行，“人子来不是要灭人的性命（性命或作灵魂。下同。），是要救人的性命”。另外还可以参考路加福音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13:1-5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，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19:10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等。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首先，耶稣第一次来的目的与定罪完全无关。这可以参考约翰福音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8:15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，“你们是以外貌（原文作凭肉身）判断人。我却不判断人”。“</a:t>
            </a:r>
            <a:r>
              <a:rPr lang="zh-CN" altLang="en-US" dirty="0">
                <a:solidFill>
                  <a:srgbClr val="333333"/>
                </a:solidFill>
                <a:latin typeface="Open Sans" panose="020B0606030504020204" pitchFamily="34" charset="0"/>
              </a:rPr>
              <a:t>判断”原文与“定罪”是一个字。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那么罪怎么办呢？ 一方面，根据信与不信，罪已经定了；不用再定；另一方面，审判和执行推到末世，这一点清清楚楚启示在约翰福音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12:46,48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，</a:t>
            </a:r>
            <a:endParaRPr lang="en-CA" altLang="zh-CN" dirty="0"/>
          </a:p>
          <a:p>
            <a:r>
              <a:rPr lang="zh-CN" altLang="en-US" dirty="0"/>
              <a:t>神终极的目的是什么？</a:t>
            </a:r>
            <a:endParaRPr lang="en-CA" altLang="zh-CN" dirty="0"/>
          </a:p>
          <a:p>
            <a:r>
              <a:rPr lang="zh-CN" altLang="en-US" b="1" dirty="0"/>
              <a:t>主耶稣来到地上终极的目的不是要寻索人的灭亡，乃是要叫人得救。</a:t>
            </a:r>
            <a:endParaRPr lang="en-CA" altLang="zh-CN" b="1" dirty="0"/>
          </a:p>
          <a:p>
            <a:r>
              <a:rPr lang="zh-CN" altLang="en-US" b="1" dirty="0"/>
              <a:t>这句话告诉我们</a:t>
            </a:r>
            <a:r>
              <a:rPr lang="en-US" altLang="zh-CN" b="1" dirty="0"/>
              <a:t>——</a:t>
            </a:r>
            <a:r>
              <a:rPr lang="zh-CN" altLang="en-US" b="1" dirty="0"/>
              <a:t>神从不命定人的灭亡。</a:t>
            </a:r>
            <a:endParaRPr lang="en-CA" altLang="zh-CN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7969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A6CF-7C60-E096-9CF9-98FE7F52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3600" b="1" baseline="30000" dirty="0"/>
              <a:t>17 </a:t>
            </a:r>
            <a:r>
              <a:rPr lang="zh-TW" altLang="en-US" sz="3600" dirty="0"/>
              <a:t>因 為 神 </a:t>
            </a:r>
            <a:r>
              <a:rPr lang="zh-TW" altLang="en-US" sz="3600" dirty="0">
                <a:solidFill>
                  <a:srgbClr val="FF0000"/>
                </a:solidFill>
              </a:rPr>
              <a:t>差</a:t>
            </a:r>
            <a:r>
              <a:rPr lang="zh-TW" altLang="en-US" sz="3600" dirty="0"/>
              <a:t> 他 的 兒 子 降 世 ， 不 是 要 定 世 人 的 罪 （ 或 作 ： 審 判 世 人 ； 下 同 ） ， 乃 是 要 叫 世 人 因 他 得 救 。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91EC7-BA89-2A3C-F3C7-FCAB4B60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为了进一步解释神赐下祂独一无二儿子的恩典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“你怎样差我到世上，我也照样差他们到世上”（十七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18)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，在这段经文“差到世上”是指被派去对世上人们行一些任务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另有两处经文也可如此解释（六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，十一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有一处经文清楚表明耶稣是由外界进入世间：“我从父出来，到了世界；我又离开世界，往父那里去”（十六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）。</a:t>
            </a:r>
            <a:endParaRPr lang="en-CA" altLang="zh-CN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还有几处经文，其中的差入或进入世界两种解释都可（一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，三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，九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39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，十二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，十八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），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最要紧的，当作者在三章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节说：“神差他的儿子降世，不是要定世人的罪”时，可以指耶稣从地球之外进入人间，也可指祂被神指派来服事世人（或两者都可）。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104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1980" y="167501"/>
            <a:ext cx="237757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约翰福音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</a:rPr>
              <a:t>3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章</a:t>
            </a:r>
            <a:r>
              <a:rPr lang="en-CA" altLang="ja-JP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1-21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1365645" y="750515"/>
            <a:ext cx="2492990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CA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1-15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讲有关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重生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的事情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5858575" y="750515"/>
            <a:ext cx="5150769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CA" altLang="zh-CN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16-21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讲“叫一切信他的，不至灭亡，反得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永生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1766470" y="2605422"/>
            <a:ext cx="64953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7047" y="2149548"/>
            <a:ext cx="136559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信仰的开始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2545801" y="2602827"/>
            <a:ext cx="134684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信仰</a:t>
            </a:r>
            <a:r>
              <a:rPr lang="ja-JP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ja-JP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生活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2545801" y="3018783"/>
            <a:ext cx="134684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信仰</a:t>
            </a:r>
            <a:r>
              <a:rPr lang="ja-JP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ja-JP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活动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257650" y="1886803"/>
            <a:ext cx="120582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得到新的生命  </a:t>
            </a:r>
            <a:endParaRPr lang="en-CA" altLang="ja-JP" sz="1200" dirty="0"/>
          </a:p>
          <a:p>
            <a:r>
              <a:rPr lang="en-CA" altLang="ja-JP" sz="1200" dirty="0"/>
              <a:t>         </a:t>
            </a:r>
            <a:r>
              <a:rPr lang="ja-JP" altLang="en-US" sz="1200" dirty="0"/>
              <a:t>新的性情</a:t>
            </a:r>
            <a:endParaRPr lang="en-CA" sz="1200" dirty="0"/>
          </a:p>
        </p:txBody>
      </p:sp>
      <p:sp>
        <p:nvSpPr>
          <p:cNvPr id="12" name="Rectangle 11"/>
          <p:cNvSpPr/>
          <p:nvPr/>
        </p:nvSpPr>
        <p:spPr>
          <a:xfrm>
            <a:off x="1554848" y="1260518"/>
            <a:ext cx="224773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200" dirty="0"/>
              <a:t>从　神生</a:t>
            </a:r>
            <a:r>
              <a:rPr lang="en-CA" altLang="ja-JP" sz="1200" dirty="0"/>
              <a:t>(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约</a:t>
            </a:r>
            <a:r>
              <a:rPr lang="en-CA" altLang="ja-JP" sz="12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1:13)</a:t>
            </a:r>
            <a:endParaRPr lang="en-CA" altLang="ja-JP" sz="1200" dirty="0"/>
          </a:p>
          <a:p>
            <a:r>
              <a:rPr lang="ja-JP" altLang="en-US" sz="1200" dirty="0"/>
              <a:t>从圣灵生</a:t>
            </a:r>
            <a:r>
              <a:rPr lang="en-CA" altLang="ja-JP" sz="1200" dirty="0"/>
              <a:t>(</a:t>
            </a:r>
            <a:r>
              <a:rPr lang="ja-JP" altLang="en-US" sz="12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约</a:t>
            </a:r>
            <a:r>
              <a:rPr lang="en-CA" altLang="ja-JP" sz="12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3:5)</a:t>
            </a:r>
            <a:endParaRPr lang="ja-JP" altLang="en-US" sz="1200" dirty="0"/>
          </a:p>
          <a:p>
            <a:r>
              <a:rPr lang="ja-JP" altLang="en-US" sz="1200" dirty="0"/>
              <a:t>用福音生</a:t>
            </a:r>
            <a:r>
              <a:rPr lang="en-CA" altLang="ja-JP" sz="1200" dirty="0"/>
              <a:t>(</a:t>
            </a:r>
            <a:r>
              <a:rPr lang="ja-JP" altLang="en-US" sz="1200" dirty="0"/>
              <a:t>林前</a:t>
            </a:r>
            <a:r>
              <a:rPr lang="en-CA" altLang="ja-JP" sz="1200" dirty="0"/>
              <a:t>4:15)</a:t>
            </a:r>
          </a:p>
          <a:p>
            <a:r>
              <a:rPr lang="zh-CN" altLang="en-US" sz="1200" dirty="0"/>
              <a:t>藉着神活泼常存的道</a:t>
            </a:r>
            <a:r>
              <a:rPr lang="en-CA" altLang="zh-CN" sz="1200" dirty="0"/>
              <a:t>(</a:t>
            </a:r>
            <a:r>
              <a:rPr lang="ja-JP" altLang="en-US" sz="1200" dirty="0"/>
              <a:t>彼前</a:t>
            </a:r>
            <a:r>
              <a:rPr lang="en-CA" altLang="ja-JP" sz="1200" dirty="0"/>
              <a:t>1:23)</a:t>
            </a:r>
            <a:endParaRPr lang="en-CA" sz="1200" dirty="0"/>
          </a:p>
        </p:txBody>
      </p:sp>
      <p:sp>
        <p:nvSpPr>
          <p:cNvPr id="13" name="Rectangle 12"/>
          <p:cNvSpPr/>
          <p:nvPr/>
        </p:nvSpPr>
        <p:spPr>
          <a:xfrm>
            <a:off x="257649" y="3231708"/>
            <a:ext cx="1107996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12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跟神发生关系</a:t>
            </a:r>
            <a:endParaRPr lang="en-CA" sz="1200" dirty="0"/>
          </a:p>
        </p:txBody>
      </p:sp>
      <p:sp>
        <p:nvSpPr>
          <p:cNvPr id="14" name="Rectangle 13"/>
          <p:cNvSpPr/>
          <p:nvPr/>
        </p:nvSpPr>
        <p:spPr>
          <a:xfrm>
            <a:off x="1463477" y="3432684"/>
            <a:ext cx="2492990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重生的教义</a:t>
            </a:r>
            <a:r>
              <a:rPr lang="en-CA" altLang="ja-JP" sz="12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CN" altLang="en-US" sz="12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如何判断人的生命？</a:t>
            </a:r>
            <a:endParaRPr lang="en-CA" altLang="ja-JP" sz="12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CA" sz="12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The doctrine of regeneration</a:t>
            </a:r>
            <a:endParaRPr lang="en-CA" sz="1200" dirty="0"/>
          </a:p>
        </p:txBody>
      </p:sp>
      <p:sp>
        <p:nvSpPr>
          <p:cNvPr id="15" name="Rectangle 14"/>
          <p:cNvSpPr/>
          <p:nvPr/>
        </p:nvSpPr>
        <p:spPr>
          <a:xfrm>
            <a:off x="701248" y="4017145"/>
            <a:ext cx="3954929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1400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第一不要论断，不要随便判断人有没有重生</a:t>
            </a:r>
            <a:endParaRPr lang="en-CA" altLang="zh-CN" sz="1400" b="1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1400" dirty="0"/>
              <a:t>第二要有属灵的敏感度，判断人的生命</a:t>
            </a:r>
            <a:endParaRPr lang="en-CA" altLang="zh-CN" sz="1400" dirty="0"/>
          </a:p>
          <a:p>
            <a:r>
              <a:rPr lang="zh-CN" altLang="en-US" sz="1400" dirty="0"/>
              <a:t>第三一个人已经清楚的有重生的证据的要激励他</a:t>
            </a:r>
            <a:endParaRPr lang="en-CA" altLang="zh-CN" sz="1400" dirty="0"/>
          </a:p>
          <a:p>
            <a:r>
              <a:rPr lang="en-CA" altLang="zh-CN" sz="1400" b="1" dirty="0"/>
              <a:t>         “</a:t>
            </a:r>
            <a:r>
              <a:rPr lang="zh-CN" altLang="en-US" sz="1400" b="1" dirty="0"/>
              <a:t>将神给你的恩赐如火挑旺起来</a:t>
            </a:r>
            <a:r>
              <a:rPr lang="en-CA" altLang="zh-CN" sz="1400" b="1" dirty="0"/>
              <a:t>” </a:t>
            </a:r>
            <a:r>
              <a:rPr lang="zh-CN" altLang="en-US" sz="1400" b="1" dirty="0"/>
              <a:t>提后</a:t>
            </a:r>
            <a:r>
              <a:rPr lang="en-CA" altLang="zh-CN" sz="1400" b="1" dirty="0"/>
              <a:t>1</a:t>
            </a:r>
            <a:r>
              <a:rPr lang="zh-CN" altLang="en-US" sz="1400" b="1" dirty="0"/>
              <a:t>：</a:t>
            </a:r>
            <a:r>
              <a:rPr lang="en-CA" altLang="zh-CN" sz="1400" b="1" dirty="0"/>
              <a:t>6</a:t>
            </a:r>
            <a:endParaRPr lang="zh-CN" alt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173063" y="5149716"/>
            <a:ext cx="5521063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重生的奥秘，</a:t>
            </a:r>
            <a:r>
              <a:rPr lang="zh-CN" altLang="en-US" b="1" i="0" dirty="0">
                <a:solidFill>
                  <a:srgbClr val="0000FF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人若不是从水和圣灵生的，不能进天国</a:t>
            </a:r>
            <a:endParaRPr lang="en-CA" dirty="0"/>
          </a:p>
        </p:txBody>
      </p:sp>
      <p:sp>
        <p:nvSpPr>
          <p:cNvPr id="17" name="Rectangle 16"/>
          <p:cNvSpPr/>
          <p:nvPr/>
        </p:nvSpPr>
        <p:spPr>
          <a:xfrm>
            <a:off x="426926" y="5677878"/>
            <a:ext cx="1877437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教会常见有四种人</a:t>
            </a:r>
            <a:endParaRPr lang="en-CA" altLang="zh-CN" sz="1200" b="1" dirty="0">
              <a:solidFill>
                <a:srgbClr val="3333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ja-JP" altLang="en-US" sz="1200" dirty="0"/>
              <a:t>已重生，也有确据</a:t>
            </a:r>
            <a:endParaRPr lang="en-CA" altLang="ja-JP" sz="1200" dirty="0"/>
          </a:p>
          <a:p>
            <a:r>
              <a:rPr lang="zh-CN" altLang="en-US" sz="1200" dirty="0"/>
              <a:t>已重生，但无确据</a:t>
            </a:r>
            <a:endParaRPr lang="en-CA" altLang="zh-CN" sz="1200" dirty="0"/>
          </a:p>
          <a:p>
            <a:r>
              <a:rPr lang="zh-CN" altLang="en-US" sz="1200" dirty="0"/>
              <a:t>没重生，误认自己重生</a:t>
            </a:r>
            <a:endParaRPr lang="en-CA" altLang="zh-CN" sz="1200" dirty="0"/>
          </a:p>
          <a:p>
            <a:r>
              <a:rPr lang="zh-CN" altLang="en-US" sz="1200" dirty="0"/>
              <a:t>没重生，也对重生无概念</a:t>
            </a:r>
            <a:endParaRPr lang="en-CA" sz="12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416007" y="2427316"/>
            <a:ext cx="196133" cy="178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416007" y="2976810"/>
            <a:ext cx="196133" cy="109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</p:cNvCxnSpPr>
          <p:nvPr/>
        </p:nvCxnSpPr>
        <p:spPr>
          <a:xfrm>
            <a:off x="2416007" y="2790088"/>
            <a:ext cx="196133" cy="11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621877" y="1414406"/>
            <a:ext cx="162095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神爱世人</a:t>
            </a:r>
            <a:endParaRPr lang="en-CA" sz="28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32622" y="2673054"/>
            <a:ext cx="134684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重生的生命</a:t>
            </a:r>
            <a:endParaRPr lang="en-CA" dirty="0"/>
          </a:p>
        </p:txBody>
      </p:sp>
      <p:sp>
        <p:nvSpPr>
          <p:cNvPr id="27" name="Rectangle 26"/>
          <p:cNvSpPr/>
          <p:nvPr/>
        </p:nvSpPr>
        <p:spPr>
          <a:xfrm>
            <a:off x="6195205" y="2396055"/>
            <a:ext cx="3047629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与神的性情有份</a:t>
            </a:r>
            <a:endParaRPr lang="en-CA" altLang="ja-JP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/>
              <a:t>会殷勤追求</a:t>
            </a:r>
            <a:r>
              <a:rPr lang="en-US" altLang="zh-CN" dirty="0"/>
              <a:t>8</a:t>
            </a:r>
            <a:r>
              <a:rPr lang="zh-CN" altLang="en-US" dirty="0"/>
              <a:t>个性情</a:t>
            </a:r>
            <a:r>
              <a:rPr lang="en-CA" altLang="zh-CN" dirty="0"/>
              <a:t>(</a:t>
            </a:r>
            <a:r>
              <a:rPr lang="ja-JP" altLang="en-US" dirty="0"/>
              <a:t>彼后</a:t>
            </a:r>
            <a:r>
              <a:rPr lang="en-US" altLang="ja-JP" dirty="0"/>
              <a:t>1:5)</a:t>
            </a:r>
          </a:p>
          <a:p>
            <a:r>
              <a:rPr lang="zh-CN" altLang="en-US" dirty="0"/>
              <a:t>确认自己的生命</a:t>
            </a:r>
            <a:endParaRPr lang="en-CA" altLang="zh-CN" dirty="0"/>
          </a:p>
        </p:txBody>
      </p:sp>
      <p:sp>
        <p:nvSpPr>
          <p:cNvPr id="28" name="Rectangle 27"/>
          <p:cNvSpPr/>
          <p:nvPr/>
        </p:nvSpPr>
        <p:spPr>
          <a:xfrm>
            <a:off x="4732622" y="3370207"/>
            <a:ext cx="262604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重生的生命从哪里得着</a:t>
            </a:r>
            <a:r>
              <a:rPr lang="en-CA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</a:t>
            </a:r>
            <a:endParaRPr lang="en-CA" dirty="0"/>
          </a:p>
        </p:txBody>
      </p:sp>
      <p:sp>
        <p:nvSpPr>
          <p:cNvPr id="29" name="Rectangle 28"/>
          <p:cNvSpPr/>
          <p:nvPr/>
        </p:nvSpPr>
        <p:spPr>
          <a:xfrm>
            <a:off x="5858575" y="3876462"/>
            <a:ext cx="5749883" cy="3077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400" b="0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摩西在旷野怎样举蛇，人子也必照样被举起来，叫一切信他的都得</a:t>
            </a:r>
            <a:r>
              <a:rPr lang="zh-CN" altLang="en-US" sz="1400" b="1" i="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永生</a:t>
            </a:r>
            <a:endParaRPr lang="en-CA" sz="1400" b="1" dirty="0"/>
          </a:p>
        </p:txBody>
      </p:sp>
      <p:sp>
        <p:nvSpPr>
          <p:cNvPr id="30" name="Rectangle 29"/>
          <p:cNvSpPr/>
          <p:nvPr/>
        </p:nvSpPr>
        <p:spPr>
          <a:xfrm>
            <a:off x="5947934" y="4286839"/>
            <a:ext cx="5660524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重生的发生</a:t>
            </a:r>
            <a:r>
              <a:rPr lang="en-CA" altLang="ja-JP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TW" altLang="en-US" sz="1400" b="1" dirty="0"/>
              <a:t>看到祂被挂在十字架上的人是看到自己的罪，知罪而悔改</a:t>
            </a:r>
            <a:endParaRPr lang="en-CA" altLang="zh-TW" sz="1400" b="1" dirty="0"/>
          </a:p>
          <a:p>
            <a:r>
              <a:rPr lang="ja-JP" altLang="en-US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先重生，才能信</a:t>
            </a:r>
            <a:r>
              <a:rPr lang="en-CA" altLang="ja-JP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CN" altLang="en-US" sz="1400" b="1" dirty="0">
                <a:latin typeface="宋体" panose="02010600030101010101" pitchFamily="2" charset="-122"/>
                <a:ea typeface="宋体" panose="02010600030101010101" pitchFamily="2" charset="-122"/>
              </a:rPr>
              <a:t>你若不重生，不能进天国</a:t>
            </a:r>
            <a:endParaRPr lang="en-CA" altLang="zh-CN" sz="1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ja-JP" altLang="en-US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重生会不会失去</a:t>
            </a:r>
            <a:r>
              <a:rPr lang="en-CA" altLang="ja-JP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</a:p>
          <a:p>
            <a:r>
              <a:rPr lang="ja-JP" altLang="en-US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一切都是恩典</a:t>
            </a:r>
            <a:r>
              <a:rPr lang="en-CA" altLang="ja-JP" sz="1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: </a:t>
            </a:r>
            <a:r>
              <a:rPr lang="zh-TW" altLang="en-US" b="1" dirty="0"/>
              <a:t>一切是祂的开始，祂的介入。</a:t>
            </a:r>
            <a:endParaRPr lang="en-CA" sz="1400" dirty="0"/>
          </a:p>
        </p:txBody>
      </p:sp>
      <p:sp>
        <p:nvSpPr>
          <p:cNvPr id="34" name="Rectangle 33"/>
          <p:cNvSpPr/>
          <p:nvPr/>
        </p:nvSpPr>
        <p:spPr>
          <a:xfrm>
            <a:off x="2612140" y="5569745"/>
            <a:ext cx="925012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你们若知道他</a:t>
            </a:r>
            <a:r>
              <a:rPr lang="en-CA" altLang="zh-CN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ja-JP" altLang="en-US" sz="1200" dirty="0"/>
              <a:t>神</a:t>
            </a:r>
            <a:r>
              <a:rPr lang="en-CA" altLang="ja-JP" sz="1200" dirty="0"/>
              <a:t>)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是公义的，就知道凡</a:t>
            </a:r>
            <a:r>
              <a:rPr lang="zh-CN" altLang="en-US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行公义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之人都是他</a:t>
            </a:r>
            <a:r>
              <a:rPr lang="en-CA" altLang="zh-CN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ja-JP" altLang="en-US" sz="1200" dirty="0"/>
              <a:t>神</a:t>
            </a:r>
            <a:r>
              <a:rPr lang="en-CA" altLang="ja-JP" sz="1200" dirty="0"/>
              <a:t>)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所生的。</a:t>
            </a:r>
            <a:r>
              <a:rPr lang="ja-JP" altLang="en-US" sz="1200" dirty="0"/>
              <a:t> 约一</a:t>
            </a:r>
            <a:r>
              <a:rPr lang="en-CA" altLang="ja-JP" sz="1200" dirty="0"/>
              <a:t>2: 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/>
              <a:t>凡从　神生的，就</a:t>
            </a:r>
            <a:r>
              <a:rPr lang="zh-CN" altLang="en-US" sz="1200" dirty="0">
                <a:solidFill>
                  <a:srgbClr val="FF0000"/>
                </a:solidFill>
              </a:rPr>
              <a:t>不犯罪</a:t>
            </a:r>
            <a:r>
              <a:rPr lang="zh-CN" altLang="en-US" sz="1200" dirty="0"/>
              <a:t>，因　神的道（原文是种）存在他心里；他也不能犯罪，因为他是由　神生的。</a:t>
            </a:r>
            <a:r>
              <a:rPr lang="ja-JP" altLang="en-US" sz="1200" dirty="0"/>
              <a:t>约一</a:t>
            </a:r>
            <a:r>
              <a:rPr lang="en-CA" altLang="ja-JP" sz="1200" dirty="0"/>
              <a:t>3: 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/>
              <a:t>亲爱的弟兄啊，我们应当</a:t>
            </a:r>
            <a:r>
              <a:rPr lang="zh-CN" altLang="en-US" sz="1200" dirty="0">
                <a:solidFill>
                  <a:srgbClr val="FF0000"/>
                </a:solidFill>
              </a:rPr>
              <a:t>彼此相爱</a:t>
            </a:r>
            <a:r>
              <a:rPr lang="zh-CN" altLang="en-US" sz="1200" dirty="0"/>
              <a:t>，因为爱是从　神来的。凡有爱心的，都是由　神而生，并且认识　神。</a:t>
            </a:r>
            <a:r>
              <a:rPr lang="ja-JP" altLang="en-US" sz="1200" dirty="0"/>
              <a:t>约一</a:t>
            </a:r>
            <a:r>
              <a:rPr lang="en-CA" altLang="ja-JP" sz="1200" dirty="0"/>
              <a:t>4: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/>
              <a:t>凡</a:t>
            </a:r>
            <a:r>
              <a:rPr lang="zh-CN" altLang="en-US" sz="1200" dirty="0">
                <a:solidFill>
                  <a:srgbClr val="FF0000"/>
                </a:solidFill>
              </a:rPr>
              <a:t>信耶稣是基督</a:t>
            </a:r>
            <a:r>
              <a:rPr lang="zh-CN" altLang="en-US" sz="1200" dirty="0"/>
              <a:t>的，都是从　神而生，凡爱生他之　神的，也必爱从　神生的。</a:t>
            </a:r>
            <a:r>
              <a:rPr lang="ja-JP" altLang="en-US" sz="1200" dirty="0"/>
              <a:t>约一</a:t>
            </a:r>
            <a:r>
              <a:rPr lang="en-CA" altLang="ja-JP" sz="1200" dirty="0"/>
              <a:t>5:1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/>
              <a:t>因为凡从　神生的，就</a:t>
            </a:r>
            <a:r>
              <a:rPr lang="zh-CN" altLang="en-US" sz="1200" dirty="0">
                <a:solidFill>
                  <a:srgbClr val="FF0000"/>
                </a:solidFill>
              </a:rPr>
              <a:t>胜过世界</a:t>
            </a:r>
            <a:r>
              <a:rPr lang="zh-CN" altLang="en-US" sz="1200" dirty="0"/>
              <a:t>；使我们胜了世界的，就是我们的信心。</a:t>
            </a:r>
            <a:r>
              <a:rPr lang="ja-JP" altLang="en-US" sz="1200" dirty="0"/>
              <a:t>约一</a:t>
            </a:r>
            <a:r>
              <a:rPr lang="en-CA" altLang="ja-JP" sz="1200" dirty="0"/>
              <a:t>5: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/>
              <a:t>我们知道凡从　神生的，</a:t>
            </a:r>
            <a:r>
              <a:rPr lang="zh-CN" altLang="en-US" sz="1200" dirty="0">
                <a:solidFill>
                  <a:srgbClr val="FF0000"/>
                </a:solidFill>
              </a:rPr>
              <a:t>必不犯罪</a:t>
            </a:r>
            <a:r>
              <a:rPr lang="zh-CN" altLang="en-US" sz="1200" dirty="0"/>
              <a:t>，从　神生的，必保守自己（有古卷：那从　神生的必保护他），那恶者也就无法害他。</a:t>
            </a:r>
            <a:r>
              <a:rPr lang="ja-JP" altLang="en-US" sz="1200" dirty="0"/>
              <a:t>约一</a:t>
            </a:r>
            <a:r>
              <a:rPr lang="en-CA" altLang="ja-JP" sz="1200" dirty="0"/>
              <a:t>5: 18</a:t>
            </a:r>
          </a:p>
        </p:txBody>
      </p:sp>
    </p:spTree>
    <p:extLst>
      <p:ext uri="{BB962C8B-B14F-4D97-AF65-F5344CB8AC3E}">
        <p14:creationId xmlns:p14="http://schemas.microsoft.com/office/powerpoint/2010/main" val="24996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【</a:t>
            </a:r>
            <a:r>
              <a:rPr lang="zh-CN" altLang="en-US" sz="3200" dirty="0"/>
              <a:t>约三</a:t>
            </a:r>
            <a:r>
              <a:rPr lang="en-US" altLang="zh-CN" sz="3200" dirty="0"/>
              <a:t>17】</a:t>
            </a:r>
            <a:r>
              <a:rPr lang="zh-CN" altLang="en-US" sz="3200" dirty="0"/>
              <a:t>「因为神差祂的儿子</a:t>
            </a:r>
            <a:r>
              <a:rPr lang="zh-CN" altLang="en-US" sz="3200" dirty="0">
                <a:solidFill>
                  <a:srgbClr val="FF0000"/>
                </a:solidFill>
              </a:rPr>
              <a:t>降世</a:t>
            </a:r>
            <a:r>
              <a:rPr lang="zh-CN" altLang="en-US" sz="3200" dirty="0"/>
              <a:t>，不是要定世人的罪（或作审判世人，下同），乃是要叫世人因祂得救。」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主耶稣第一次降世不是为了审判人，而是为了拯救人。当祂第二次再来的时候，天父就将最后审判的责任交给了祂（五</a:t>
            </a:r>
            <a:r>
              <a:rPr lang="en-US" altLang="zh-CN" dirty="0"/>
              <a:t>22</a:t>
            </a:r>
            <a:r>
              <a:rPr lang="zh-CN" altLang="en-US" dirty="0"/>
              <a:t>），主耶稣当年在世时所说的话就要被用来定那些拒绝接受之人的罪（十二</a:t>
            </a:r>
            <a:r>
              <a:rPr lang="en-US" altLang="zh-CN" dirty="0"/>
              <a:t>48</a:t>
            </a:r>
            <a:r>
              <a:rPr lang="zh-CN" altLang="en-US" dirty="0"/>
              <a:t>）。</a:t>
            </a:r>
            <a:endParaRPr lang="en-CA" altLang="zh-CN" dirty="0"/>
          </a:p>
          <a:p>
            <a:r>
              <a:rPr lang="zh-CN" altLang="en-US" dirty="0"/>
              <a:t>你们知道</a:t>
            </a:r>
            <a:r>
              <a:rPr lang="zh-CN" altLang="en-US" dirty="0">
                <a:solidFill>
                  <a:srgbClr val="FF0000"/>
                </a:solidFill>
              </a:rPr>
              <a:t>主曾显现</a:t>
            </a:r>
            <a:r>
              <a:rPr lang="zh-CN" altLang="en-US" dirty="0"/>
              <a:t>，是要除掉人的罪，在他并没有罪。</a:t>
            </a:r>
            <a:r>
              <a:rPr lang="ja-JP" altLang="en-US" dirty="0"/>
              <a:t> 约一</a:t>
            </a:r>
            <a:r>
              <a:rPr lang="en-CA" altLang="ja-JP" dirty="0"/>
              <a:t>3: 5</a:t>
            </a:r>
          </a:p>
          <a:p>
            <a:r>
              <a:rPr lang="zh-CN" altLang="en-US" dirty="0"/>
              <a:t>犯罪的是属魔鬼，因为魔鬼从起初就犯罪。　</a:t>
            </a:r>
            <a:r>
              <a:rPr lang="zh-CN" altLang="en-US" dirty="0">
                <a:solidFill>
                  <a:srgbClr val="FF0000"/>
                </a:solidFill>
              </a:rPr>
              <a:t>神的儿子显现</a:t>
            </a:r>
            <a:r>
              <a:rPr lang="zh-CN" altLang="en-US" dirty="0"/>
              <a:t>出来，为要除灭魔鬼的作为。</a:t>
            </a:r>
            <a:r>
              <a:rPr lang="ja-JP" altLang="en-US" dirty="0"/>
              <a:t>约一</a:t>
            </a:r>
            <a:r>
              <a:rPr lang="en-CA" altLang="ja-JP" dirty="0"/>
              <a:t>3: 8</a:t>
            </a:r>
          </a:p>
          <a:p>
            <a:r>
              <a:rPr lang="zh-CN" altLang="en-US" dirty="0"/>
              <a:t>亲爱的弟兄啊，我们现在是　神的儿女，将来如何，还未显明；但我们知道，</a:t>
            </a:r>
            <a:r>
              <a:rPr lang="zh-CN" altLang="en-US" dirty="0">
                <a:solidFill>
                  <a:srgbClr val="FF0000"/>
                </a:solidFill>
              </a:rPr>
              <a:t>主若显现</a:t>
            </a:r>
            <a:r>
              <a:rPr lang="zh-CN" altLang="en-US" dirty="0"/>
              <a:t>，我们必要像他，因为必得见他的真体。</a:t>
            </a:r>
            <a:r>
              <a:rPr lang="ja-JP" altLang="en-US" dirty="0"/>
              <a:t>约一</a:t>
            </a:r>
            <a:r>
              <a:rPr lang="en-CA" altLang="ja-JP" dirty="0"/>
              <a:t>3: 2</a:t>
            </a:r>
          </a:p>
          <a:p>
            <a:r>
              <a:rPr lang="zh-CN" altLang="en-US" dirty="0"/>
              <a:t>小子们哪，你们要住在主里面。这样，</a:t>
            </a:r>
            <a:r>
              <a:rPr lang="zh-CN" altLang="en-US" dirty="0">
                <a:solidFill>
                  <a:srgbClr val="FF0000"/>
                </a:solidFill>
              </a:rPr>
              <a:t>他若显现</a:t>
            </a:r>
            <a:r>
              <a:rPr lang="zh-CN" altLang="en-US" dirty="0"/>
              <a:t>，我们就可以坦然无惧；当他来的时候，在他面前也不至于惭愧。</a:t>
            </a:r>
            <a:r>
              <a:rPr lang="ja-JP" altLang="en-US" dirty="0"/>
              <a:t>约一</a:t>
            </a:r>
            <a:r>
              <a:rPr lang="en-CA" altLang="ja-JP" dirty="0"/>
              <a:t>2:28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912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A055E-8773-803C-36F9-FDC29F56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如何解释这显然的自相矛盾呢？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527D2-6A1A-E13F-D72C-3F5A774EF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“神差他的儿子降世，不是要定世人的罪”，本福音书中还有三处也是同样说法（八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，十二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），可是另外两处暗示耶稣的确会审判人（五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、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</a:t>
            </a:r>
            <a:endParaRPr lang="en-CA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答案是，耶稣在今世不审判人，因为此次祂来世上的目的是拯救人而不是定人的罪。可是当祂完成这任务后，天父就将最后审判的责任交给了祂（五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），在世界末日时，耶稣当年在世时所说的话就要定那些拒绝接受祂之人的罪（十二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785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/>
              <a:t>【</a:t>
            </a:r>
            <a:r>
              <a:rPr lang="zh-CN" altLang="en-US" b="1" dirty="0"/>
              <a:t>约三</a:t>
            </a:r>
            <a:r>
              <a:rPr lang="en-US" altLang="zh-CN" b="1" dirty="0"/>
              <a:t>18】</a:t>
            </a:r>
            <a:r>
              <a:rPr lang="zh-CN" altLang="en-US" b="1" dirty="0"/>
              <a:t>「信祂的人，不被定罪；不信的人，罪已经定了，因为他不信神独生子的名。」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116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zh-CN" altLang="en-US" dirty="0"/>
              <a:t>「信祂的人</a:t>
            </a:r>
            <a:r>
              <a:rPr lang="en-US" altLang="zh-CN" dirty="0"/>
              <a:t>… </a:t>
            </a:r>
            <a:r>
              <a:rPr lang="zh-CN" altLang="en-US" dirty="0"/>
              <a:t>不信的人」不是指暂时的「信」或「不信」，而是指持续的「信」或「不信」。信主的名等于信主自己。世人最大的罪，就是不信主耶稣，「不爱光倒爱黑暗」（</a:t>
            </a:r>
            <a:r>
              <a:rPr lang="en-US" altLang="zh-CN" dirty="0"/>
              <a:t>19</a:t>
            </a:r>
            <a:r>
              <a:rPr lang="zh-CN" altLang="en-US" dirty="0"/>
              <a:t>节），轻看、藐视、忽略神的救恩。</a:t>
            </a:r>
          </a:p>
          <a:p>
            <a:pPr fontAlgn="base">
              <a:lnSpc>
                <a:spcPct val="120000"/>
              </a:lnSpc>
            </a:pPr>
            <a:r>
              <a:rPr lang="zh-CN" altLang="en-US" dirty="0"/>
              <a:t>「信祂的人不被定罪」，乃是因为这些人按着神的方法除掉罪，也按着神的方法接受了对的生命。主耶稣就是神所应许的唯一方法，叫相信祂的人不被定罪。</a:t>
            </a:r>
            <a:endParaRPr lang="en-CA" altLang="zh-CN" dirty="0"/>
          </a:p>
          <a:p>
            <a:pPr fontAlgn="base">
              <a:lnSpc>
                <a:spcPct val="120000"/>
              </a:lnSpc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注意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3:18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第三个“信”字的时态是</a:t>
            </a:r>
            <a:r>
              <a:rPr lang="en-CA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perfect，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一直到最后也不信。 这意味着，在基督里，所有的罪都可以简化为一种罪：不信基督的罪。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fontAlgn="base"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从某方面来说，这些人因拒绝相信神的儿子就已被定罪</a:t>
            </a:r>
            <a:endParaRPr lang="en-CA" altLang="zh-CN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fontAlgn="base"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神将祂的儿子差来，让祂被“举起”，以致世人能得救。拒绝相信祂和祂的话，且不愿遵行这些话，就是侮辱神本人，而作者说，如此侮辱神之人“罪已经定了”</a:t>
            </a:r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8004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神差祂的儿子降世，祂儿子不定世人的罪。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马可福音第二章一个瘫子被抬到耶稣面前，主对他说，“小子，你的罪赦了。”（可</a:t>
            </a:r>
            <a:r>
              <a:rPr lang="en-US" altLang="zh-CN" dirty="0"/>
              <a:t>2:5</a:t>
            </a:r>
            <a:r>
              <a:rPr lang="zh-CN" altLang="en-US" dirty="0"/>
              <a:t>）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路加福音第七章，一个有罪的女人膏抹耶稣，主对她说，“你的罪赦免了。”（路</a:t>
            </a:r>
            <a:r>
              <a:rPr lang="en-US" altLang="zh-CN" dirty="0"/>
              <a:t>7:48</a:t>
            </a:r>
            <a:r>
              <a:rPr lang="zh-CN" altLang="en-US" dirty="0"/>
              <a:t>） 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路加福音十九章，主赦免了税吏撒该，说，“今天救恩到了这家，</a:t>
            </a:r>
            <a:r>
              <a:rPr lang="en-US" altLang="zh-CN" dirty="0"/>
              <a:t>……</a:t>
            </a:r>
            <a:r>
              <a:rPr lang="zh-CN" altLang="en-US" dirty="0"/>
              <a:t>人子来，为要寻找拯救失丧的人。”（路</a:t>
            </a:r>
            <a:r>
              <a:rPr lang="en-US" altLang="zh-CN" dirty="0"/>
              <a:t>19:9-10</a:t>
            </a:r>
            <a:r>
              <a:rPr lang="zh-CN" altLang="en-US" dirty="0"/>
              <a:t>） 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路加福音二十三章，那个和耶稣同钉十字架的强盗，主耶稣对他说，“我实在告诉你，今日你要同我在乐园里了。”（路</a:t>
            </a:r>
            <a:r>
              <a:rPr lang="en-US" altLang="zh-CN" dirty="0"/>
              <a:t>23:43</a:t>
            </a:r>
            <a:r>
              <a:rPr lang="zh-CN" altLang="en-US" dirty="0"/>
              <a:t>） 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对于在罪恶中生活的撒玛利亚妇人，主虽然明确指出“你已经有五个丈夫，你现在有的，并不是你的丈夫”（约</a:t>
            </a:r>
            <a:r>
              <a:rPr lang="en-US" altLang="zh-CN" dirty="0"/>
              <a:t>4:18</a:t>
            </a:r>
            <a:r>
              <a:rPr lang="zh-CN" altLang="en-US" dirty="0"/>
              <a:t>），但主耶稣并没有定她的罪，反而向她启示自己就是基督。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尤其对那个正在行淫时被捉拿的女人，主耶稣对她真是满有恩典：“我也不定你的罪，去吧，从此不要再犯罪了。”（约</a:t>
            </a:r>
            <a:r>
              <a:rPr lang="en-US" altLang="zh-CN" dirty="0"/>
              <a:t>8:11</a:t>
            </a:r>
            <a:r>
              <a:rPr lang="zh-CN" altLang="en-US" dirty="0"/>
              <a:t>）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路加福音第五章，彼得自己承认说，“主啊，</a:t>
            </a:r>
            <a:r>
              <a:rPr lang="en-US" altLang="zh-CN" dirty="0"/>
              <a:t>……</a:t>
            </a:r>
            <a:r>
              <a:rPr lang="zh-CN" altLang="en-US" dirty="0"/>
              <a:t>我是个罪人。”（路</a:t>
            </a:r>
            <a:r>
              <a:rPr lang="en-US" altLang="zh-CN" dirty="0"/>
              <a:t>5:8</a:t>
            </a:r>
            <a:r>
              <a:rPr lang="zh-CN" altLang="en-US" dirty="0"/>
              <a:t>）主耶稣没有责备他，反而呼召他做得人如得鱼的门徒。最后主耶稣不仅赦免了彼得三次不认主的罪，反而三次坚固他的信心。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697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“因为他不接受神独生子的名。”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世人被定罪的原因只有一条：“因为他不接受神独生子的名。”或“因为他没有接受神独生子的名。”</a:t>
            </a:r>
            <a:endParaRPr lang="en-CA" altLang="zh-CN" dirty="0"/>
          </a:p>
          <a:p>
            <a:r>
              <a:rPr lang="zh-CN" altLang="en-US" dirty="0"/>
              <a:t>“耶稣对他们说，无病的人用不着医生，有病的人才用得着。我来本不是召义人悔改。乃是召罪人悔改。”（路</a:t>
            </a:r>
            <a:r>
              <a:rPr lang="en-US" altLang="zh-CN" dirty="0"/>
              <a:t>5:31-32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“我们若说自己无罪，便是自欺，真理不在我们心里了。我们若认自己的罪，神是信实的，是公义的，必要赦免我们的罪，洗净我们一切的不义。”（约一</a:t>
            </a:r>
            <a:r>
              <a:rPr lang="en-US" altLang="zh-CN" dirty="0"/>
              <a:t>1:8-9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b="1" dirty="0"/>
              <a:t>相信接受神的独生子耶稣基督的罪人，罪得赦免；</a:t>
            </a:r>
            <a:endParaRPr lang="zh-CN" altLang="en-US" dirty="0"/>
          </a:p>
          <a:p>
            <a:r>
              <a:rPr lang="zh-CN" altLang="en-US" b="1" dirty="0"/>
              <a:t>拒绝接受神的独生子耶稣基督的罪人，必被定罪。</a:t>
            </a:r>
            <a:endParaRPr lang="en-CA" altLang="zh-CN" b="1" dirty="0"/>
          </a:p>
          <a:p>
            <a:r>
              <a:rPr lang="en-US" altLang="zh-CN" dirty="0"/>
              <a:t>In 1829, George Wilson and James Porter</a:t>
            </a:r>
            <a:endParaRPr lang="zh-CN" altLang="en-US" dirty="0"/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919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                  信是什么？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359094"/>
            <a:ext cx="11103428" cy="52189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为什么信耶稣的人罪便得赦免，不信祂的人罪不能得赦免？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为何信就得救，不信就不能得救？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世人若按照自己的本相，自己本身的光景来到神面前接受神的审判，绝对没有一人有机会得救。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「世人都犯了罪，亏缺了神的荣耀。」（罗三</a:t>
            </a:r>
            <a:r>
              <a:rPr lang="en-US" altLang="zh-CN" dirty="0"/>
              <a:t>23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「（主）不愿有一人沉沦，乃愿人人都悔改（得救）。」（彼后三９）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所以神为人类预备了救恩，好叫世人藉着救恩得拯救。这救恩是透过耶稣基督为我们世人钉十字架，亲身担当我们的罪；祂流宝血来除净我们的罪，祂替我们死以担当我们的罪，使我们</a:t>
            </a:r>
            <a:r>
              <a:rPr lang="zh-CN" altLang="en-US" dirty="0">
                <a:solidFill>
                  <a:srgbClr val="FF0000"/>
                </a:solidFill>
              </a:rPr>
              <a:t>罪得赦免，免去神的刑罚</a:t>
            </a:r>
            <a:r>
              <a:rPr lang="zh-CN" altLang="en-US" dirty="0"/>
              <a:t>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另一方面，信耶稣的人非但能</a:t>
            </a:r>
            <a:r>
              <a:rPr lang="zh-CN" altLang="en-US" dirty="0">
                <a:solidFill>
                  <a:srgbClr val="FF0000"/>
                </a:solidFill>
              </a:rPr>
              <a:t>免去审判</a:t>
            </a:r>
            <a:r>
              <a:rPr lang="zh-CN" altLang="en-US" dirty="0"/>
              <a:t>，且「不至灭亡，反得永生。」这是讲到灵魂归宿的问题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「信」即表示承认，信耶稣意即你</a:t>
            </a:r>
            <a:r>
              <a:rPr lang="zh-CN" altLang="en-US" dirty="0">
                <a:solidFill>
                  <a:srgbClr val="FF0000"/>
                </a:solidFill>
              </a:rPr>
              <a:t>承认</a:t>
            </a:r>
            <a:r>
              <a:rPr lang="zh-CN" altLang="en-US" dirty="0"/>
              <a:t>耶稣基督为你钉十字架，</a:t>
            </a:r>
            <a:r>
              <a:rPr lang="zh-CN" altLang="en-US" dirty="0">
                <a:solidFill>
                  <a:srgbClr val="FF0000"/>
                </a:solidFill>
              </a:rPr>
              <a:t>承认</a:t>
            </a:r>
            <a:r>
              <a:rPr lang="zh-CN" altLang="en-US" dirty="0"/>
              <a:t>祂作为你的救主；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「信」表示接受，信耶稣就是你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祂的救恩，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祂为你死，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祂的拯救；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「信」表示信靠，你信祂就是信靠祂，</a:t>
            </a:r>
            <a:r>
              <a:rPr lang="zh-CN" altLang="en-US" dirty="0">
                <a:solidFill>
                  <a:srgbClr val="FF0000"/>
                </a:solidFill>
              </a:rPr>
              <a:t>靠祂</a:t>
            </a:r>
            <a:r>
              <a:rPr lang="zh-CN" altLang="en-US" dirty="0"/>
              <a:t>拯救你脱离死亡，</a:t>
            </a:r>
            <a:r>
              <a:rPr lang="zh-CN" altLang="en-US" dirty="0">
                <a:solidFill>
                  <a:srgbClr val="FF0000"/>
                </a:solidFill>
              </a:rPr>
              <a:t>靠祂</a:t>
            </a:r>
            <a:r>
              <a:rPr lang="zh-CN" altLang="en-US" dirty="0"/>
              <a:t>救你脱离罪恶的权势。</a:t>
            </a:r>
            <a:endParaRPr lang="en-CA" altLang="zh-CN" dirty="0"/>
          </a:p>
          <a:p>
            <a:pPr>
              <a:lnSpc>
                <a:spcPct val="120000"/>
              </a:lnSpc>
            </a:pPr>
            <a:endParaRPr lang="zh-CN" altLang="en-US" dirty="0"/>
          </a:p>
          <a:p>
            <a:pPr>
              <a:lnSpc>
                <a:spcPct val="12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534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“光来到世间，世人因自己的行为是恶的，不爱光倒爱黑暗，定他们的罪就是在此。凡作恶的便恨光，并不来就光，恐怕他的行为受责备。”（约</a:t>
            </a:r>
            <a:r>
              <a:rPr lang="en-US" altLang="zh-CN" sz="2800" dirty="0"/>
              <a:t>3:19-20</a:t>
            </a:r>
            <a:r>
              <a:rPr lang="zh-CN" altLang="en-US" sz="2800" dirty="0"/>
              <a:t>）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光与黑暗在新约圣经中用作比喻，含有许多不同的意义，此处的光指耶稣本身，祂来到世间，透过祂的圣工将真理与公义的光带给每位遇见祂的人。喜欢做恶事的人被光照明时，心中很不是滋味，所以宁愿不跟耶稣来往，也不接受祂的话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——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他们“不爱光倒爱黑暗”。</a:t>
            </a:r>
            <a:endParaRPr lang="en-CA" altLang="ja-JP" b="1" dirty="0"/>
          </a:p>
          <a:p>
            <a:pPr>
              <a:lnSpc>
                <a:spcPct val="120000"/>
              </a:lnSpc>
            </a:pPr>
            <a:r>
              <a:rPr lang="zh-CN" altLang="en-US" dirty="0"/>
              <a:t>神将祂的独生子耶稣基督赐给世人，这最宝贵的礼物，怎么会有人拒绝不要呢？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CA" altLang="zh-CN" sz="2800" b="1" dirty="0"/>
              <a:t>19b</a:t>
            </a:r>
            <a:r>
              <a:rPr lang="zh-CN" altLang="en-US" sz="2800" b="1" dirty="0"/>
              <a:t>定他们的罪</a:t>
            </a:r>
            <a:r>
              <a:rPr lang="en-CA" altLang="zh-CN" sz="2800" b="1" dirty="0"/>
              <a:t>:</a:t>
            </a:r>
            <a:r>
              <a:rPr lang="zh-CN" altLang="en-US" dirty="0"/>
              <a:t>人被定罪的原因不是因为罪行的轻重或多少，而是因为人生命的本质不对，这生命使人拒绝神、更拒绝神的方法，所以只好自己去承担罪的后果。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这段圣经第二次的分界线：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 dirty="0"/>
              <a:t>   践行真理的人必来就近耶稣基督的真光，从而得着光明；</a:t>
            </a:r>
            <a:endParaRPr lang="zh-CN" alt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 dirty="0"/>
              <a:t>   不断作恶的人拒绝就近耶稣基督的真光，于是困于黑暗！</a:t>
            </a:r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78513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CN" altLang="en-US" sz="2800" dirty="0"/>
              <a:t>“</a:t>
            </a:r>
            <a:r>
              <a:rPr lang="zh-CN" altLang="en-US" sz="2800" dirty="0">
                <a:solidFill>
                  <a:srgbClr val="C00000"/>
                </a:solidFill>
              </a:rPr>
              <a:t>光来到世间，世人因自己的行为是恶的，不爱光倒爱黑暗</a:t>
            </a:r>
            <a:r>
              <a:rPr lang="zh-CN" altLang="en-US" sz="2800" dirty="0"/>
              <a:t>，定他们的罪就是在此。凡作恶的便恨光，并不来就光，恐怕他的行为受责备。”（约</a:t>
            </a:r>
            <a:r>
              <a:rPr lang="en-US" altLang="zh-CN" sz="2800" dirty="0"/>
              <a:t>3:19-20</a:t>
            </a:r>
            <a:r>
              <a:rPr lang="zh-CN" altLang="en-US" sz="2800" dirty="0"/>
              <a:t>）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b="1" dirty="0"/>
              <a:t>主耶稣基督是真光</a:t>
            </a:r>
            <a:endParaRPr lang="en-CA" altLang="ja-JP" b="1" dirty="0"/>
          </a:p>
          <a:p>
            <a:r>
              <a:rPr lang="zh-CN" altLang="en-US" dirty="0"/>
              <a:t>“神就是光，在祂毫无黑暗。” （约一</a:t>
            </a:r>
            <a:r>
              <a:rPr lang="en-US" altLang="zh-CN" dirty="0"/>
              <a:t>1:5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“耶稣又对众人说，我是世界的光。跟从我的，就不在黑暗里走，必要得着生命的光。” （约</a:t>
            </a:r>
            <a:r>
              <a:rPr lang="en-US" altLang="zh-CN" dirty="0"/>
              <a:t>8:12</a:t>
            </a:r>
            <a:r>
              <a:rPr lang="zh-CN" altLang="en-US" dirty="0"/>
              <a:t>）</a:t>
            </a:r>
          </a:p>
          <a:p>
            <a:r>
              <a:rPr lang="zh-CN" altLang="en-US" dirty="0"/>
              <a:t>然而，“光照在黑暗里，黑暗却不接受光。” （约 </a:t>
            </a:r>
            <a:r>
              <a:rPr lang="en-US" altLang="zh-CN" dirty="0"/>
              <a:t>1:5</a:t>
            </a:r>
            <a:r>
              <a:rPr lang="zh-CN" altLang="en-US" dirty="0"/>
              <a:t>）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主耶稣自己曾经对祂的兄弟们见证说，“世人不能恨你们，却是恨我。因为我指证他们所作的事是恶的。”（约 </a:t>
            </a:r>
            <a:r>
              <a:rPr lang="en-US" altLang="zh-CN" dirty="0"/>
              <a:t>7:7</a:t>
            </a:r>
            <a:r>
              <a:rPr lang="zh-CN" altLang="en-US" dirty="0"/>
              <a:t>）</a:t>
            </a:r>
          </a:p>
          <a:p>
            <a:r>
              <a:rPr lang="zh-CN" altLang="en-US" sz="2800" dirty="0"/>
              <a:t>凡作恶的便恨光，并不来就光，恐怕他的行为受责备。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 （约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3:20, 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和合本）</a:t>
            </a:r>
            <a:endParaRPr lang="en-US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“凡作恶的都恨光，不来接近光，免得他的恶行暴露出来。”（约</a:t>
            </a:r>
            <a:r>
              <a:rPr lang="en-US" altLang="zh-CN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3:20</a:t>
            </a:r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，新译本）</a:t>
            </a:r>
            <a:endParaRPr lang="en-CA" altLang="zh-CN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  <a:p>
            <a:r>
              <a:rPr lang="zh-CN" altLang="en-US" b="0" i="0" dirty="0">
                <a:solidFill>
                  <a:srgbClr val="2F2E2E"/>
                </a:solidFill>
                <a:effectLst/>
                <a:latin typeface="open sans" panose="020B0606030504020204" pitchFamily="34" charset="0"/>
              </a:rPr>
              <a:t>罪人之所以恨恶光，是因为光将“他的恶行暴露出来。”</a:t>
            </a:r>
            <a:endParaRPr lang="en-CA" altLang="zh-CN" dirty="0"/>
          </a:p>
          <a:p>
            <a:r>
              <a:rPr lang="zh-CN" altLang="en-US" dirty="0"/>
              <a:t>这段圣经第二次的分界线：</a:t>
            </a:r>
          </a:p>
          <a:p>
            <a:pPr marL="0" indent="0">
              <a:buNone/>
            </a:pPr>
            <a:r>
              <a:rPr lang="zh-CN" altLang="en-US" b="1" dirty="0"/>
              <a:t>   践行真理的人必来就近耶稣基督的真光，从而得着光明；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b="1" dirty="0"/>
              <a:t>   不断作恶的人拒绝就近耶稣基督的真光，于是困于黑暗！</a:t>
            </a:r>
            <a:endParaRPr lang="en-CA" altLang="zh-CN" b="1" dirty="0"/>
          </a:p>
          <a:p>
            <a:r>
              <a:rPr lang="zh-CN" alt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尼基古兹 </a:t>
            </a:r>
            <a:r>
              <a:rPr lang="en-US" altLang="zh-CN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(Nicky Cruz) 1938</a:t>
            </a:r>
            <a:r>
              <a:rPr lang="zh-CN" alt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年出生于波多黎各。大卫</a:t>
            </a:r>
            <a:r>
              <a:rPr lang="en-US" altLang="zh-CN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韦克逊 </a:t>
            </a:r>
            <a:r>
              <a:rPr lang="en-US" altLang="zh-CN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(David Wilkerson) </a:t>
            </a:r>
            <a:r>
              <a:rPr lang="zh-CN" alt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在纽约布道</a:t>
            </a:r>
            <a:endParaRPr lang="en-CA" altLang="zh-CN" sz="2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en-CA" b="0" i="0" dirty="0">
              <a:solidFill>
                <a:srgbClr val="2F2E2E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24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zh-CN" altLang="en-US" sz="3200" b="1" dirty="0"/>
              <a:t>约三</a:t>
            </a:r>
            <a:r>
              <a:rPr lang="en-US" altLang="zh-CN" sz="3200" b="1" dirty="0"/>
              <a:t>20-21: 20</a:t>
            </a:r>
            <a:r>
              <a:rPr lang="zh-CN" altLang="en-US" sz="3200" b="1" dirty="0"/>
              <a:t>凡作恶的便恨光，并不来就光，恐怕他的行为受责备。 </a:t>
            </a:r>
            <a:r>
              <a:rPr lang="en-CA" altLang="zh-CN" sz="3200" b="1" dirty="0"/>
              <a:t>21</a:t>
            </a:r>
            <a:r>
              <a:rPr lang="zh-CN" altLang="en-US" sz="3200" b="1" dirty="0"/>
              <a:t>但行真理的必来就光，要显明他所行的是靠神而行。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「作恶」在原文不是指偶尔作恶，而是指习惯作恶。世人不信基督的原因，是「因自己的行为是恶的」（</a:t>
            </a:r>
            <a:r>
              <a:rPr lang="en-US" altLang="zh-CN" dirty="0"/>
              <a:t>19</a:t>
            </a:r>
            <a:r>
              <a:rPr lang="zh-CN" altLang="en-US" dirty="0"/>
              <a:t>节），而基督的光会显明人行为的不善，让他们心里不舒服，所以就恨恶光、不接受主耶稣。</a:t>
            </a:r>
            <a:endParaRPr lang="en-CA" altLang="zh-CN" dirty="0"/>
          </a:p>
          <a:p>
            <a:pPr fontAlgn="base">
              <a:lnSpc>
                <a:spcPct val="120000"/>
              </a:lnSpc>
            </a:pPr>
            <a:r>
              <a:rPr lang="zh-CN" altLang="en-US" dirty="0"/>
              <a:t>「行真理的」就是相信神话语的人，也是行神话语、倚靠神的人。</a:t>
            </a:r>
          </a:p>
          <a:p>
            <a:pPr fontAlgn="base">
              <a:lnSpc>
                <a:spcPct val="120000"/>
              </a:lnSpc>
            </a:pPr>
            <a:r>
              <a:rPr lang="zh-CN" altLang="en-US" dirty="0"/>
              <a:t>「靠神而行」意思是「照着神的所是而生活行动」，「行真理的」人必然会来寻找主耶稣，为要确定自己所行的是否讨神喜悦。</a:t>
            </a:r>
            <a:endParaRPr lang="en-CA" altLang="zh-CN" dirty="0"/>
          </a:p>
          <a:p>
            <a:pPr fontAlgn="base">
              <a:lnSpc>
                <a:spcPct val="120000"/>
              </a:lnSpc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可是想要“行真理的”，就喜欢来到耶稣面前且接受祂的教诲，因为这事证明他们是靠神（的恩典）而行。他们不像那些喜欢行恶之人躲避耶稣和祂的教导，而是寻找祂（“必来就光”），要确定自己所行的是讨神喜悦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ja-JP" altLang="en-US" b="1" dirty="0"/>
              <a:t>行恶 </a:t>
            </a:r>
            <a:r>
              <a:rPr lang="en-CA" b="1" dirty="0"/>
              <a:t>VS </a:t>
            </a:r>
            <a:r>
              <a:rPr lang="ja-JP" altLang="en-US" b="1" dirty="0"/>
              <a:t>行真理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en-US" altLang="zh-CN" b="1" dirty="0"/>
              <a:t>1</a:t>
            </a:r>
            <a:r>
              <a:rPr lang="zh-CN" altLang="en-US" b="1" dirty="0"/>
              <a:t>）行恶：     爱黑暗（自己），恨光（主耶稣基督）；</a:t>
            </a:r>
            <a:endParaRPr lang="en-CA" altLang="zh-CN" b="1" dirty="0"/>
          </a:p>
          <a:p>
            <a:pPr>
              <a:lnSpc>
                <a:spcPct val="120000"/>
              </a:lnSpc>
            </a:pPr>
            <a:r>
              <a:rPr lang="en-US" altLang="zh-CN" b="1" dirty="0"/>
              <a:t>2</a:t>
            </a:r>
            <a:r>
              <a:rPr lang="zh-CN" altLang="en-US" b="1" dirty="0"/>
              <a:t>）行真理： 知罪悔改，            来就光，靠恩典；</a:t>
            </a:r>
            <a:endParaRPr lang="en-CA" altLang="zh-CN" b="1" dirty="0"/>
          </a:p>
          <a:p>
            <a:pPr>
              <a:lnSpc>
                <a:spcPct val="12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2227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b="1" dirty="0"/>
              <a:t>                 结论：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ja-JP" altLang="en-US" b="1" dirty="0"/>
              <a:t>（</a:t>
            </a:r>
            <a:r>
              <a:rPr lang="en-US" altLang="ja-JP" b="1" dirty="0"/>
              <a:t>1</a:t>
            </a:r>
            <a:r>
              <a:rPr lang="ja-JP" altLang="en-US" b="1" dirty="0"/>
              <a:t>）未听信福音前：都在黑暗里；</a:t>
            </a:r>
            <a:endParaRPr lang="en-CA" altLang="ja-JP" b="1" dirty="0"/>
          </a:p>
          <a:p>
            <a:r>
              <a:rPr lang="zh-CN" altLang="en-US" b="1" dirty="0"/>
              <a:t>（</a:t>
            </a:r>
            <a:r>
              <a:rPr lang="en-US" altLang="zh-CN" b="1" dirty="0"/>
              <a:t>2</a:t>
            </a:r>
            <a:r>
              <a:rPr lang="zh-CN" altLang="en-US" b="1" dirty="0"/>
              <a:t>）光临到一定有区分，区分光、暗；</a:t>
            </a:r>
            <a:endParaRPr lang="en-CA" altLang="zh-CN" b="1" dirty="0"/>
          </a:p>
          <a:p>
            <a:pPr marL="0" indent="0">
              <a:buNone/>
            </a:pPr>
            <a:r>
              <a:rPr lang="en-CA" altLang="zh-CN" b="1" dirty="0"/>
              <a:t>           </a:t>
            </a:r>
            <a:r>
              <a:rPr lang="zh-CN" altLang="en-US" b="1" dirty="0"/>
              <a:t>要讲叫人明白光与暗、义与不义、善与罪</a:t>
            </a:r>
            <a:endParaRPr lang="en-CA" altLang="zh-CN" b="1" dirty="0"/>
          </a:p>
          <a:p>
            <a:r>
              <a:rPr lang="zh-CN" altLang="en-US" b="1" dirty="0"/>
              <a:t>（</a:t>
            </a:r>
            <a:r>
              <a:rPr lang="en-US" altLang="zh-CN" b="1" dirty="0"/>
              <a:t>3</a:t>
            </a:r>
            <a:r>
              <a:rPr lang="zh-CN" altLang="en-US" b="1" dirty="0"/>
              <a:t>）信子的必来就光；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/>
              <a:t>           因为光显明一切。所以，这是讲到所属，你是属黑暗还是属光的？</a:t>
            </a:r>
            <a:endParaRPr lang="en-CA" altLang="zh-CN" b="1" dirty="0"/>
          </a:p>
          <a:p>
            <a:r>
              <a:rPr lang="zh-CN" altLang="en-US" b="1" dirty="0"/>
              <a:t>（</a:t>
            </a:r>
            <a:r>
              <a:rPr lang="en-US" altLang="zh-CN" b="1" dirty="0"/>
              <a:t>4</a:t>
            </a:r>
            <a:r>
              <a:rPr lang="zh-CN" altLang="en-US" b="1" dirty="0"/>
              <a:t>）神的目的不是咒诅，但光自然显露结果；</a:t>
            </a:r>
            <a:endParaRPr lang="en-CA" altLang="zh-CN" b="1" dirty="0"/>
          </a:p>
          <a:p>
            <a:pPr marL="0" indent="0">
              <a:buNone/>
            </a:pPr>
            <a:r>
              <a:rPr lang="en-CA" altLang="zh-CN" b="1" dirty="0"/>
              <a:t>          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不信的，罪已经被定了，并不是神来加给你罪状。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乃是你不信的，</a:t>
            </a:r>
            <a:endParaRPr lang="en-CA" altLang="zh-CN" b="1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罪已经被定了。</a:t>
            </a:r>
            <a:endParaRPr lang="en-CA" altLang="zh-CN" b="1" dirty="0"/>
          </a:p>
          <a:p>
            <a:r>
              <a:rPr lang="zh-CN" altLang="en-US" b="1" dirty="0"/>
              <a:t>（</a:t>
            </a:r>
            <a:r>
              <a:rPr lang="en-US" altLang="zh-CN" b="1" dirty="0"/>
              <a:t>5</a:t>
            </a:r>
            <a:r>
              <a:rPr lang="zh-CN" altLang="en-US" b="1" dirty="0"/>
              <a:t>）信来自恩典；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sz="2800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一个人成为基督徒，绝对是一个神迹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en-US" sz="2800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一个真正的见证者不是靠 </a:t>
            </a:r>
            <a:endParaRPr lang="en-CA" altLang="zh-CN" sz="2800" b="1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800" b="1" i="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 口才的，他是真的靠祷告呼求的，这是超自然的工作。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696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TW" altLang="en-US" dirty="0"/>
              <a:t>                  約 翰 福 音 </a:t>
            </a:r>
            <a:r>
              <a:rPr lang="en-US" altLang="zh-TW" dirty="0"/>
              <a:t>3: 16-21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altLang="zh-TW" b="1" baseline="30000" dirty="0"/>
              <a:t>16 </a:t>
            </a:r>
            <a:r>
              <a:rPr lang="zh-TW" altLang="en-US" dirty="0"/>
              <a:t>「 神 </a:t>
            </a:r>
            <a:r>
              <a:rPr lang="zh-TW" altLang="en-US" dirty="0">
                <a:solidFill>
                  <a:srgbClr val="FF0000"/>
                </a:solidFill>
              </a:rPr>
              <a:t>愛</a:t>
            </a:r>
            <a:r>
              <a:rPr lang="zh-TW" altLang="en-US" dirty="0"/>
              <a:t> 世 人 ， 甚 至 將 他 的 </a:t>
            </a:r>
            <a:r>
              <a:rPr lang="zh-TW" altLang="en-US" dirty="0">
                <a:solidFill>
                  <a:srgbClr val="FF0000"/>
                </a:solidFill>
              </a:rPr>
              <a:t>獨 生 子 賜 給 </a:t>
            </a:r>
            <a:r>
              <a:rPr lang="zh-TW" altLang="en-US" dirty="0"/>
              <a:t>他 們 ， 叫 一 切 </a:t>
            </a:r>
            <a:r>
              <a:rPr lang="zh-TW" altLang="en-US" dirty="0">
                <a:solidFill>
                  <a:srgbClr val="FF0000"/>
                </a:solidFill>
              </a:rPr>
              <a:t>信 </a:t>
            </a:r>
            <a:r>
              <a:rPr lang="zh-TW" altLang="en-US" dirty="0"/>
              <a:t>他 的 ， 不 至 滅 亡 ， 反 得 </a:t>
            </a:r>
            <a:r>
              <a:rPr lang="zh-TW" altLang="en-US" dirty="0">
                <a:solidFill>
                  <a:srgbClr val="FF0000"/>
                </a:solidFill>
              </a:rPr>
              <a:t>永 生</a:t>
            </a:r>
            <a:r>
              <a:rPr lang="zh-TW" altLang="en-US" dirty="0"/>
              <a:t> 。</a:t>
            </a:r>
          </a:p>
          <a:p>
            <a:r>
              <a:rPr lang="en-US" altLang="zh-TW" b="1" baseline="30000" dirty="0"/>
              <a:t>17 </a:t>
            </a:r>
            <a:r>
              <a:rPr lang="zh-TW" altLang="en-US" dirty="0"/>
              <a:t>因 為 神 </a:t>
            </a:r>
            <a:r>
              <a:rPr lang="zh-TW" altLang="en-US" dirty="0">
                <a:solidFill>
                  <a:srgbClr val="FF0000"/>
                </a:solidFill>
              </a:rPr>
              <a:t>差 他 的 兒 子 降 世 </a:t>
            </a:r>
            <a:r>
              <a:rPr lang="zh-TW" altLang="en-US" dirty="0"/>
              <a:t>， 不 是 要 </a:t>
            </a:r>
            <a:r>
              <a:rPr lang="zh-TW" altLang="en-US" dirty="0">
                <a:solidFill>
                  <a:schemeClr val="accent5"/>
                </a:solidFill>
              </a:rPr>
              <a:t>定 世 人 的 罪 </a:t>
            </a:r>
            <a:r>
              <a:rPr lang="zh-TW" altLang="en-US" dirty="0"/>
              <a:t>（ 或 作 ： 審 判 世 人 ； 下 同 ） ， 乃 是 要 叫 世 人 因 他 </a:t>
            </a:r>
            <a:r>
              <a:rPr lang="zh-TW" altLang="en-US" dirty="0">
                <a:solidFill>
                  <a:srgbClr val="FF0000"/>
                </a:solidFill>
              </a:rPr>
              <a:t>得 救</a:t>
            </a:r>
            <a:r>
              <a:rPr lang="zh-TW" altLang="en-US" dirty="0"/>
              <a:t> 。</a:t>
            </a:r>
          </a:p>
          <a:p>
            <a:r>
              <a:rPr lang="en-US" altLang="zh-TW" b="1" baseline="30000" dirty="0"/>
              <a:t>18 </a:t>
            </a:r>
            <a:r>
              <a:rPr lang="zh-TW" altLang="en-US" dirty="0">
                <a:solidFill>
                  <a:srgbClr val="FF0000"/>
                </a:solidFill>
              </a:rPr>
              <a:t>信</a:t>
            </a:r>
            <a:r>
              <a:rPr lang="zh-TW" altLang="en-US" dirty="0"/>
              <a:t> 他 的 人 ， 不 被 </a:t>
            </a:r>
            <a:r>
              <a:rPr lang="zh-TW" altLang="en-US" dirty="0">
                <a:solidFill>
                  <a:schemeClr val="accent5"/>
                </a:solidFill>
              </a:rPr>
              <a:t>定 罪</a:t>
            </a:r>
            <a:r>
              <a:rPr lang="zh-TW" altLang="en-US" dirty="0"/>
              <a:t> ； </a:t>
            </a:r>
            <a:r>
              <a:rPr lang="zh-TW" altLang="en-US" dirty="0">
                <a:solidFill>
                  <a:schemeClr val="accent1"/>
                </a:solidFill>
              </a:rPr>
              <a:t>不 信</a:t>
            </a:r>
            <a:r>
              <a:rPr lang="zh-TW" altLang="en-US" dirty="0"/>
              <a:t> 的 人 ， </a:t>
            </a:r>
            <a:r>
              <a:rPr lang="zh-TW" altLang="en-US" dirty="0">
                <a:solidFill>
                  <a:schemeClr val="accent5"/>
                </a:solidFill>
              </a:rPr>
              <a:t>罪 已 經 定 了 </a:t>
            </a:r>
            <a:r>
              <a:rPr lang="zh-TW" altLang="en-US" dirty="0"/>
              <a:t>， 因 為 他 不 信 神 </a:t>
            </a:r>
            <a:r>
              <a:rPr lang="zh-TW" altLang="en-US" dirty="0">
                <a:solidFill>
                  <a:srgbClr val="FF0000"/>
                </a:solidFill>
              </a:rPr>
              <a:t>獨 生 子 </a:t>
            </a:r>
            <a:r>
              <a:rPr lang="zh-TW" altLang="en-US" dirty="0"/>
              <a:t>的 名 。</a:t>
            </a:r>
          </a:p>
          <a:p>
            <a:r>
              <a:rPr lang="en-US" altLang="zh-TW" b="1" baseline="30000" dirty="0"/>
              <a:t>19 </a:t>
            </a:r>
            <a:r>
              <a:rPr lang="zh-TW" altLang="en-US" dirty="0">
                <a:solidFill>
                  <a:srgbClr val="FF0000"/>
                </a:solidFill>
              </a:rPr>
              <a:t>光 </a:t>
            </a:r>
            <a:r>
              <a:rPr lang="zh-TW" altLang="en-US" dirty="0"/>
              <a:t>來 到 世 間 ， 世 人 因 自 己 的 </a:t>
            </a:r>
            <a:r>
              <a:rPr lang="zh-TW" altLang="en-US" dirty="0">
                <a:solidFill>
                  <a:schemeClr val="accent5"/>
                </a:solidFill>
              </a:rPr>
              <a:t>行 為 是 惡 </a:t>
            </a:r>
            <a:r>
              <a:rPr lang="zh-TW" altLang="en-US" dirty="0"/>
              <a:t>的 ， 不 愛 光 ， 倒 愛 黑 暗 ， </a:t>
            </a:r>
            <a:r>
              <a:rPr lang="zh-TW" altLang="en-US" dirty="0">
                <a:solidFill>
                  <a:schemeClr val="accent5"/>
                </a:solidFill>
              </a:rPr>
              <a:t>定 他 們 的 罪 </a:t>
            </a:r>
            <a:r>
              <a:rPr lang="zh-TW" altLang="en-US" dirty="0"/>
              <a:t>就 是 在 此 。</a:t>
            </a:r>
          </a:p>
          <a:p>
            <a:r>
              <a:rPr lang="en-US" altLang="zh-TW" b="1" baseline="30000" dirty="0"/>
              <a:t>20 </a:t>
            </a:r>
            <a:r>
              <a:rPr lang="zh-TW" altLang="en-US" dirty="0"/>
              <a:t>凡 </a:t>
            </a:r>
            <a:r>
              <a:rPr lang="zh-TW" altLang="en-US" dirty="0">
                <a:solidFill>
                  <a:schemeClr val="accent5"/>
                </a:solidFill>
              </a:rPr>
              <a:t>作 惡 的 </a:t>
            </a:r>
            <a:r>
              <a:rPr lang="zh-TW" altLang="en-US" dirty="0"/>
              <a:t>便 恨 光 ， 並 不 來 就 </a:t>
            </a:r>
            <a:r>
              <a:rPr lang="zh-TW" altLang="en-US" dirty="0">
                <a:solidFill>
                  <a:srgbClr val="FF0000"/>
                </a:solidFill>
              </a:rPr>
              <a:t>光</a:t>
            </a:r>
            <a:r>
              <a:rPr lang="zh-TW" altLang="en-US" dirty="0"/>
              <a:t> ， 恐 怕 他 的 行 為 受 責 備 。</a:t>
            </a:r>
          </a:p>
          <a:p>
            <a:r>
              <a:rPr lang="en-US" altLang="zh-TW" b="1" baseline="30000" dirty="0"/>
              <a:t>21 </a:t>
            </a:r>
            <a:r>
              <a:rPr lang="zh-TW" altLang="en-US" dirty="0"/>
              <a:t>但 </a:t>
            </a:r>
            <a:r>
              <a:rPr lang="zh-TW" altLang="en-US" dirty="0">
                <a:solidFill>
                  <a:srgbClr val="FF0000"/>
                </a:solidFill>
              </a:rPr>
              <a:t>行 真 理 </a:t>
            </a:r>
            <a:r>
              <a:rPr lang="zh-TW" altLang="en-US" dirty="0"/>
              <a:t>的 必 來 就 </a:t>
            </a:r>
            <a:r>
              <a:rPr lang="zh-TW" altLang="en-US" dirty="0">
                <a:solidFill>
                  <a:srgbClr val="FF0000"/>
                </a:solidFill>
              </a:rPr>
              <a:t>光 </a:t>
            </a:r>
            <a:r>
              <a:rPr lang="zh-TW" altLang="en-US" dirty="0"/>
              <a:t>， 要 顯 明 他 所 行 的 是 </a:t>
            </a:r>
            <a:r>
              <a:rPr lang="zh-TW" altLang="en-US" dirty="0">
                <a:solidFill>
                  <a:srgbClr val="FF0000"/>
                </a:solidFill>
              </a:rPr>
              <a:t>靠 神</a:t>
            </a:r>
            <a:r>
              <a:rPr lang="zh-TW" altLang="en-US" dirty="0"/>
              <a:t> 而 行 。 」</a:t>
            </a:r>
          </a:p>
        </p:txBody>
      </p:sp>
    </p:spTree>
    <p:extLst>
      <p:ext uri="{BB962C8B-B14F-4D97-AF65-F5344CB8AC3E}">
        <p14:creationId xmlns:p14="http://schemas.microsoft.com/office/powerpoint/2010/main" val="3983324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b="1" dirty="0"/>
              <a:t>                             重生的回</a:t>
            </a:r>
            <a:r>
              <a:rPr lang="zh-CN" altLang="en-US" b="1" dirty="0"/>
              <a:t>应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什么叫重生呢？从经文的上下文里面我们看到四点。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第一，从神生。第一章十三节说，这个人不是从人意，不是从血气，不是从情欲，乃是从神生的。重生就是从神生，所以不是要再回母腹生出来。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第二，从灵生。第三章六节说，从肉生的就是肉，从灵生的就是灵，重生就是从灵生的。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第三，这一个词，重生这个词有两层含义，第一个含义是从上面生。所以在吕振中译本和思高本翻译成说，我实实在在地告诉你，人若不是从上头生，就不能够见神的国。也是再一次地表明这个“生”，这一个生命的源泉，来源是天上的，“我对你们说地上的事，你们尚且不信，若说天上的事，你怎么能信呢？”（约</a:t>
            </a:r>
            <a:r>
              <a:rPr lang="en-US" altLang="zh-CN" dirty="0"/>
              <a:t>3:12</a:t>
            </a:r>
            <a:r>
              <a:rPr lang="zh-CN" altLang="en-US" dirty="0"/>
              <a:t>）重生乃是天上的事，乃是天上的奥秘，那么当然它所具有的字面意思就是“再一次”、“第二次”生。所以，重生就是第二次生，第二次生是从上头生，而这“上头”就是指到从神生，以及从神的灵而生。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第四，</a:t>
            </a:r>
            <a:r>
              <a:rPr lang="zh-CN" altLang="en-US" dirty="0">
                <a:solidFill>
                  <a:srgbClr val="FF0000"/>
                </a:solidFill>
              </a:rPr>
              <a:t>重生的根源</a:t>
            </a:r>
            <a:r>
              <a:rPr lang="zh-CN" altLang="en-US" dirty="0"/>
              <a:t>在于天父的慈爱。“</a:t>
            </a:r>
            <a:r>
              <a:rPr lang="zh-CN" altLang="en-US" dirty="0">
                <a:solidFill>
                  <a:srgbClr val="FF0000"/>
                </a:solidFill>
              </a:rPr>
              <a:t>神爱世人</a:t>
            </a:r>
            <a:r>
              <a:rPr lang="zh-CN" altLang="en-US" dirty="0"/>
              <a:t>”，这就是我们重生的根源。当我们神</a:t>
            </a:r>
            <a:r>
              <a:rPr lang="en-US" altLang="zh-CN" dirty="0"/>
              <a:t>——</a:t>
            </a:r>
            <a:r>
              <a:rPr lang="zh-CN" altLang="en-US" dirty="0"/>
              <a:t>救主的恩赐和他向人所示的慈爱显明的时候，重生的根源是神爱这个他所创造原本美好的世界系统，然而世界却是一个全然败坏的、一点都不值得他去爱的系统。他的慈爱，是我们重生的根源。重生的原因，是耶稣基督的十字架，摩西在旷野怎样举蛇，人子也被照样被举起来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我们重生得救的顺序说，我们是先重生，后相信；我们是先重生，后悔改。人若不重生就不可能信，人若不重生就不可能悔改，然而重生是看不见的。</a:t>
            </a:r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696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zh-CN" dirty="0"/>
              <a:t>           16-21</a:t>
            </a:r>
            <a:r>
              <a:rPr lang="zh-CN" altLang="en-US" dirty="0"/>
              <a:t>节是使徒约翰的评论</a:t>
            </a:r>
            <a:r>
              <a:rPr lang="en-CA" altLang="zh-CN" dirty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本章里有两段经文，</a:t>
            </a:r>
            <a:r>
              <a:rPr lang="en-CA" altLang="zh-CN" dirty="0"/>
              <a:t>15-21</a:t>
            </a:r>
            <a:r>
              <a:rPr lang="zh-CN" altLang="en-US" dirty="0"/>
              <a:t>节和</a:t>
            </a:r>
            <a:r>
              <a:rPr lang="en-CA" altLang="zh-CN" dirty="0"/>
              <a:t>31-36</a:t>
            </a:r>
            <a:r>
              <a:rPr lang="zh-CN" altLang="en-US" dirty="0"/>
              <a:t>节，现基本认为是讲话的人所说的话后面都跟着作者解释性的反思。特别是第一段里的独生子是使徒约翰所用的字（一</a:t>
            </a:r>
            <a:r>
              <a:rPr lang="en-CA" altLang="zh-CN" dirty="0"/>
              <a:t>14</a:t>
            </a:r>
            <a:r>
              <a:rPr lang="zh-CN" altLang="en-US" dirty="0"/>
              <a:t>，</a:t>
            </a:r>
            <a:r>
              <a:rPr lang="en-CA" altLang="zh-CN" dirty="0"/>
              <a:t>18</a:t>
            </a:r>
            <a:r>
              <a:rPr lang="zh-CN" altLang="en-US" dirty="0"/>
              <a:t>；约壹四</a:t>
            </a:r>
            <a:r>
              <a:rPr lang="en-CA" altLang="zh-CN" dirty="0"/>
              <a:t>9</a:t>
            </a:r>
            <a:r>
              <a:rPr lang="zh-CN" altLang="en-US" dirty="0"/>
              <a:t>）。耶稣也从不称神为 </a:t>
            </a:r>
            <a:r>
              <a:rPr lang="en-CA" altLang="zh-CN" i="1" dirty="0"/>
              <a:t>ho </a:t>
            </a:r>
            <a:r>
              <a:rPr lang="en-CA" altLang="zh-CN" i="1" dirty="0" err="1"/>
              <a:t>theos</a:t>
            </a:r>
            <a:r>
              <a:rPr lang="en-CA" altLang="zh-CN" i="1" dirty="0"/>
              <a:t> </a:t>
            </a:r>
            <a:r>
              <a:rPr lang="en-CA" altLang="zh-CN" dirty="0"/>
              <a:t>(</a:t>
            </a:r>
            <a:r>
              <a:rPr lang="zh-CN" altLang="en-US" dirty="0"/>
              <a:t>神）。</a:t>
            </a:r>
            <a:r>
              <a:rPr lang="en-CA" altLang="zh-CN" dirty="0"/>
              <a:t>Carson</a:t>
            </a:r>
          </a:p>
          <a:p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16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节中的“爱”（</a:t>
            </a:r>
            <a:r>
              <a:rPr lang="en-US" altLang="zh-CN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ἠγά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πησεν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）和“赐给”（</a:t>
            </a:r>
            <a:r>
              <a:rPr lang="en-US" altLang="zh-CN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ἔδωκεν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）用的都是简单过去时态，这是在讲述已经发生过的事，因此应该是使徒约翰的评论：耶稣已经钉了十字架并且复活。但是“信”（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π</a:t>
            </a:r>
            <a:r>
              <a:rPr lang="en-US" altLang="zh-CN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ιστεύων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）用的则是“现在持续时”（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present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）。</a:t>
            </a:r>
            <a:r>
              <a:rPr lang="en-CA" altLang="zh-CN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Carson</a:t>
            </a: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作者的评语（三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16-21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）录完耶稣与尼哥底母的谈话后，作者就在三章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16-21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节写出他对此事所蕴含之意义的评论</a:t>
            </a:r>
            <a:r>
              <a:rPr lang="en-CA" altLang="zh-CN" dirty="0">
                <a:solidFill>
                  <a:srgbClr val="333333"/>
                </a:solidFill>
                <a:latin typeface="Open Sans" panose="020B0606030504020204" pitchFamily="34" charset="0"/>
              </a:rPr>
              <a:t> </a:t>
            </a:r>
            <a:r>
              <a:rPr lang="zh-CN" altLang="en-US" dirty="0">
                <a:solidFill>
                  <a:srgbClr val="333333"/>
                </a:solidFill>
                <a:latin typeface="Open Sans" panose="020B0606030504020204" pitchFamily="34" charset="0"/>
              </a:rPr>
              <a:t>丁道尔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0938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zh-CN" altLang="en-US" dirty="0"/>
              <a:t>“神爱世人，甚至将祂的独生子赐给他们，叫一切信祂的，不至灭亡，反得永生。”（约</a:t>
            </a:r>
            <a:r>
              <a:rPr lang="en-US" altLang="zh-CN" dirty="0"/>
              <a:t>3:16</a:t>
            </a:r>
            <a:r>
              <a:rPr lang="zh-CN" altLang="en-US" dirty="0"/>
              <a:t>）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约翰福音三章</a:t>
            </a:r>
            <a:r>
              <a:rPr lang="en-CA" altLang="zh-CN" dirty="0"/>
              <a:t>16</a:t>
            </a:r>
            <a:r>
              <a:rPr lang="zh-CN" altLang="en-US" dirty="0"/>
              <a:t>节大概是圣经总共</a:t>
            </a:r>
            <a:r>
              <a:rPr lang="en-US" altLang="zh-CN" dirty="0"/>
              <a:t>31,102</a:t>
            </a:r>
            <a:r>
              <a:rPr lang="zh-CN" altLang="en-US" dirty="0"/>
              <a:t>（</a:t>
            </a:r>
            <a:r>
              <a:rPr lang="en-CA" altLang="zh-CN" dirty="0"/>
              <a:t>31</a:t>
            </a:r>
            <a:r>
              <a:rPr lang="zh-CN" altLang="en-US" dirty="0"/>
              <a:t>，</a:t>
            </a:r>
            <a:r>
              <a:rPr lang="en-CA" altLang="zh-CN" dirty="0"/>
              <a:t>373</a:t>
            </a:r>
            <a:r>
              <a:rPr lang="zh-CN" altLang="en-US" dirty="0"/>
              <a:t>）节经文中最著名的一节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ja-JP" altLang="en-US" dirty="0"/>
              <a:t>被称作是浓缩的福音或简洁的福音（</a:t>
            </a:r>
            <a:r>
              <a:rPr lang="en-CA" dirty="0"/>
              <a:t>The Gospel in a Nutshell）；</a:t>
            </a:r>
            <a:r>
              <a:rPr lang="ja-JP" altLang="en-US" dirty="0"/>
              <a:t>马丁路德称之为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“福音经典”</a:t>
            </a:r>
            <a:r>
              <a:rPr lang="ja-JP" altLang="en-US" dirty="0"/>
              <a:t>（</a:t>
            </a:r>
            <a:r>
              <a:rPr lang="en-CA" dirty="0"/>
              <a:t>The Miniature Gospel）。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如果有哪节经文魔鬼想从圣经中抹掉；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如果有哪节经文能够使地狱的门颤抖；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 如果有哪节经文照亮通往天堂的道路；</a:t>
            </a:r>
            <a:endParaRPr lang="en-CA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CA" altLang="zh-CN" dirty="0"/>
              <a:t> </a:t>
            </a:r>
            <a:r>
              <a:rPr lang="zh-CN" altLang="en-US" dirty="0"/>
              <a:t>那一定非约翰福音三章十六节莫属了</a:t>
            </a:r>
            <a:endParaRPr lang="en-CA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dirty="0"/>
              <a:t>約翰三章十六節乃是聖經中最寶貴的一個宣告。千萬人因為這節聖經受感動而信主得救，聖靈用它來拯救的人，比任何其他的聖經節更多。千萬基督徒所以有得救的把握，就是把這節聖經作為根據。讀</a:t>
            </a:r>
            <a:r>
              <a:rPr lang="en-US" altLang="zh-TW" dirty="0"/>
              <a:t>《</a:t>
            </a:r>
            <a:r>
              <a:rPr lang="zh-TW" altLang="en-US" dirty="0"/>
              <a:t>約翰福音</a:t>
            </a:r>
            <a:r>
              <a:rPr lang="en-US" altLang="zh-TW" dirty="0"/>
              <a:t>》</a:t>
            </a:r>
            <a:r>
              <a:rPr lang="zh-TW" altLang="en-US" dirty="0"/>
              <a:t>而不經歷這句寶貴的話，是全世界最慘的一件事！</a:t>
            </a:r>
            <a:endParaRPr lang="en-CA" dirty="0"/>
          </a:p>
          <a:p>
            <a:pPr marL="0" indent="0">
              <a:buNone/>
            </a:pPr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222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3166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zh-CN" altLang="en-US" sz="3600" dirty="0"/>
              <a:t>“神爱世人，甚至将祂的独生子赐给他们，叫一切信祂的，不至灭亡，反得永生。”（约</a:t>
            </a:r>
            <a:r>
              <a:rPr lang="en-US" altLang="zh-CN" sz="3600" dirty="0"/>
              <a:t>3:16</a:t>
            </a:r>
            <a:r>
              <a:rPr lang="zh-CN" altLang="en-US" sz="3600" dirty="0"/>
              <a:t>）</a:t>
            </a:r>
            <a:endParaRPr lang="en-CA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62014" y="1426239"/>
            <a:ext cx="5157787" cy="82391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zh-CN" altLang="en-US" b="0" dirty="0"/>
              <a:t>有人把这节经文拆开分解如下：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62014" y="2316652"/>
            <a:ext cx="5157787" cy="426148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zh-CN" altLang="en-US" sz="1400" dirty="0"/>
              <a:t>神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最伟大的给予者；                        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最有能力的神</a:t>
            </a:r>
            <a:endParaRPr lang="zh-CN" altLang="en-US" sz="1400" dirty="0">
              <a:solidFill>
                <a:srgbClr val="FF0000"/>
              </a:solidFill>
            </a:endParaRPr>
          </a:p>
          <a:p>
            <a:r>
              <a:rPr lang="zh-CN" altLang="en-US" sz="1400" dirty="0"/>
              <a:t>爱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最伟大的舍己；                            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最大的力量</a:t>
            </a:r>
            <a:endParaRPr lang="zh-CN" altLang="en-US" sz="1400" dirty="0">
              <a:solidFill>
                <a:srgbClr val="FF0000"/>
              </a:solidFill>
            </a:endParaRPr>
          </a:p>
          <a:p>
            <a:r>
              <a:rPr lang="zh-CN" altLang="en-US" sz="1400" dirty="0"/>
              <a:t>世人</a:t>
            </a:r>
            <a:r>
              <a:rPr lang="en-US" altLang="zh-CN" sz="1400" dirty="0"/>
              <a:t>——</a:t>
            </a:r>
            <a:r>
              <a:rPr lang="zh-CN" altLang="en-US" sz="1400" dirty="0"/>
              <a:t>最广大的群众；</a:t>
            </a:r>
          </a:p>
          <a:p>
            <a:r>
              <a:rPr lang="zh-CN" altLang="en-US" sz="1400" dirty="0"/>
              <a:t>甚至将祂的独生子</a:t>
            </a:r>
            <a:r>
              <a:rPr lang="en-US" altLang="zh-CN" sz="1400" dirty="0"/>
              <a:t>——                            </a:t>
            </a:r>
            <a:r>
              <a:rPr lang="zh-CN" altLang="en-US" sz="1400" dirty="0">
                <a:solidFill>
                  <a:srgbClr val="FF0000"/>
                </a:solidFill>
              </a:rPr>
              <a:t>最伟大的礼物</a:t>
            </a:r>
            <a:r>
              <a:rPr lang="zh-CN" altLang="en-US" sz="1400" dirty="0"/>
              <a:t>；</a:t>
            </a:r>
          </a:p>
          <a:p>
            <a:r>
              <a:rPr lang="zh-CN" altLang="en-US" sz="1400" dirty="0"/>
              <a:t>赐给他们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最伟大的行动； </a:t>
            </a:r>
          </a:p>
          <a:p>
            <a:r>
              <a:rPr lang="zh-CN" altLang="en-US" sz="1400" dirty="0"/>
              <a:t>叫 一切</a:t>
            </a:r>
            <a:r>
              <a:rPr lang="en-US" altLang="zh-CN" sz="1400" dirty="0"/>
              <a:t>——</a:t>
            </a:r>
            <a:r>
              <a:rPr lang="zh-CN" altLang="en-US" sz="1400" dirty="0"/>
              <a:t>最广大的机会；</a:t>
            </a:r>
            <a:r>
              <a:rPr lang="zh-CN" alt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一切人： 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最广大的呼召</a:t>
            </a:r>
            <a:endParaRPr lang="zh-CN" altLang="en-US" sz="1400" dirty="0">
              <a:solidFill>
                <a:srgbClr val="FF0000"/>
              </a:solidFill>
            </a:endParaRPr>
          </a:p>
          <a:p>
            <a:r>
              <a:rPr lang="zh-CN" altLang="en-US" sz="1400" dirty="0"/>
              <a:t>信</a:t>
            </a:r>
            <a:r>
              <a:rPr lang="en-US" altLang="zh-CN" sz="1400" dirty="0"/>
              <a:t>——</a:t>
            </a:r>
            <a:r>
              <a:rPr lang="zh-CN" altLang="en-US" sz="1400" dirty="0"/>
              <a:t>最简单的行动；               </a:t>
            </a:r>
            <a:r>
              <a:rPr lang="zh-TW" alt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信祂： </a:t>
            </a:r>
            <a:r>
              <a:rPr lang="zh-TW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最容易的解放</a:t>
            </a:r>
            <a:endParaRPr lang="zh-CN" altLang="en-US" sz="1400" dirty="0">
              <a:solidFill>
                <a:srgbClr val="FF0000"/>
              </a:solidFill>
            </a:endParaRPr>
          </a:p>
          <a:p>
            <a:r>
              <a:rPr lang="zh-CN" altLang="en-US" sz="1400" dirty="0"/>
              <a:t>祂的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最伟大的感召； </a:t>
            </a:r>
          </a:p>
          <a:p>
            <a:r>
              <a:rPr lang="zh-CN" altLang="en-US" sz="1400" dirty="0"/>
              <a:t>不至灭亡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最伟大的应许；                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最彻底的救赎</a:t>
            </a:r>
            <a:endParaRPr lang="zh-CN" altLang="en-US" sz="1400" dirty="0">
              <a:solidFill>
                <a:srgbClr val="FF0000"/>
              </a:solidFill>
            </a:endParaRPr>
          </a:p>
          <a:p>
            <a:r>
              <a:rPr lang="zh-CN" altLang="en-US" sz="1400" dirty="0"/>
              <a:t>反</a:t>
            </a:r>
            <a:r>
              <a:rPr lang="en-US" altLang="zh-CN" sz="1400" dirty="0"/>
              <a:t>——</a:t>
            </a:r>
            <a:r>
              <a:rPr lang="zh-CN" altLang="en-US" sz="1400" dirty="0"/>
              <a:t>最大的不同；</a:t>
            </a:r>
          </a:p>
          <a:p>
            <a:r>
              <a:rPr lang="zh-CN" altLang="en-US" sz="1400" dirty="0"/>
              <a:t>得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最伟大的保障； </a:t>
            </a:r>
          </a:p>
          <a:p>
            <a:r>
              <a:rPr lang="zh-CN" altLang="en-US" sz="1400" dirty="0"/>
              <a:t>永生</a:t>
            </a:r>
            <a:r>
              <a:rPr lang="en-US" altLang="zh-CN" sz="1400" dirty="0"/>
              <a:t>——</a:t>
            </a:r>
            <a:r>
              <a:rPr lang="zh-CN" altLang="en-US" sz="1400" dirty="0"/>
              <a:t>最伟大的拥有！   </a:t>
            </a:r>
            <a:r>
              <a:rPr lang="zh-CN" altLang="en-US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反得永生：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最宝贵的产业</a:t>
            </a:r>
            <a:endParaRPr lang="en-US" altLang="zh-CN" sz="1400" b="0" i="0" dirty="0">
              <a:solidFill>
                <a:srgbClr val="FF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en-US" altLang="zh-CN" sz="1400" dirty="0">
                <a:solidFill>
                  <a:srgbClr val="333333"/>
                </a:solidFill>
                <a:latin typeface="Open Sans" panose="020B0606030504020204" pitchFamily="34" charset="0"/>
              </a:rPr>
              <a:t>             </a:t>
            </a:r>
            <a:r>
              <a:rPr lang="en-US" altLang="zh-CN" sz="14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                                                      </a:t>
            </a:r>
            <a:r>
              <a:rPr lang="en-US" altLang="zh-CN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7</a:t>
            </a:r>
            <a:r>
              <a:rPr lang="zh-CN" altLang="en-US" sz="14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重“福音”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387446"/>
            <a:ext cx="5183188" cy="82391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zh-CN" altLang="en-US" b="0" dirty="0"/>
              <a:t>在教会归纳法查经的主日学课堂上，大家曾针对这一节经文进行如下提问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316653"/>
            <a:ext cx="5183188" cy="4261484"/>
          </a:xfrm>
          <a:ln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到底有没有神？谁是神？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什么是爱？神的爱与人的爱有何不同？ 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世人指谁？世人处于什么样的光景？ </a:t>
            </a:r>
          </a:p>
          <a:p>
            <a:r>
              <a:rPr lang="en-US" altLang="zh-CN" dirty="0"/>
              <a:t>4.</a:t>
            </a:r>
            <a:r>
              <a:rPr lang="zh-CN" altLang="en-US" dirty="0"/>
              <a:t>谁是独生子？祂为我们做了什么？ </a:t>
            </a:r>
          </a:p>
          <a:p>
            <a:r>
              <a:rPr lang="en-US" altLang="zh-CN" dirty="0"/>
              <a:t>5.</a:t>
            </a:r>
            <a:r>
              <a:rPr lang="zh-CN" altLang="en-US" dirty="0"/>
              <a:t>神差遣独生子的目的是什么？ </a:t>
            </a:r>
          </a:p>
          <a:p>
            <a:r>
              <a:rPr lang="en-US" altLang="zh-CN" dirty="0"/>
              <a:t>6.</a:t>
            </a:r>
            <a:r>
              <a:rPr lang="zh-CN" altLang="en-US" dirty="0"/>
              <a:t>什么是信？如何信祂？ </a:t>
            </a:r>
          </a:p>
          <a:p>
            <a:r>
              <a:rPr lang="en-US" altLang="zh-CN" dirty="0"/>
              <a:t>7.</a:t>
            </a:r>
            <a:r>
              <a:rPr lang="zh-CN" altLang="en-US" dirty="0"/>
              <a:t>本节经文有哪些人物？彼此关系如何？ </a:t>
            </a:r>
          </a:p>
          <a:p>
            <a:r>
              <a:rPr lang="en-US" altLang="zh-CN" dirty="0"/>
              <a:t>8.</a:t>
            </a:r>
            <a:r>
              <a:rPr lang="zh-CN" altLang="en-US" dirty="0"/>
              <a:t>神为什么要赐给？赐代表什么？ </a:t>
            </a:r>
          </a:p>
          <a:p>
            <a:r>
              <a:rPr lang="en-US" altLang="zh-CN" dirty="0"/>
              <a:t>9.</a:t>
            </a:r>
            <a:r>
              <a:rPr lang="zh-CN" altLang="en-US" dirty="0"/>
              <a:t>神与独生子有何关联？ </a:t>
            </a:r>
          </a:p>
          <a:p>
            <a:r>
              <a:rPr lang="en-US" altLang="zh-CN" dirty="0"/>
              <a:t>10.“</a:t>
            </a:r>
            <a:r>
              <a:rPr lang="zh-CN" altLang="en-US" dirty="0"/>
              <a:t>甚至”一词表达怎样的情感？</a:t>
            </a:r>
          </a:p>
          <a:p>
            <a:r>
              <a:rPr lang="en-US" altLang="zh-CN" dirty="0"/>
              <a:t>11.“</a:t>
            </a:r>
            <a:r>
              <a:rPr lang="zh-CN" altLang="en-US" dirty="0"/>
              <a:t>不致灭亡“表达了神对人的什么心意？ </a:t>
            </a:r>
          </a:p>
          <a:p>
            <a:r>
              <a:rPr lang="en-US" altLang="zh-CN" dirty="0"/>
              <a:t>12.</a:t>
            </a:r>
            <a:r>
              <a:rPr lang="zh-CN" altLang="en-US" dirty="0"/>
              <a:t>灭亡、永生分别代表什么？ </a:t>
            </a:r>
          </a:p>
          <a:p>
            <a:r>
              <a:rPr lang="en-US" altLang="zh-CN" dirty="0"/>
              <a:t>13.</a:t>
            </a:r>
            <a:r>
              <a:rPr lang="zh-CN" altLang="en-US" dirty="0"/>
              <a:t>为什么人会灭亡？ </a:t>
            </a:r>
          </a:p>
          <a:p>
            <a:r>
              <a:rPr lang="en-US" altLang="zh-CN" dirty="0"/>
              <a:t>14.</a:t>
            </a:r>
            <a:r>
              <a:rPr lang="zh-CN" altLang="en-US" dirty="0"/>
              <a:t>灭亡的定义是什么？平时说的“灭亡”与这里所说的“灭亡”有何不同？</a:t>
            </a:r>
          </a:p>
          <a:p>
            <a:r>
              <a:rPr lang="en-US" altLang="zh-CN" dirty="0"/>
              <a:t>15.“</a:t>
            </a:r>
            <a:r>
              <a:rPr lang="zh-CN" altLang="en-US" dirty="0"/>
              <a:t>反得”一词是什么意思？ </a:t>
            </a:r>
          </a:p>
          <a:p>
            <a:r>
              <a:rPr lang="en-US" altLang="zh-CN" dirty="0"/>
              <a:t>16.</a:t>
            </a:r>
            <a:r>
              <a:rPr lang="zh-CN" altLang="en-US" dirty="0"/>
              <a:t>什么是永生？如何能得到永生？</a:t>
            </a:r>
          </a:p>
        </p:txBody>
      </p:sp>
    </p:spTree>
    <p:extLst>
      <p:ext uri="{BB962C8B-B14F-4D97-AF65-F5344CB8AC3E}">
        <p14:creationId xmlns:p14="http://schemas.microsoft.com/office/powerpoint/2010/main" val="384580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CA" dirty="0"/>
              <a:t>3:16 </a:t>
            </a:r>
            <a:r>
              <a:rPr lang="zh-CN" altLang="en-US" dirty="0"/>
              <a:t>一些翻译版本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zh-CN" altLang="en-US" dirty="0">
                <a:hlinkClick r:id="rId2"/>
              </a:rPr>
              <a:t>圣经当代译本修订版</a:t>
            </a:r>
            <a:r>
              <a:rPr lang="zh-CN" altLang="en-US" dirty="0"/>
              <a:t> “因为上帝爱世人，甚至将祂独一的儿子赐给他们，叫一切信祂的人不致灭亡，反得永生。</a:t>
            </a:r>
            <a:endParaRPr lang="en-CA" altLang="zh-CN" dirty="0"/>
          </a:p>
          <a:p>
            <a:pPr>
              <a:lnSpc>
                <a:spcPct val="110000"/>
              </a:lnSpc>
            </a:pPr>
            <a:r>
              <a:rPr lang="zh-TW" altLang="en-US" dirty="0">
                <a:hlinkClick r:id="rId3"/>
              </a:rPr>
              <a:t>呂振中譯本</a:t>
            </a:r>
            <a:r>
              <a:rPr lang="zh-TW" altLang="en-US" dirty="0"/>
              <a:t>上帝這樣地愛世人，甚至賜下獨生子，使一切信他的人都不滅亡、而得永生。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hlinkClick r:id="rId4"/>
              </a:rPr>
              <a:t>中文標準譯本</a:t>
            </a:r>
            <a:r>
              <a:rPr lang="zh-TW" altLang="en-US" dirty="0"/>
              <a:t>「神愛世人，甚至賜下他的獨生子，好讓所有信他的人不至於滅亡，反得永恆的生命，</a:t>
            </a:r>
            <a:endParaRPr lang="en-CA" altLang="zh-TW" dirty="0"/>
          </a:p>
          <a:p>
            <a:pPr>
              <a:lnSpc>
                <a:spcPct val="110000"/>
              </a:lnSpc>
            </a:pPr>
            <a:r>
              <a:rPr lang="zh-TW" altLang="en-US" b="0" i="0" dirty="0">
                <a:solidFill>
                  <a:srgbClr val="008000"/>
                </a:solidFill>
                <a:effectLst/>
                <a:latin typeface="Times New Roman" panose="02020603050405020304" pitchFamily="18" charset="0"/>
              </a:rPr>
              <a:t>原文直譯</a:t>
            </a:r>
            <a:r>
              <a:rPr lang="en-US" altLang="zh-TW" b="0" i="0" dirty="0">
                <a:solidFill>
                  <a:srgbClr val="008000"/>
                </a:solidFill>
                <a:effectLst/>
                <a:latin typeface="Times New Roman" panose="02020603050405020304" pitchFamily="18" charset="0"/>
              </a:rPr>
              <a:t>: “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因為上帝如此愛世界，因此給了他的獨生子，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使得所有信他的人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不會滅亡反而有永生。</a:t>
            </a:r>
            <a:r>
              <a:rPr lang="en-CA" altLang="zh-TW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</a:p>
          <a:p>
            <a:pPr>
              <a:lnSpc>
                <a:spcPct val="110000"/>
              </a:lnSpc>
            </a:pPr>
            <a:r>
              <a:rPr lang="zh-CN" altLang="en-US" u="sng" dirty="0">
                <a:solidFill>
                  <a:schemeClr val="accent5"/>
                </a:solidFill>
              </a:rPr>
              <a:t>英文</a:t>
            </a:r>
            <a:r>
              <a:rPr lang="en-US" altLang="zh-CN" u="sng" dirty="0">
                <a:solidFill>
                  <a:schemeClr val="accent5"/>
                </a:solidFill>
              </a:rPr>
              <a:t>ESV</a:t>
            </a:r>
            <a:r>
              <a:rPr lang="zh-CN" altLang="en-US" u="sng" dirty="0">
                <a:solidFill>
                  <a:schemeClr val="accent5"/>
                </a:solidFill>
              </a:rPr>
              <a:t>、</a:t>
            </a:r>
            <a:r>
              <a:rPr lang="en-US" altLang="zh-CN" u="sng" dirty="0">
                <a:solidFill>
                  <a:schemeClr val="accent5"/>
                </a:solidFill>
              </a:rPr>
              <a:t>NASB</a:t>
            </a:r>
            <a:r>
              <a:rPr lang="zh-CN" altLang="en-US" u="sng" dirty="0">
                <a:solidFill>
                  <a:schemeClr val="accent5"/>
                </a:solidFill>
              </a:rPr>
              <a:t>、</a:t>
            </a:r>
            <a:r>
              <a:rPr lang="en-US" altLang="zh-CN" u="sng" dirty="0">
                <a:solidFill>
                  <a:schemeClr val="accent5"/>
                </a:solidFill>
              </a:rPr>
              <a:t>KJV</a:t>
            </a:r>
            <a:r>
              <a:rPr lang="zh-CN" altLang="en-US" u="sng" dirty="0">
                <a:solidFill>
                  <a:schemeClr val="accent5"/>
                </a:solidFill>
              </a:rPr>
              <a:t>译本</a:t>
            </a:r>
            <a:r>
              <a:rPr lang="zh-CN" altLang="en-US" dirty="0"/>
              <a:t>「神爱世人」原文是「</a:t>
            </a:r>
            <a:r>
              <a:rPr lang="zh-CN" altLang="en-US" dirty="0">
                <a:solidFill>
                  <a:srgbClr val="FF0000"/>
                </a:solidFill>
              </a:rPr>
              <a:t>因为</a:t>
            </a:r>
            <a:r>
              <a:rPr lang="zh-CN" altLang="en-US" dirty="0"/>
              <a:t>神</a:t>
            </a:r>
            <a:r>
              <a:rPr lang="zh-CN" altLang="en-US" dirty="0">
                <a:solidFill>
                  <a:srgbClr val="FF0000"/>
                </a:solidFill>
              </a:rPr>
              <a:t>如此</a:t>
            </a:r>
            <a:r>
              <a:rPr lang="zh-CN" altLang="en-US" dirty="0"/>
              <a:t>爱世人」</a:t>
            </a:r>
            <a:endParaRPr lang="zh-TW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928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TW" sz="3600" b="1" baseline="30000" dirty="0"/>
              <a:t>16 </a:t>
            </a:r>
            <a:r>
              <a:rPr lang="zh-TW" altLang="en-US" sz="3600" dirty="0"/>
              <a:t>「 </a:t>
            </a:r>
            <a:r>
              <a:rPr lang="zh-TW" altLang="en-US" sz="3600" dirty="0">
                <a:solidFill>
                  <a:srgbClr val="FF0000"/>
                </a:solidFill>
              </a:rPr>
              <a:t>神 </a:t>
            </a:r>
            <a:r>
              <a:rPr lang="zh-CN" altLang="en-US" sz="3600" dirty="0">
                <a:solidFill>
                  <a:srgbClr val="FF0000"/>
                </a:solidFill>
              </a:rPr>
              <a:t>爱</a:t>
            </a:r>
            <a:r>
              <a:rPr lang="zh-TW" altLang="en-US" sz="3600" dirty="0">
                <a:solidFill>
                  <a:srgbClr val="FF0000"/>
                </a:solidFill>
              </a:rPr>
              <a:t> 世 人 </a:t>
            </a:r>
            <a:r>
              <a:rPr lang="zh-TW" altLang="en-US" sz="3600" dirty="0"/>
              <a:t>， 甚 至 將 他 的 </a:t>
            </a:r>
            <a:r>
              <a:rPr lang="zh-CN" altLang="en-US" sz="3600" dirty="0"/>
              <a:t>独</a:t>
            </a:r>
            <a:r>
              <a:rPr lang="zh-TW" altLang="en-US" sz="3600" dirty="0"/>
              <a:t>生 子 </a:t>
            </a:r>
            <a:r>
              <a:rPr lang="zh-CN" altLang="en-US" sz="3600" dirty="0"/>
              <a:t>赐</a:t>
            </a:r>
            <a:r>
              <a:rPr lang="zh-TW" altLang="en-US" sz="3600" dirty="0"/>
              <a:t> 給 他 們 ， 叫 一 切 信 他 的 ， 不 至 </a:t>
            </a:r>
            <a:r>
              <a:rPr lang="zh-CN" altLang="en-US" sz="3600" dirty="0"/>
              <a:t>灭</a:t>
            </a:r>
            <a:r>
              <a:rPr lang="zh-TW" altLang="en-US" sz="3600" dirty="0"/>
              <a:t> 亡 ， 反 得 永 生 。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TW" altLang="en-US" dirty="0"/>
              <a:t>「愛」</a:t>
            </a:r>
            <a:r>
              <a:rPr lang="en-CA" altLang="zh-TW" dirty="0" err="1"/>
              <a:t>agapao</a:t>
            </a:r>
            <a:r>
              <a:rPr lang="en-CA" altLang="zh-TW" dirty="0"/>
              <a:t> </a:t>
            </a:r>
            <a:r>
              <a:rPr lang="zh-CN" altLang="en-US" dirty="0"/>
              <a:t>动词，</a:t>
            </a:r>
            <a:r>
              <a:rPr lang="en-US" altLang="zh-TW" dirty="0"/>
              <a:t>agape, </a:t>
            </a:r>
            <a:r>
              <a:rPr lang="zh-CN" altLang="en-US" dirty="0"/>
              <a:t>名词，</a:t>
            </a:r>
            <a:r>
              <a:rPr lang="zh-TW" altLang="en-US" dirty="0"/>
              <a:t>指無條件、捨己的愛。</a:t>
            </a:r>
            <a:r>
              <a:rPr lang="zh-TW" altLang="en-US" dirty="0">
                <a:solidFill>
                  <a:srgbClr val="FF0000"/>
                </a:solidFill>
              </a:rPr>
              <a:t>神</a:t>
            </a:r>
            <a:r>
              <a:rPr lang="zh-CN" altLang="en-US" dirty="0">
                <a:solidFill>
                  <a:srgbClr val="FF0000"/>
                </a:solidFill>
              </a:rPr>
              <a:t>圣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CN" altLang="en-US" dirty="0">
                <a:solidFill>
                  <a:srgbClr val="FF0000"/>
                </a:solidFill>
              </a:rPr>
              <a:t>爱</a:t>
            </a:r>
            <a:r>
              <a:rPr lang="zh-CN" altLang="en-US" dirty="0"/>
              <a:t>。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上帝为什么要人重生，只有一个答案，神爱世人。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约翰在</a:t>
            </a:r>
            <a:r>
              <a:rPr lang="en-CA" altLang="zh-CN" dirty="0"/>
              <a:t>13-17</a:t>
            </a:r>
            <a:r>
              <a:rPr lang="zh-CN" altLang="en-US" dirty="0"/>
              <a:t>章出现的次数很多，强调了父爱子，子爱父，耶稣爱门徒，他们也必须爱</a:t>
            </a:r>
            <a:r>
              <a:rPr lang="zh-TW" altLang="en-US" dirty="0"/>
              <a:t>祂</a:t>
            </a:r>
            <a:r>
              <a:rPr lang="zh-CN" altLang="en-US" dirty="0"/>
              <a:t>，他们也必须彼此相爱。与神爱世人无法调和，与三</a:t>
            </a:r>
            <a:r>
              <a:rPr lang="en-CA" altLang="zh-CN" dirty="0"/>
              <a:t>36</a:t>
            </a:r>
            <a:r>
              <a:rPr lang="zh-CN" altLang="en-US" dirty="0"/>
              <a:t>（世人的审判）亦无法调和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神爱世人，合不合常规？特别是世界的境况坏的无以复加：</a:t>
            </a:r>
            <a:r>
              <a:rPr lang="en-CA" altLang="zh-CN" i="1" dirty="0" err="1"/>
              <a:t>kosmos</a:t>
            </a:r>
            <a:r>
              <a:rPr lang="en-CA" altLang="zh-CN" i="1" dirty="0"/>
              <a:t> </a:t>
            </a:r>
            <a:r>
              <a:rPr lang="zh-CN" altLang="en-US" dirty="0"/>
              <a:t>（约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CA" altLang="zh-CN" dirty="0"/>
              <a:t>9-10</a:t>
            </a:r>
            <a:r>
              <a:rPr lang="zh-CN" altLang="en-US" dirty="0"/>
              <a:t>）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约壹二</a:t>
            </a:r>
            <a:r>
              <a:rPr lang="en-CA" altLang="zh-CN" dirty="0"/>
              <a:t>15-17 </a:t>
            </a:r>
            <a:r>
              <a:rPr lang="zh-CN" altLang="en-US" dirty="0"/>
              <a:t>中的禁令好像与神爱世人相抵触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约翰更多发挥父与子之间相爱关系的神学，并清楚地说明：神的爱如果以人为对象，并不是因为他们可爱，而是因为“神就是爱”这个伟大真理（约壹四</a:t>
            </a:r>
            <a:r>
              <a:rPr lang="en-CA" altLang="zh-CN" dirty="0"/>
              <a:t>16</a:t>
            </a:r>
            <a:r>
              <a:rPr lang="zh-CN" altLang="en-US" dirty="0"/>
              <a:t>）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/>
              <a:t>他們</a:t>
            </a:r>
            <a:r>
              <a:rPr lang="en-CA" altLang="zh-TW" dirty="0"/>
              <a:t>(</a:t>
            </a:r>
            <a:r>
              <a:rPr lang="zh-TW" altLang="en-US" dirty="0"/>
              <a:t>世 人</a:t>
            </a:r>
            <a:r>
              <a:rPr lang="en-CA" altLang="zh-TW" dirty="0"/>
              <a:t>)</a:t>
            </a:r>
            <a:r>
              <a:rPr lang="zh-TW" altLang="en-US" dirty="0"/>
              <a:t>雖然犯罪墮落，但神仍然以祂</a:t>
            </a:r>
            <a:r>
              <a:rPr lang="zh-TW" altLang="en-US" dirty="0">
                <a:solidFill>
                  <a:srgbClr val="FF0000"/>
                </a:solidFill>
              </a:rPr>
              <a:t>神</a:t>
            </a:r>
            <a:r>
              <a:rPr lang="zh-CN" altLang="en-US" dirty="0">
                <a:solidFill>
                  <a:srgbClr val="FF0000"/>
                </a:solidFill>
              </a:rPr>
              <a:t>圣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CN" altLang="en-US" dirty="0">
                <a:solidFill>
                  <a:srgbClr val="FF0000"/>
                </a:solidFill>
              </a:rPr>
              <a:t>爱</a:t>
            </a:r>
            <a:r>
              <a:rPr lang="zh-TW" altLang="en-US" dirty="0"/>
              <a:t>來愛他們。</a:t>
            </a:r>
            <a:endParaRPr lang="en-CA" altLang="zh-TW" dirty="0"/>
          </a:p>
          <a:p>
            <a:pPr>
              <a:lnSpc>
                <a:spcPct val="120000"/>
              </a:lnSpc>
            </a:pPr>
            <a:r>
              <a:rPr lang="zh-TW" altLang="en-US" dirty="0">
                <a:solidFill>
                  <a:srgbClr val="FF0000"/>
                </a:solidFill>
              </a:rPr>
              <a:t>神</a:t>
            </a:r>
            <a:r>
              <a:rPr lang="zh-CN" altLang="en-US" dirty="0">
                <a:solidFill>
                  <a:srgbClr val="FF0000"/>
                </a:solidFill>
              </a:rPr>
              <a:t>圣</a:t>
            </a:r>
            <a:r>
              <a:rPr lang="zh-TW" altLang="en-US" dirty="0">
                <a:solidFill>
                  <a:srgbClr val="FF0000"/>
                </a:solidFill>
              </a:rPr>
              <a:t>的</a:t>
            </a:r>
            <a:r>
              <a:rPr lang="zh-CN" altLang="en-US" dirty="0">
                <a:solidFill>
                  <a:srgbClr val="FF0000"/>
                </a:solidFill>
              </a:rPr>
              <a:t>爱</a:t>
            </a:r>
            <a:r>
              <a:rPr lang="zh-TW" altLang="en-US" dirty="0"/>
              <a:t>最超絕的表現，就是賜下耶穌基督；神對人類最大的恩賜，就是祂的獨生子。我們在祂以外，還有何求？</a:t>
            </a:r>
            <a:endParaRPr lang="en-CA" altLang="zh-TW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189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FA57-3274-4D2F-50C8-FEC05249C25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zh-CN" altLang="en-US" dirty="0"/>
              <a:t>                    神的双重态度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EA1FC-5C86-2C27-8666-FEFDF37732E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因为世人的罪，神宣布可怕的定罪，但他却依然如此深爱世人，以至他所赐世人的礼物，就是他的独生爱子，依然是世人独一的盼望。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神采取这种双重的态度，在圣经神学里是司空见惯的。如结十八</a:t>
            </a:r>
            <a:r>
              <a:rPr lang="en-CA" altLang="zh-CN" dirty="0"/>
              <a:t>10-13</a:t>
            </a:r>
            <a:r>
              <a:rPr lang="zh-CN" altLang="en-US" dirty="0"/>
              <a:t>与十八</a:t>
            </a:r>
            <a:r>
              <a:rPr lang="en-CA" altLang="zh-CN" dirty="0"/>
              <a:t>23</a:t>
            </a:r>
            <a:r>
              <a:rPr lang="zh-CN" altLang="en-US" dirty="0"/>
              <a:t>；耶四十八</a:t>
            </a:r>
            <a:r>
              <a:rPr lang="en-CA" altLang="zh-CN" dirty="0"/>
              <a:t>26</a:t>
            </a:r>
            <a:r>
              <a:rPr lang="zh-CN" altLang="en-US" dirty="0"/>
              <a:t>，</a:t>
            </a:r>
            <a:r>
              <a:rPr lang="en-CA" altLang="zh-CN" dirty="0"/>
              <a:t>35</a:t>
            </a:r>
            <a:r>
              <a:rPr lang="zh-CN" altLang="en-US" dirty="0"/>
              <a:t>，</a:t>
            </a:r>
            <a:r>
              <a:rPr lang="en-CA" altLang="zh-CN" dirty="0"/>
              <a:t>38</a:t>
            </a:r>
            <a:r>
              <a:rPr lang="zh-CN" altLang="en-US" dirty="0"/>
              <a:t>，</a:t>
            </a:r>
            <a:r>
              <a:rPr lang="en-CA" altLang="zh-CN" dirty="0"/>
              <a:t>42 </a:t>
            </a:r>
            <a:r>
              <a:rPr lang="zh-CN" altLang="en-US" dirty="0"/>
              <a:t>与耶四十八</a:t>
            </a:r>
            <a:r>
              <a:rPr lang="en-CA" altLang="zh-CN" dirty="0"/>
              <a:t>31</a:t>
            </a:r>
            <a:r>
              <a:rPr lang="zh-CN" altLang="en-US" dirty="0"/>
              <a:t>，</a:t>
            </a:r>
            <a:r>
              <a:rPr lang="en-CA" altLang="zh-CN" dirty="0"/>
              <a:t>36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新约：罗一</a:t>
            </a:r>
            <a:r>
              <a:rPr lang="en-CA" altLang="zh-CN" dirty="0"/>
              <a:t>18 </a:t>
            </a:r>
            <a:r>
              <a:rPr lang="zh-CN" altLang="en-US" dirty="0"/>
              <a:t>与罗六</a:t>
            </a:r>
            <a:r>
              <a:rPr lang="en-CA" altLang="zh-CN" dirty="0"/>
              <a:t>23</a:t>
            </a:r>
            <a:r>
              <a:rPr lang="zh-CN" altLang="en-US" dirty="0"/>
              <a:t>；弗二</a:t>
            </a:r>
            <a:r>
              <a:rPr lang="en-CA" altLang="zh-CN" dirty="0"/>
              <a:t>3</a:t>
            </a:r>
            <a:r>
              <a:rPr lang="zh-CN" altLang="en-US" dirty="0"/>
              <a:t>与弗二</a:t>
            </a:r>
            <a:r>
              <a:rPr lang="en-CA" altLang="zh-CN" dirty="0"/>
              <a:t>4-5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如果离了神对世人的爱，这个世界都落在他的忿怒之下，没有一个人可以得救。</a:t>
            </a:r>
            <a:endParaRPr lang="en-CA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三</a:t>
            </a:r>
            <a:r>
              <a:rPr lang="en-CA" altLang="zh-CN" dirty="0"/>
              <a:t>14-15</a:t>
            </a:r>
            <a:r>
              <a:rPr lang="zh-CN" altLang="en-US" dirty="0"/>
              <a:t>（他的死），</a:t>
            </a:r>
            <a:r>
              <a:rPr lang="en-CA" altLang="zh-CN" dirty="0"/>
              <a:t>16</a:t>
            </a:r>
            <a:r>
              <a:rPr lang="zh-CN" altLang="en-US" dirty="0"/>
              <a:t>（神爱世人），</a:t>
            </a:r>
            <a:r>
              <a:rPr lang="en-CA" altLang="zh-CN" dirty="0"/>
              <a:t>17</a:t>
            </a:r>
            <a:r>
              <a:rPr lang="zh-CN" altLang="en-US" dirty="0"/>
              <a:t>（道成肉身）。前后都是神爱世人的结果：子的使命。他最终的目的是要拯救世上那些相信他的人。凡相信他的人，都经历重生（三</a:t>
            </a:r>
            <a:r>
              <a:rPr lang="en-CA" altLang="zh-CN" dirty="0"/>
              <a:t>3</a:t>
            </a:r>
            <a:r>
              <a:rPr lang="zh-CN" altLang="en-US" dirty="0"/>
              <a:t>，</a:t>
            </a:r>
            <a:r>
              <a:rPr lang="en-CA" altLang="zh-CN" dirty="0"/>
              <a:t>5</a:t>
            </a:r>
            <a:r>
              <a:rPr lang="zh-CN" altLang="en-US" dirty="0"/>
              <a:t>），有永远的生命（三</a:t>
            </a:r>
            <a:r>
              <a:rPr lang="en-CA" altLang="zh-CN" dirty="0"/>
              <a:t>15</a:t>
            </a:r>
            <a:r>
              <a:rPr lang="zh-CN" altLang="en-US" dirty="0"/>
              <a:t>，</a:t>
            </a:r>
            <a:r>
              <a:rPr lang="en-CA" altLang="zh-CN" dirty="0"/>
              <a:t>16</a:t>
            </a:r>
            <a:r>
              <a:rPr lang="zh-CN" altLang="en-US" dirty="0"/>
              <a:t>），是已经得救的（三</a:t>
            </a:r>
            <a:r>
              <a:rPr lang="en-CA" altLang="zh-CN" dirty="0"/>
              <a:t>17</a:t>
            </a:r>
            <a:r>
              <a:rPr lang="zh-CN" altLang="en-US" dirty="0"/>
              <a:t>）；其他的人却要灭亡的（亦参十</a:t>
            </a:r>
            <a:r>
              <a:rPr lang="en-CA" altLang="zh-CN" dirty="0"/>
              <a:t>28</a:t>
            </a:r>
            <a:r>
              <a:rPr lang="zh-CN" altLang="en-US" dirty="0"/>
              <a:t>），要失丧自己的生命（十二</a:t>
            </a:r>
            <a:r>
              <a:rPr lang="en-CA" altLang="zh-CN" dirty="0"/>
              <a:t>25</a:t>
            </a:r>
            <a:r>
              <a:rPr lang="zh-CN" altLang="en-US" dirty="0"/>
              <a:t>），是命定要遭毁灭的（十七</a:t>
            </a:r>
            <a:r>
              <a:rPr lang="en-CA" altLang="zh-CN" dirty="0"/>
              <a:t>12</a:t>
            </a:r>
            <a:r>
              <a:rPr lang="zh-CN" altLang="en-US" dirty="0"/>
              <a:t>）。没有第三种选择。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7463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2541</TotalTime>
  <Words>8833</Words>
  <Application>Microsoft Office PowerPoint</Application>
  <PresentationFormat>Widescreen</PresentationFormat>
  <Paragraphs>346</Paragraphs>
  <Slides>30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-apple-system</vt:lpstr>
      <vt:lpstr>bwmodelica-regular</vt:lpstr>
      <vt:lpstr>SimHei</vt:lpstr>
      <vt:lpstr>宋体</vt:lpstr>
      <vt:lpstr>arial</vt:lpstr>
      <vt:lpstr>arial</vt:lpstr>
      <vt:lpstr>Calibri</vt:lpstr>
      <vt:lpstr>Calibri Light</vt:lpstr>
      <vt:lpstr>Open Sans</vt:lpstr>
      <vt:lpstr>Open Sans</vt:lpstr>
      <vt:lpstr>Times New Roman</vt:lpstr>
      <vt:lpstr>Office Theme</vt:lpstr>
      <vt:lpstr>神 愛 世 人</vt:lpstr>
      <vt:lpstr>PowerPoint Presentation</vt:lpstr>
      <vt:lpstr>                  約 翰 福 音 3: 16-21</vt:lpstr>
      <vt:lpstr>           16-21节是使徒约翰的评论?</vt:lpstr>
      <vt:lpstr>“神爱世人，甚至将祂的独生子赐给他们，叫一切信祂的，不至灭亡，反得永生。”（约3:16）</vt:lpstr>
      <vt:lpstr>“神爱世人，甚至将祂的独生子赐给他们，叫一切信祂的，不至灭亡，反得永生。”（约3:16）</vt:lpstr>
      <vt:lpstr>3:16 一些翻译版本</vt:lpstr>
      <vt:lpstr>16 「 神 爱 世 人 ， 甚 至 將 他 的 独生 子 赐 給 他 們 ， 叫 一 切 信 他 的 ， 不 至 灭 亡 ， 反 得 永 生 。</vt:lpstr>
      <vt:lpstr>                    神的双重态度</vt:lpstr>
      <vt:lpstr>16 「 神 愛 世 人 ， 甚 至 將 他 的 獨 生 子 賜 給 他 們 ， 叫 一 切 信 他 的 ， 不 至 滅 亡 ， 反 得 永 生 。</vt:lpstr>
      <vt:lpstr>「世人」与「世界」 “kosmos”</vt:lpstr>
      <vt:lpstr>                 神 愛 世 人还是世界?</vt:lpstr>
      <vt:lpstr>                     什么叫做世界呢？</vt:lpstr>
      <vt:lpstr>约翰福音在两种意义上用了“世界”这个词</vt:lpstr>
      <vt:lpstr>神的「独生子」- 神唯一和独特的儿子</vt:lpstr>
      <vt:lpstr>因信得生（16b）</vt:lpstr>
      <vt:lpstr>PowerPoint Presentation</vt:lpstr>
      <vt:lpstr>17 因 為 神 差 他 的 兒 子 降 世 ， 不 是 要 定 世 人 的 罪 （ 或 作 ： 審 判 世 人 ； 下 同 ） ， 乃 是 要 叫 世 人 因 他 得 救 。 18 信 他 的 人 ， 不 被 定 罪 ； 不 信 的 人 ， 罪 已 經 定 了 ， 因 為 他 不 信 神 獨 生 子 的 名 。</vt:lpstr>
      <vt:lpstr>17 因 為 神 差 他 的 兒 子 降 世 ， 不 是 要 定 世 人 的 罪 （ 或 作 ： 審 判 世 人 ； 下 同 ） ， 乃 是 要 叫 世 人 因 他 得 救 。</vt:lpstr>
      <vt:lpstr>【约三17】「因为神差祂的儿子降世，不是要定世人的罪（或作审判世人，下同），乃是要叫世人因祂得救。」</vt:lpstr>
      <vt:lpstr>如何解释这显然的自相矛盾呢？</vt:lpstr>
      <vt:lpstr>【约三18】「信祂的人，不被定罪；不信的人，罪已经定了，因为他不信神独生子的名。」</vt:lpstr>
      <vt:lpstr>神差祂的儿子降世，祂儿子不定世人的罪。</vt:lpstr>
      <vt:lpstr>“因为他不接受神独生子的名。”</vt:lpstr>
      <vt:lpstr>                   信是什么？</vt:lpstr>
      <vt:lpstr>“光来到世间，世人因自己的行为是恶的，不爱光倒爱黑暗，定他们的罪就是在此。凡作恶的便恨光，并不来就光，恐怕他的行为受责备。”（约3:19-20）</vt:lpstr>
      <vt:lpstr>“光来到世间，世人因自己的行为是恶的，不爱光倒爱黑暗，定他们的罪就是在此。凡作恶的便恨光，并不来就光，恐怕他的行为受责备。”（约3:19-20）</vt:lpstr>
      <vt:lpstr>约三20-21: 20凡作恶的便恨光，并不来就光，恐怕他的行为受责备。 21但行真理的必来就光，要显明他所行的是靠神而行。</vt:lpstr>
      <vt:lpstr>                 结论：</vt:lpstr>
      <vt:lpstr>                             重生的回应</vt:lpstr>
    </vt:vector>
  </TitlesOfParts>
  <Company>University Health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Yang, Stuart</dc:creator>
  <cp:lastModifiedBy>Stuart Yang</cp:lastModifiedBy>
  <cp:revision>49</cp:revision>
  <dcterms:created xsi:type="dcterms:W3CDTF">2023-10-16T14:34:00Z</dcterms:created>
  <dcterms:modified xsi:type="dcterms:W3CDTF">2023-10-26T02:07:24Z</dcterms:modified>
</cp:coreProperties>
</file>