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4" r:id="rId5"/>
    <p:sldId id="330" r:id="rId6"/>
    <p:sldId id="331" r:id="rId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inkpad T470s" initials="T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735F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2" d="100"/>
          <a:sy n="72" d="100"/>
        </p:scale>
        <p:origin x="-1096" y="-4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03A24-5E4E-4B31-9611-6E3690A0D070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 第四章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35FB3"/>
                </a:solidFill>
              </a:rPr>
              <a:t>2023</a:t>
            </a:r>
            <a:r>
              <a:rPr lang="zh-CN" altLang="en-US" dirty="0" smtClean="0">
                <a:solidFill>
                  <a:srgbClr val="735FB3"/>
                </a:solidFill>
              </a:rPr>
              <a:t>年</a:t>
            </a:r>
            <a:r>
              <a:rPr lang="en-US" altLang="zh-CN" dirty="0" smtClean="0">
                <a:solidFill>
                  <a:srgbClr val="735FB3"/>
                </a:solidFill>
              </a:rPr>
              <a:t>11</a:t>
            </a:r>
            <a:r>
              <a:rPr lang="zh-CN" altLang="en-US" dirty="0" smtClean="0">
                <a:solidFill>
                  <a:srgbClr val="735FB3"/>
                </a:solidFill>
              </a:rPr>
              <a:t>月</a:t>
            </a:r>
            <a:endParaRPr lang="zh-CN" altLang="en-US" dirty="0">
              <a:solidFill>
                <a:srgbClr val="735FB3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3350"/>
            <a:ext cx="8534400" cy="48768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6700" b="1" dirty="0" smtClean="0">
                <a:solidFill>
                  <a:srgbClr val="FF0000"/>
                </a:solidFill>
              </a:rPr>
              <a:t>经文：约翰福音</a:t>
            </a:r>
            <a:r>
              <a:rPr lang="en-US" altLang="zh-CN" sz="6700" b="1" dirty="0" smtClean="0">
                <a:solidFill>
                  <a:srgbClr val="FF0000"/>
                </a:solidFill>
              </a:rPr>
              <a:t>4:1-26</a:t>
            </a:r>
          </a:p>
          <a:p>
            <a:pPr marL="91440" indent="342900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 indent="34290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FF0000"/>
                </a:solidFill>
              </a:rPr>
              <a:t>主知道法利赛人听见他收门徒施洗比约翰还多、（其实不是耶稣亲自施洗、乃是他的门徒施洗</a:t>
            </a:r>
            <a:r>
              <a:rPr lang="en-US" sz="3400" dirty="0" smtClean="0">
                <a:solidFill>
                  <a:srgbClr val="FF0000"/>
                </a:solidFill>
              </a:rPr>
              <a:t>)</a:t>
            </a:r>
            <a:r>
              <a:rPr lang="zh-CN" altLang="en-US" sz="3400" dirty="0" smtClean="0">
                <a:solidFill>
                  <a:srgbClr val="FF0000"/>
                </a:solidFill>
              </a:rPr>
              <a:t>，他就离了犹太、又往加利利去．必须经过撒玛利亚。</a:t>
            </a:r>
          </a:p>
          <a:p>
            <a:pPr marL="91440" indent="34290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FF0000"/>
                </a:solidFill>
              </a:rPr>
              <a:t>于是到了撒玛利亚的一座城、名叫叙加、靠近雅各给他儿子约瑟的那块地。在那里有雅各井。耶稣因走路困乏、就坐在井旁．那时约有午正。有一个撒玛利亚的妇人来打水．耶稣对他说、请你给我水喝。那时门徒进城买食物去了。撒玛利亚的妇人对他说、你既是犹太人、怎么向我一个撒玛利亚妇人要水喝呢。原来犹太人和撒玛利亚人没有来往。</a:t>
            </a:r>
          </a:p>
          <a:p>
            <a:pPr marL="91440" indent="34290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FF0000"/>
                </a:solidFill>
              </a:rPr>
              <a:t>耶稣回答说、你若知道神的恩赐、和对你说给我水喝的是谁、你必早求他、他也必早给了你活水。妇人说、先生没有打水的器具、井又深、你从那里得活水呢。我们的祖宗雅各、将这井留给我们．他自己和儿子并牲畜、也都喝这井里的水、难道你比他还大么。</a:t>
            </a:r>
          </a:p>
          <a:p>
            <a:pPr marL="91440" indent="34290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FF0000"/>
                </a:solidFill>
              </a:rPr>
              <a:t>耶稣回答说、凡喝这水的、还要再渴．人若喝我所赐的水就永远不渴．我所赐的水、要在他里头成为泉源、直涌到永生。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76200" y="609600"/>
          <a:ext cx="8921750" cy="4267200"/>
        </p:xfrm>
        <a:graphic>
          <a:graphicData uri="http://schemas.openxmlformats.org/presentationml/2006/ole">
            <p:oleObj spid="_x0000_s3074" name="Document" r:id="rId3" imgW="6825453" imgH="3264370" progId="Word.Document.12">
              <p:embed/>
            </p:oleObj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9550"/>
            <a:ext cx="8534400" cy="4800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《</a:t>
            </a:r>
            <a:r>
              <a:rPr lang="zh-CN" altLang="en-US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</a:t>
            </a:r>
            <a:r>
              <a:rPr lang="en-US" altLang="zh-CN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zh-CN" altLang="en-US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预表性部分的结构及意义</a:t>
            </a:r>
            <a:endParaRPr lang="en-US" altLang="zh-CN" sz="5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b="1" dirty="0" smtClean="0"/>
              <a:t>一、日期：回应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创世记</a:t>
            </a:r>
            <a:r>
              <a:rPr lang="en-US" altLang="zh-CN" b="1" dirty="0" smtClean="0"/>
              <a:t>》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第一日，是神说“要有光”，就有了光的日子。放在了“序言”部分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这一部分其实是从第二日开始的，含义是“分别”，对比</a:t>
            </a:r>
            <a:r>
              <a:rPr lang="en-US" altLang="zh-CN" dirty="0" smtClean="0"/>
              <a:t>1:19-28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第三日，</a:t>
            </a:r>
            <a:r>
              <a:rPr lang="en-US" altLang="zh-CN" dirty="0" smtClean="0"/>
              <a:t>1:29-34</a:t>
            </a:r>
            <a:r>
              <a:rPr lang="zh-CN" altLang="en-US" dirty="0" smtClean="0"/>
              <a:t>所记，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双好日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第四日，造天上的光体，众星。对比</a:t>
            </a:r>
            <a:r>
              <a:rPr lang="en-US" altLang="zh-CN" dirty="0" smtClean="0"/>
              <a:t>1:35-42</a:t>
            </a:r>
            <a:r>
              <a:rPr lang="zh-CN" altLang="en-US" dirty="0" smtClean="0"/>
              <a:t>，最早的一批门徒；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第五日，多多滋生有生命的物。是</a:t>
            </a:r>
            <a:r>
              <a:rPr lang="en-US" altLang="zh-CN" dirty="0" smtClean="0"/>
              <a:t>1:43-51</a:t>
            </a:r>
            <a:r>
              <a:rPr lang="zh-CN" altLang="en-US" dirty="0" smtClean="0"/>
              <a:t>，呼召腓力和拿但业；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第六日，神造男造女，</a:t>
            </a:r>
            <a:r>
              <a:rPr lang="en-US" altLang="zh-CN" dirty="0" smtClean="0"/>
              <a:t>2:1</a:t>
            </a:r>
            <a:r>
              <a:rPr lang="zh-CN" altLang="en-US" dirty="0" smtClean="0"/>
              <a:t>，迦南婚宴。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截止于此。之后如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创世记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不再数算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b="1" dirty="0" smtClean="0"/>
              <a:t>二、地点：回应旧约神对选民的带领</a:t>
            </a:r>
            <a:endParaRPr lang="en-US" altLang="zh-CN" b="1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en-US" b="1" dirty="0" smtClean="0"/>
              <a:t>三、事件的意义及关</a:t>
            </a:r>
            <a:r>
              <a:rPr lang="zh-CN" altLang="en-US" b="1" dirty="0" smtClean="0"/>
              <a:t>联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305800" cy="4343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《</a:t>
            </a:r>
            <a:r>
              <a:rPr lang="zh-CN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</a:t>
            </a:r>
            <a:r>
              <a:rPr lang="en-US" altLang="zh-CN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zh-CN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预表部分的特点：</a:t>
            </a:r>
            <a:endParaRPr lang="en-US" altLang="zh-CN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400" b="1" dirty="0" smtClean="0"/>
              <a:t>一、所记载的内容，都具有预表意义：</a:t>
            </a:r>
            <a:endParaRPr lang="en-US" altLang="zh-CN" sz="3400" b="1" dirty="0" smtClean="0"/>
          </a:p>
          <a:p>
            <a:pPr indent="-365760">
              <a:lnSpc>
                <a:spcPct val="140000"/>
              </a:lnSpc>
              <a:buNone/>
            </a:pPr>
            <a:r>
              <a:rPr lang="en-US" altLang="zh-CN" sz="3400" dirty="0" smtClean="0"/>
              <a:t>1</a:t>
            </a:r>
            <a:r>
              <a:rPr lang="zh-CN" altLang="en-US" sz="3400" dirty="0" smtClean="0"/>
              <a:t>、呼召门徒（对比对观福音，你看到有什么不同？）</a:t>
            </a:r>
            <a:endParaRPr lang="en-US" altLang="zh-CN" sz="3400" dirty="0" smtClean="0"/>
          </a:p>
          <a:p>
            <a:pPr indent="-365760">
              <a:lnSpc>
                <a:spcPct val="140000"/>
              </a:lnSpc>
              <a:buNone/>
            </a:pPr>
            <a:r>
              <a:rPr lang="en-US" altLang="zh-CN" sz="3400" dirty="0" smtClean="0"/>
              <a:t>2</a:t>
            </a:r>
            <a:r>
              <a:rPr lang="zh-CN" altLang="en-US" sz="3400" dirty="0" smtClean="0"/>
              <a:t>、“变水为酒”作为第一个神迹，是什么样的“记号”？</a:t>
            </a:r>
            <a:endParaRPr lang="en-US" altLang="zh-CN" sz="3400" dirty="0" smtClean="0"/>
          </a:p>
          <a:p>
            <a:pPr indent="-365760">
              <a:lnSpc>
                <a:spcPct val="140000"/>
              </a:lnSpc>
              <a:buNone/>
            </a:pPr>
            <a:r>
              <a:rPr lang="en-US" altLang="zh-CN" sz="3400" dirty="0" smtClean="0"/>
              <a:t>3</a:t>
            </a:r>
            <a:r>
              <a:rPr lang="zh-CN" altLang="en-US" sz="3400" dirty="0" smtClean="0"/>
              <a:t>、为什么本卷“洁净圣殿”放在最前面？与对观福音中的洁净圣殿有什么不同？</a:t>
            </a:r>
            <a:endParaRPr lang="en-US" altLang="zh-CN" sz="3400" dirty="0" smtClean="0"/>
          </a:p>
          <a:p>
            <a:pPr indent="-365760">
              <a:lnSpc>
                <a:spcPct val="140000"/>
              </a:lnSpc>
              <a:buNone/>
            </a:pPr>
            <a:r>
              <a:rPr lang="en-US" altLang="zh-CN" sz="3400" dirty="0" smtClean="0"/>
              <a:t>4</a:t>
            </a:r>
            <a:r>
              <a:rPr lang="zh-CN" altLang="en-US" sz="3400" dirty="0" smtClean="0"/>
              <a:t>、关于“重生”这么重要的话题，主耶稣为什么不是说给门徒的，而是说给尼哥底母的？</a:t>
            </a:r>
            <a:endParaRPr lang="en-US" altLang="zh-CN" sz="3400" dirty="0" smtClean="0"/>
          </a:p>
          <a:p>
            <a:pPr indent="-365760">
              <a:lnSpc>
                <a:spcPct val="140000"/>
              </a:lnSpc>
              <a:buNone/>
            </a:pPr>
            <a:r>
              <a:rPr lang="en-US" altLang="zh-CN" sz="3400" dirty="0" smtClean="0"/>
              <a:t>5</a:t>
            </a:r>
            <a:r>
              <a:rPr lang="zh-CN" altLang="en-US" sz="3400" dirty="0" smtClean="0"/>
              <a:t>、为什么要记载主耶稣与撒玛利亚妇人井边谈道？</a:t>
            </a:r>
            <a:endParaRPr lang="en-US" altLang="zh-CN" sz="3400" dirty="0" smtClean="0"/>
          </a:p>
          <a:p>
            <a:pPr indent="-365760">
              <a:lnSpc>
                <a:spcPct val="140000"/>
              </a:lnSpc>
              <a:buNone/>
            </a:pPr>
            <a:endParaRPr lang="en-US" altLang="zh-CN" sz="1900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400" b="1" dirty="0" smtClean="0"/>
              <a:t>二、在这预表部分所讲述的内容，与对观福音书有哪些不同？有什么显著特点吗？</a:t>
            </a:r>
            <a:endParaRPr lang="en-US" altLang="zh-CN" sz="3400" b="1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400" b="1" dirty="0" smtClean="0"/>
              <a:t>三、暂空</a:t>
            </a:r>
            <a:endParaRPr lang="en-US" altLang="zh-CN" sz="3400" b="1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1"/>
            <a:ext cx="8229600" cy="2133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altLang="zh-CN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《</a:t>
            </a:r>
            <a:r>
              <a:rPr lang="zh-CN" altLang="en-US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</a:t>
            </a:r>
            <a:r>
              <a:rPr lang="en-US" altLang="zh-CN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zh-CN" altLang="en-US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预表部分的结构</a:t>
            </a:r>
            <a:r>
              <a:rPr lang="zh-CN" altLang="en-US" sz="5100" dirty="0" smtClean="0"/>
              <a:t>：</a:t>
            </a:r>
            <a:endParaRPr lang="en-US" altLang="zh-CN" sz="5100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sz="3300" dirty="0" smtClean="0"/>
              <a:t>【</a:t>
            </a:r>
            <a:r>
              <a:rPr lang="zh-CN" altLang="en-US" sz="3300" dirty="0" smtClean="0"/>
              <a:t>暂留作思考题，待这一章结束的时候再展开讲</a:t>
            </a:r>
            <a:r>
              <a:rPr lang="en-US" altLang="zh-CN" sz="3300" dirty="0" smtClean="0"/>
              <a:t>】</a:t>
            </a:r>
          </a:p>
          <a:p>
            <a:pPr>
              <a:buNone/>
            </a:pPr>
            <a:endParaRPr lang="en-US" altLang="zh-CN" sz="3300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sz="3300" dirty="0" smtClean="0"/>
              <a:t>提示：通过反复阅读 </a:t>
            </a:r>
            <a:r>
              <a:rPr lang="en-US" altLang="zh-CN" sz="3300" dirty="0" smtClean="0"/>
              <a:t>1:19-4:54 </a:t>
            </a:r>
            <a:r>
              <a:rPr lang="zh-CN" altLang="en-US" sz="3300" dirty="0" smtClean="0"/>
              <a:t>的内容，思考这部分内容与主耶稣基督的天国目标之间</a:t>
            </a:r>
            <a:endParaRPr lang="en-US" altLang="zh-CN" sz="3300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sz="3300" dirty="0" smtClean="0"/>
              <a:t>              </a:t>
            </a:r>
            <a:r>
              <a:rPr lang="zh-CN" altLang="en-US" sz="3300" dirty="0" smtClean="0"/>
              <a:t>的关系。</a:t>
            </a:r>
            <a:endParaRPr lang="en-US" altLang="zh-CN" sz="3300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pic>
        <p:nvPicPr>
          <p:cNvPr id="4" name="Picture 3" descr="十字架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19350"/>
            <a:ext cx="7543800" cy="25908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6917</TotalTime>
  <Words>911</Words>
  <Application>Microsoft Office PowerPoint</Application>
  <PresentationFormat>On-screen Show (16:9)</PresentationFormat>
  <Paragraphs>43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Document</vt:lpstr>
      <vt:lpstr>约翰福音 第四章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第四章</dc:title>
  <dc:creator>Thinkpad T470s</dc:creator>
  <cp:lastModifiedBy>Thinkpad T470s</cp:lastModifiedBy>
  <cp:revision>23</cp:revision>
  <dcterms:created xsi:type="dcterms:W3CDTF">2023-10-18T18:00:45Z</dcterms:created>
  <dcterms:modified xsi:type="dcterms:W3CDTF">2023-11-20T14:51:35Z</dcterms:modified>
</cp:coreProperties>
</file>