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30" r:id="rId4"/>
    <p:sldId id="332" r:id="rId5"/>
    <p:sldId id="333" r:id="rId6"/>
    <p:sldId id="334" r:id="rId7"/>
    <p:sldId id="335" r:id="rId8"/>
    <p:sldId id="336" r:id="rId9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inkpad T470s" initials="T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735F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03A24-5E4E-4B31-9611-6E3690A0D070}" type="datetimeFigureOut">
              <a:rPr lang="zh-CN" altLang="en-US" smtClean="0"/>
              <a:pPr/>
              <a:t>2023/12/18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 第四章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35FB3"/>
                </a:solidFill>
              </a:rPr>
              <a:t>2023</a:t>
            </a:r>
            <a:r>
              <a:rPr lang="zh-CN" altLang="en-US" dirty="0" smtClean="0">
                <a:solidFill>
                  <a:srgbClr val="735FB3"/>
                </a:solidFill>
              </a:rPr>
              <a:t>年</a:t>
            </a:r>
            <a:r>
              <a:rPr lang="en-US" altLang="zh-CN" dirty="0" smtClean="0">
                <a:solidFill>
                  <a:srgbClr val="735FB3"/>
                </a:solidFill>
              </a:rPr>
              <a:t>11</a:t>
            </a:r>
            <a:r>
              <a:rPr lang="zh-CN" altLang="en-US" dirty="0" smtClean="0">
                <a:solidFill>
                  <a:srgbClr val="735FB3"/>
                </a:solidFill>
              </a:rPr>
              <a:t>月</a:t>
            </a:r>
            <a:endParaRPr lang="zh-CN" altLang="en-US" dirty="0">
              <a:solidFill>
                <a:srgbClr val="735FB3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76200" y="609600"/>
          <a:ext cx="8921750" cy="4267200"/>
        </p:xfrm>
        <a:graphic>
          <a:graphicData uri="http://schemas.openxmlformats.org/presentationml/2006/ole">
            <p:oleObj spid="_x0000_s3074" name="Document" r:id="rId3" imgW="6825453" imgH="3264370" progId="Word.Document.12">
              <p:embed/>
            </p:oleObj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305800" cy="434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zh-CN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</a:t>
            </a:r>
            <a:r>
              <a:rPr lang="en-US" altLang="zh-CN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zh-CN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预表部分的特点：</a:t>
            </a:r>
            <a:endParaRPr lang="en-US" altLang="zh-CN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400" b="1" dirty="0" smtClean="0"/>
              <a:t>一、所记载的内容，都具有预表意义：</a:t>
            </a:r>
            <a:endParaRPr lang="en-US" altLang="zh-CN" sz="3400" b="1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1</a:t>
            </a:r>
            <a:r>
              <a:rPr lang="zh-CN" altLang="en-US" sz="3400" dirty="0" smtClean="0"/>
              <a:t>、呼召门徒（对比对观福音，你看到有什么不同？）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2</a:t>
            </a:r>
            <a:r>
              <a:rPr lang="zh-CN" altLang="en-US" sz="3400" dirty="0" smtClean="0"/>
              <a:t>、“变水为酒”作为第一个神迹，是什么样的“记号”？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3</a:t>
            </a:r>
            <a:r>
              <a:rPr lang="zh-CN" altLang="en-US" sz="3400" dirty="0" smtClean="0"/>
              <a:t>、为什么本卷“洁净圣殿”放在最前面？与对观福音中的洁净圣殿有什么不同？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4</a:t>
            </a:r>
            <a:r>
              <a:rPr lang="zh-CN" altLang="en-US" sz="3400" dirty="0" smtClean="0"/>
              <a:t>、关于“重生”这么重要的话题，主耶稣为什么不是说给门徒的，而是说给尼哥底母的？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5</a:t>
            </a:r>
            <a:r>
              <a:rPr lang="zh-CN" altLang="en-US" sz="3400" dirty="0" smtClean="0"/>
              <a:t>、为什么要记载主耶稣与撒玛利亚妇人井边谈道？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endParaRPr lang="en-US" altLang="zh-CN" sz="19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400" b="1" dirty="0" smtClean="0"/>
              <a:t>二、在这预表部分所讲述的内容，与对观福音书有哪些不同？有什么显著特点吗？</a:t>
            </a:r>
            <a:endParaRPr lang="en-US" altLang="zh-CN" sz="3400" b="1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400" b="1" dirty="0" smtClean="0"/>
              <a:t>三、暂空</a:t>
            </a:r>
            <a:endParaRPr lang="en-US" altLang="zh-CN" sz="3400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85725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呼召门徒经文对比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3394472"/>
          </a:xfrm>
        </p:spPr>
        <p:txBody>
          <a:bodyPr>
            <a:normAutofit fontScale="62500" lnSpcReduction="20000"/>
          </a:bodyPr>
          <a:lstStyle/>
          <a:p>
            <a:pPr indent="365760">
              <a:lnSpc>
                <a:spcPct val="140000"/>
              </a:lnSpc>
              <a:buNone/>
            </a:pPr>
            <a:r>
              <a:rPr lang="en-US" altLang="zh-CN" dirty="0" smtClean="0"/>
              <a:t>《</a:t>
            </a:r>
            <a:r>
              <a:rPr lang="zh-CN" altLang="en-US" dirty="0" smtClean="0"/>
              <a:t>马太福音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马可福音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里面，主耶稣呼召门徒的记载是相似的。</a:t>
            </a:r>
            <a:endParaRPr lang="en-US" altLang="zh-CN" dirty="0" smtClean="0"/>
          </a:p>
          <a:p>
            <a:pPr indent="365760">
              <a:lnSpc>
                <a:spcPct val="140000"/>
              </a:lnSpc>
              <a:buNone/>
            </a:pPr>
            <a:r>
              <a:rPr lang="zh-CN" altLang="en-US" dirty="0" smtClean="0"/>
              <a:t>对比之下，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约翰福音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的记载很详细，很多对话，以及不同门徒所表现出来的不同回应。其中都有着他们对主耶稣的认信。</a:t>
            </a:r>
            <a:endParaRPr lang="en-US" altLang="zh-CN" dirty="0" smtClean="0"/>
          </a:p>
          <a:p>
            <a:pPr indent="365760">
              <a:lnSpc>
                <a:spcPct val="140000"/>
              </a:lnSpc>
              <a:buNone/>
            </a:pPr>
            <a:r>
              <a:rPr lang="zh-CN" altLang="en-US" dirty="0" smtClean="0"/>
              <a:t>问题的本质在于，对比中要发现的，不是量的不同，乃是质的不同，是找到最根本的不同点，从而明白神的旨意。</a:t>
            </a:r>
            <a:endParaRPr lang="en-US" altLang="zh-CN" dirty="0" smtClean="0"/>
          </a:p>
          <a:p>
            <a:pPr indent="365760">
              <a:lnSpc>
                <a:spcPct val="140000"/>
              </a:lnSpc>
              <a:buNone/>
            </a:pPr>
            <a:r>
              <a:rPr lang="zh-CN" altLang="en-US" dirty="0" smtClean="0"/>
              <a:t>那么，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约翰福音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里主耶稣呼召门徒的记载，与前两卷福音书最大的不同点在什么地方？</a:t>
            </a:r>
            <a:endParaRPr lang="zh-CN" altLang="en-US" dirty="0"/>
          </a:p>
        </p:txBody>
      </p:sp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77747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认识“变水为酒”的记号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733800"/>
          </a:xfrm>
        </p:spPr>
        <p:txBody>
          <a:bodyPr>
            <a:normAutofit fontScale="47500" lnSpcReduction="20000"/>
          </a:bodyPr>
          <a:lstStyle/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这个神迹与其他你所知道的神迹有什么不同？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你认为主耶稣行这个神迹主要目的是什么？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为了让提出请示的母亲满意？为了让婚宴圆满？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主耶稣本为善，乐意施恩帮助有困难有缺乏的人？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为了让参加婚宴的人看到祂的能力？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为什么不记述参加婚宴的人经历了这个神迹后的反应？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作者对耶稣的母亲、挑水的、管筵席的的感受都没有表现</a:t>
            </a:r>
            <a:r>
              <a:rPr lang="en-US" altLang="zh-CN" sz="3600" dirty="0" smtClean="0"/>
              <a:t>【</a:t>
            </a:r>
            <a:r>
              <a:rPr lang="zh-CN" altLang="en-US" sz="3600" dirty="0" smtClean="0"/>
              <a:t>一般地说，发生一个大神迹，总会带给众人震惊。比如主让彼得打鱼后彼得的反应，主平静风和海之后，众门徒的反应</a:t>
            </a:r>
            <a:r>
              <a:rPr lang="en-US" altLang="zh-CN" sz="3600" dirty="0" smtClean="0"/>
              <a:t>】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3800" dirty="0" smtClean="0"/>
              <a:t>你从哪里可以得着确定的答案？</a:t>
            </a:r>
            <a:endParaRPr lang="zh-CN" altLang="en-US" sz="3800" dirty="0"/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本卷所记“洁净圣殿”与对观福音中的不同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>
            <a:normAutofit fontScale="55000" lnSpcReduction="20000"/>
          </a:bodyPr>
          <a:lstStyle/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一、时间不同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本卷记载在早期，其他几卷都在最后一周。</a:t>
            </a: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二、内容不同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本卷所记比对观福音更详细更丰富。补充了对观福音里所没有的内容</a:t>
            </a: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三、角度不同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对观福音重点在于写出主耶稣的“所为”；唯有本卷启示了主耶稣的“所是”。</a:t>
            </a: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四、启示不同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对观福音重在显明主的心志，为神发热心；而本卷则引导门徒认识圣殿的意义以及耶稣就是神的殿。</a:t>
            </a:r>
            <a:endParaRPr lang="zh-CN" altLang="en-US" dirty="0"/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为什么向尼哥底母启示重生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9999"/>
          </a:xfrm>
        </p:spPr>
        <p:txBody>
          <a:bodyPr>
            <a:normAutofit fontScale="55000" lnSpcReduction="20000"/>
          </a:bodyPr>
          <a:lstStyle/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一、尼哥底母的身份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以色列宗教领袖，“以色列人的先生”（带冠词）。</a:t>
            </a: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二、尼哥底母的态度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谦卑承认耶稣是“由神那里来作师傅（不带冠词</a:t>
            </a:r>
            <a:r>
              <a:rPr lang="zh-CN" altLang="en-US" dirty="0" smtClean="0">
                <a:latin typeface="+mn-ea"/>
              </a:rPr>
              <a:t>的</a:t>
            </a:r>
            <a:r>
              <a:rPr lang="en-US" altLang="zh-CN" dirty="0" smtClean="0">
                <a:latin typeface="+mn-ea"/>
              </a:rPr>
              <a:t> </a:t>
            </a:r>
            <a:r>
              <a:rPr lang="zh-CN" altLang="en-US" dirty="0" smtClean="0">
                <a:latin typeface="+mn-ea"/>
              </a:rPr>
              <a:t>‘先</a:t>
            </a:r>
            <a:r>
              <a:rPr lang="zh-CN" altLang="en-US" dirty="0" smtClean="0"/>
              <a:t>生</a:t>
            </a:r>
            <a:r>
              <a:rPr lang="zh-CN" altLang="en-US" dirty="0" smtClean="0">
                <a:latin typeface="+mn-ea"/>
              </a:rPr>
              <a:t>’</a:t>
            </a:r>
            <a:r>
              <a:rPr lang="zh-CN" altLang="en-US" dirty="0" smtClean="0"/>
              <a:t>）的”。</a:t>
            </a: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三、尼哥底母的求问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什么是“重生”（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），怎能有这事（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）？</a:t>
            </a: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四、耶稣的启示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旧约的核心在于重生，进神的国。不懂这个，就不懂旧约（你是以色列人的先生，还不明白这事么？）</a:t>
            </a:r>
            <a:endParaRPr lang="zh-CN" altLang="en-US" dirty="0"/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4953000"/>
          </a:xfrm>
        </p:spPr>
        <p:txBody>
          <a:bodyPr/>
          <a:lstStyle/>
          <a:p>
            <a:pPr>
              <a:buNone/>
            </a:pPr>
            <a:endParaRPr lang="en-US" altLang="zh-CN" sz="1000" dirty="0" smtClean="0"/>
          </a:p>
          <a:p>
            <a:pPr>
              <a:buNone/>
            </a:pPr>
            <a:r>
              <a:rPr lang="zh-CN" alt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</a:t>
            </a:r>
            <a:r>
              <a:rPr lang="en-US" altLang="zh-CN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章</a:t>
            </a:r>
            <a:r>
              <a:rPr lang="en-US" altLang="zh-CN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节</a:t>
            </a:r>
            <a:r>
              <a:rPr lang="en-US" altLang="zh-CN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-4</a:t>
            </a:r>
            <a:r>
              <a:rPr lang="zh-CN" alt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章</a:t>
            </a:r>
            <a:endParaRPr lang="en-US" altLang="zh-CN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预表部分的结构图：</a:t>
            </a:r>
            <a:endParaRPr lang="en-US" altLang="zh-CN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809750"/>
            <a:ext cx="2133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第二章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变水为酒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0" y="1809750"/>
            <a:ext cx="19812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第二章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洁净圣殿</a:t>
            </a:r>
          </a:p>
        </p:txBody>
      </p:sp>
      <p:sp>
        <p:nvSpPr>
          <p:cNvPr id="6" name="Rectangle 5"/>
          <p:cNvSpPr/>
          <p:nvPr/>
        </p:nvSpPr>
        <p:spPr>
          <a:xfrm>
            <a:off x="5105400" y="1885950"/>
            <a:ext cx="1752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第三章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与尼哥底母谈重生</a:t>
            </a:r>
          </a:p>
        </p:txBody>
      </p:sp>
      <p:sp>
        <p:nvSpPr>
          <p:cNvPr id="7" name="Rectangle 6"/>
          <p:cNvSpPr/>
          <p:nvPr/>
        </p:nvSpPr>
        <p:spPr>
          <a:xfrm>
            <a:off x="7239000" y="196215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第四章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与撒玛利亚妇人谈敬拜</a:t>
            </a:r>
          </a:p>
        </p:txBody>
      </p:sp>
      <p:sp>
        <p:nvSpPr>
          <p:cNvPr id="8" name="Curved Up Arrow 7"/>
          <p:cNvSpPr/>
          <p:nvPr/>
        </p:nvSpPr>
        <p:spPr>
          <a:xfrm>
            <a:off x="1143000" y="3333750"/>
            <a:ext cx="5105400" cy="1219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Curved Up Arrow 8"/>
          <p:cNvSpPr/>
          <p:nvPr/>
        </p:nvSpPr>
        <p:spPr>
          <a:xfrm>
            <a:off x="3352800" y="3257550"/>
            <a:ext cx="5105400" cy="1219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8253</TotalTime>
  <Words>1024</Words>
  <Application>Microsoft Office PowerPoint</Application>
  <PresentationFormat>On-screen Show (16:9)</PresentationFormat>
  <Paragraphs>57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Document</vt:lpstr>
      <vt:lpstr>约翰福音 第四章</vt:lpstr>
      <vt:lpstr>Slide 2</vt:lpstr>
      <vt:lpstr>Slide 3</vt:lpstr>
      <vt:lpstr>呼召门徒经文对比</vt:lpstr>
      <vt:lpstr>认识“变水为酒”的记号</vt:lpstr>
      <vt:lpstr>本卷所记“洁净圣殿”与对观福音中的不同</vt:lpstr>
      <vt:lpstr>为什么向尼哥底母启示重生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第四章</dc:title>
  <dc:creator>Thinkpad T470s</dc:creator>
  <cp:lastModifiedBy>Thinkpad T470s</cp:lastModifiedBy>
  <cp:revision>31</cp:revision>
  <dcterms:created xsi:type="dcterms:W3CDTF">2023-10-18T18:00:45Z</dcterms:created>
  <dcterms:modified xsi:type="dcterms:W3CDTF">2023-12-18T11:35:51Z</dcterms:modified>
</cp:coreProperties>
</file>