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330" r:id="rId5"/>
    <p:sldId id="332" r:id="rId6"/>
    <p:sldId id="333" r:id="rId7"/>
    <p:sldId id="334" r:id="rId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inkpad T470s" initials="T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735F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2023/12/5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03A24-5E4E-4B31-9611-6E3690A0D070}" type="datetimeFigureOut">
              <a:rPr lang="zh-CN" altLang="en-US" smtClean="0"/>
              <a:pPr/>
              <a:t>2023/12/5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 第四章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35FB3"/>
                </a:solidFill>
              </a:rPr>
              <a:t>2023</a:t>
            </a:r>
            <a:r>
              <a:rPr lang="zh-CN" altLang="en-US" dirty="0" smtClean="0">
                <a:solidFill>
                  <a:srgbClr val="735FB3"/>
                </a:solidFill>
              </a:rPr>
              <a:t>年</a:t>
            </a:r>
            <a:r>
              <a:rPr lang="en-US" altLang="zh-CN" dirty="0" smtClean="0">
                <a:solidFill>
                  <a:srgbClr val="735FB3"/>
                </a:solidFill>
              </a:rPr>
              <a:t>12</a:t>
            </a:r>
            <a:r>
              <a:rPr lang="zh-CN" altLang="en-US" dirty="0" smtClean="0">
                <a:solidFill>
                  <a:srgbClr val="735FB3"/>
                </a:solidFill>
              </a:rPr>
              <a:t>月</a:t>
            </a:r>
            <a:endParaRPr lang="zh-CN" altLang="en-US" dirty="0">
              <a:solidFill>
                <a:srgbClr val="735FB3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76200" y="609600"/>
          <a:ext cx="8921750" cy="4267200"/>
        </p:xfrm>
        <a:graphic>
          <a:graphicData uri="http://schemas.openxmlformats.org/presentationml/2006/ole">
            <p:oleObj spid="_x0000_s3074" name="Document" r:id="rId3" imgW="6825453" imgH="3264370" progId="Word.Document.12">
              <p:embed/>
            </p:oleObj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9550"/>
            <a:ext cx="8534400" cy="48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《</a:t>
            </a:r>
            <a:r>
              <a:rPr lang="zh-CN" altLang="en-US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</a:t>
            </a:r>
            <a:r>
              <a:rPr lang="en-US" altLang="zh-CN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zh-CN" altLang="en-US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预表性部分的结构及意义</a:t>
            </a:r>
            <a:endParaRPr lang="en-US" altLang="zh-CN" sz="5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b="1" dirty="0" smtClean="0"/>
              <a:t>一、时间：回应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创世记</a:t>
            </a:r>
            <a:r>
              <a:rPr lang="en-US" altLang="zh-CN" b="1" dirty="0" smtClean="0"/>
              <a:t>》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第一日，是神说“要有光”，就有了光的日子。放在了“序言”部分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这一部分其实是从第二日开始的，含义是“分别”，对比</a:t>
            </a:r>
            <a:r>
              <a:rPr lang="en-US" altLang="zh-CN" dirty="0" smtClean="0"/>
              <a:t>1:19-28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第三日，</a:t>
            </a:r>
            <a:r>
              <a:rPr lang="en-US" altLang="zh-CN" dirty="0" smtClean="0"/>
              <a:t>1:29-34</a:t>
            </a:r>
            <a:r>
              <a:rPr lang="zh-CN" altLang="en-US" dirty="0" smtClean="0"/>
              <a:t>所记，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双好日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第四日，造天上的光体，众星。对比</a:t>
            </a:r>
            <a:r>
              <a:rPr lang="en-US" altLang="zh-CN" dirty="0" smtClean="0"/>
              <a:t>1:35-42</a:t>
            </a:r>
            <a:r>
              <a:rPr lang="zh-CN" altLang="en-US" dirty="0" smtClean="0"/>
              <a:t>，最早的一批门徒；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第五日，多多滋生有生命的物。是</a:t>
            </a:r>
            <a:r>
              <a:rPr lang="en-US" altLang="zh-CN" dirty="0" smtClean="0"/>
              <a:t>1:43-51</a:t>
            </a:r>
            <a:r>
              <a:rPr lang="zh-CN" altLang="en-US" dirty="0" smtClean="0"/>
              <a:t>，呼召腓力和拿但业；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第六日，神造男造女，</a:t>
            </a:r>
            <a:r>
              <a:rPr lang="en-US" altLang="zh-CN" dirty="0" smtClean="0"/>
              <a:t>2:1</a:t>
            </a:r>
            <a:r>
              <a:rPr lang="zh-CN" altLang="en-US" dirty="0" smtClean="0"/>
              <a:t>，迦南婚宴。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截止于此。之后如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创世记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不再数算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b="1" dirty="0" smtClean="0"/>
              <a:t>二、地点：回应旧约神对选民的带领历程</a:t>
            </a:r>
            <a:endParaRPr lang="en-US" altLang="zh-CN" b="1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耶路撒冷</a:t>
            </a:r>
            <a:r>
              <a:rPr lang="en-US" altLang="zh-CN" dirty="0" smtClean="0"/>
              <a:t>-</a:t>
            </a:r>
            <a:r>
              <a:rPr lang="zh-CN" altLang="en-US" dirty="0" smtClean="0"/>
              <a:t>加利利</a:t>
            </a:r>
            <a:r>
              <a:rPr lang="en-US" altLang="zh-CN" dirty="0" smtClean="0"/>
              <a:t>-</a:t>
            </a:r>
            <a:r>
              <a:rPr lang="zh-CN" altLang="en-US" dirty="0" smtClean="0"/>
              <a:t>耶路撒冷</a:t>
            </a:r>
            <a:r>
              <a:rPr lang="en-US" altLang="zh-CN" dirty="0" smtClean="0"/>
              <a:t>-</a:t>
            </a:r>
            <a:r>
              <a:rPr lang="zh-CN" altLang="en-US" dirty="0" smtClean="0"/>
              <a:t>撒玛利亚</a:t>
            </a:r>
            <a:r>
              <a:rPr lang="en-US" altLang="zh-CN" dirty="0" smtClean="0"/>
              <a:t>-</a:t>
            </a:r>
            <a:r>
              <a:rPr lang="zh-CN" altLang="en-US" dirty="0" smtClean="0"/>
              <a:t>加利利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en-US" b="1" dirty="0" smtClean="0"/>
              <a:t>三、事件的意义及关联</a:t>
            </a:r>
            <a:r>
              <a:rPr lang="zh-CN" altLang="en-US" dirty="0" smtClean="0"/>
              <a:t>（请思考）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305800" cy="434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《</a:t>
            </a:r>
            <a:r>
              <a:rPr lang="zh-CN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</a:t>
            </a:r>
            <a:r>
              <a:rPr lang="en-US" altLang="zh-CN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zh-CN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预表部分的特点：</a:t>
            </a:r>
            <a:endParaRPr lang="en-US" altLang="zh-CN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400" b="1" dirty="0" smtClean="0"/>
              <a:t>一、所记载的内容，都具有预表意义：</a:t>
            </a:r>
            <a:endParaRPr lang="en-US" altLang="zh-CN" sz="3400" b="1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1</a:t>
            </a:r>
            <a:r>
              <a:rPr lang="zh-CN" altLang="en-US" sz="3400" dirty="0" smtClean="0"/>
              <a:t>、呼召门徒（对比对观福音，你看到有什么不同？）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2</a:t>
            </a:r>
            <a:r>
              <a:rPr lang="zh-CN" altLang="en-US" sz="3400" dirty="0" smtClean="0"/>
              <a:t>、“变水为酒”作为第一个神迹，是什么样的“记号”？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3</a:t>
            </a:r>
            <a:r>
              <a:rPr lang="zh-CN" altLang="en-US" sz="3400" dirty="0" smtClean="0"/>
              <a:t>、为什么本卷“洁净圣殿”放在最前面？与对观福音中的洁净圣殿有什么不同？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4</a:t>
            </a:r>
            <a:r>
              <a:rPr lang="zh-CN" altLang="en-US" sz="3400" dirty="0" smtClean="0"/>
              <a:t>、关于“重生”这么重要的话题，主耶稣为什么不是说给门徒的，而是说给尼哥底母的？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en-US" altLang="zh-CN" sz="3400" dirty="0" smtClean="0"/>
              <a:t>5</a:t>
            </a:r>
            <a:r>
              <a:rPr lang="zh-CN" altLang="en-US" sz="3400" dirty="0" smtClean="0"/>
              <a:t>、为什么要记载主耶稣与撒玛利亚妇人井边谈道？</a:t>
            </a:r>
            <a:endParaRPr lang="en-US" altLang="zh-CN" sz="3400" dirty="0" smtClean="0"/>
          </a:p>
          <a:p>
            <a:pPr indent="-365760">
              <a:lnSpc>
                <a:spcPct val="140000"/>
              </a:lnSpc>
              <a:buNone/>
            </a:pPr>
            <a:endParaRPr lang="en-US" altLang="zh-CN" sz="1900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400" b="1" dirty="0" smtClean="0"/>
              <a:t>二、在这预表部分所讲述的内容，与对观福音书有哪些不同？有什么显著特点吗？</a:t>
            </a:r>
            <a:endParaRPr lang="en-US" altLang="zh-CN" sz="3400" b="1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400" b="1" dirty="0" smtClean="0"/>
              <a:t>三、暂空</a:t>
            </a:r>
            <a:endParaRPr lang="en-US" altLang="zh-CN" sz="3400" b="1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85725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呼召门徒经文对比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3394472"/>
          </a:xfrm>
        </p:spPr>
        <p:txBody>
          <a:bodyPr>
            <a:normAutofit fontScale="62500" lnSpcReduction="20000"/>
          </a:bodyPr>
          <a:lstStyle/>
          <a:p>
            <a:pPr indent="365760">
              <a:lnSpc>
                <a:spcPct val="140000"/>
              </a:lnSpc>
              <a:buNone/>
            </a:pPr>
            <a:r>
              <a:rPr lang="en-US" altLang="zh-CN" dirty="0" smtClean="0"/>
              <a:t>《</a:t>
            </a:r>
            <a:r>
              <a:rPr lang="zh-CN" altLang="en-US" dirty="0" smtClean="0"/>
              <a:t>马太福音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和</a:t>
            </a:r>
            <a:r>
              <a:rPr lang="en-US" altLang="zh-CN" dirty="0" smtClean="0"/>
              <a:t>《</a:t>
            </a:r>
            <a:r>
              <a:rPr lang="zh-CN" altLang="en-US" dirty="0" smtClean="0"/>
              <a:t>马可福音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里面，主耶稣呼召门徒的记载是相似的。</a:t>
            </a:r>
            <a:endParaRPr lang="en-US" altLang="zh-CN" dirty="0" smtClean="0"/>
          </a:p>
          <a:p>
            <a:pPr indent="365760">
              <a:lnSpc>
                <a:spcPct val="140000"/>
              </a:lnSpc>
              <a:buNone/>
            </a:pPr>
            <a:r>
              <a:rPr lang="zh-CN" altLang="en-US" dirty="0" smtClean="0"/>
              <a:t>对比之下，</a:t>
            </a:r>
            <a:r>
              <a:rPr lang="en-US" altLang="zh-CN" dirty="0" smtClean="0"/>
              <a:t>《</a:t>
            </a:r>
            <a:r>
              <a:rPr lang="zh-CN" altLang="en-US" dirty="0" smtClean="0"/>
              <a:t>约翰福音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的记载很详细，很多对话，以及不同门徒所表现出来的不同回应。其中都有着他们对主耶稣的认信。</a:t>
            </a:r>
            <a:endParaRPr lang="en-US" altLang="zh-CN" dirty="0" smtClean="0"/>
          </a:p>
          <a:p>
            <a:pPr indent="365760">
              <a:lnSpc>
                <a:spcPct val="140000"/>
              </a:lnSpc>
              <a:buNone/>
            </a:pPr>
            <a:r>
              <a:rPr lang="zh-CN" altLang="en-US" dirty="0" smtClean="0"/>
              <a:t>问题的本质在于，对比中要发现的，不是量的不同，乃是质的不同，是找到最根本的不同点，从而明白神的旨意。</a:t>
            </a:r>
            <a:endParaRPr lang="en-US" altLang="zh-CN" dirty="0" smtClean="0"/>
          </a:p>
          <a:p>
            <a:pPr indent="365760">
              <a:lnSpc>
                <a:spcPct val="140000"/>
              </a:lnSpc>
              <a:buNone/>
            </a:pPr>
            <a:r>
              <a:rPr lang="zh-CN" altLang="en-US" dirty="0" smtClean="0"/>
              <a:t>那么，</a:t>
            </a:r>
            <a:r>
              <a:rPr lang="en-US" altLang="zh-CN" dirty="0" smtClean="0"/>
              <a:t>《</a:t>
            </a:r>
            <a:r>
              <a:rPr lang="zh-CN" altLang="en-US" dirty="0" smtClean="0"/>
              <a:t>约翰福音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里主耶稣呼召门徒的记载，与前两卷福音书最大的不同点在什么地方？</a:t>
            </a:r>
            <a:endParaRPr lang="zh-CN" altLang="en-US" dirty="0"/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77747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认识“变水为酒”的记号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3733800"/>
          </a:xfrm>
        </p:spPr>
        <p:txBody>
          <a:bodyPr>
            <a:normAutofit fontScale="47500" lnSpcReduction="20000"/>
          </a:bodyPr>
          <a:lstStyle/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这个神迹与其他你所知道的神迹有什么不同？</a:t>
            </a:r>
            <a:endParaRPr lang="en-US" altLang="zh-CN" sz="3600" dirty="0" smtClean="0"/>
          </a:p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你认为主耶稣行这个神迹主要目的是什么？</a:t>
            </a:r>
            <a:endParaRPr lang="en-US" altLang="zh-CN" sz="3600" dirty="0" smtClean="0"/>
          </a:p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为了让提出请示的母亲满意？为了让婚宴圆满？</a:t>
            </a:r>
            <a:endParaRPr lang="en-US" altLang="zh-CN" sz="3600" dirty="0" smtClean="0"/>
          </a:p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主耶稣本为善，乐意施恩帮助有困难有缺乏的人？</a:t>
            </a:r>
            <a:endParaRPr lang="en-US" altLang="zh-CN" sz="3600" dirty="0" smtClean="0"/>
          </a:p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为了让参加婚宴的人看到祂的能力？</a:t>
            </a:r>
            <a:endParaRPr lang="en-US" altLang="zh-CN" sz="3600" dirty="0" smtClean="0"/>
          </a:p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为什么不记述参加婚宴的人经历了这个神迹后的反应？</a:t>
            </a:r>
            <a:endParaRPr lang="en-US" altLang="zh-CN" sz="3600" dirty="0" smtClean="0"/>
          </a:p>
          <a:p>
            <a:pPr indent="-36576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600" dirty="0" smtClean="0"/>
              <a:t>作者对耶稣的母亲、挑水的、管筵席的的感受都没有表现</a:t>
            </a:r>
            <a:r>
              <a:rPr lang="en-US" altLang="zh-CN" sz="3600" dirty="0" smtClean="0"/>
              <a:t>【</a:t>
            </a:r>
            <a:r>
              <a:rPr lang="zh-CN" altLang="en-US" sz="3600" dirty="0" smtClean="0"/>
              <a:t>一般地说，发生一个大神迹，总会带给众人震惊。比如主让彼得打鱼后彼得的反应，主平静风和海之后，众门徒的反应</a:t>
            </a:r>
            <a:r>
              <a:rPr lang="en-US" altLang="zh-CN" sz="3600" dirty="0" smtClean="0"/>
              <a:t>】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3800" dirty="0" smtClean="0"/>
              <a:t>你从哪里可以得着确定的答案？</a:t>
            </a:r>
            <a:endParaRPr lang="zh-CN" altLang="en-US" sz="3800" dirty="0"/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本卷所记“洁净圣殿”与对观福音中的不同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>
            <a:normAutofit fontScale="55000" lnSpcReduction="20000"/>
          </a:bodyPr>
          <a:lstStyle/>
          <a:p>
            <a:pPr indent="-365760">
              <a:lnSpc>
                <a:spcPct val="140000"/>
              </a:lnSpc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一、时间不同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365760">
              <a:lnSpc>
                <a:spcPct val="140000"/>
              </a:lnSpc>
              <a:buNone/>
            </a:pPr>
            <a:r>
              <a:rPr lang="zh-CN" altLang="en-US" dirty="0" smtClean="0"/>
              <a:t>本卷记载在早期，其他几卷都在最后一周。</a:t>
            </a:r>
            <a:endParaRPr lang="en-US" altLang="zh-CN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二、内容不同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365760">
              <a:lnSpc>
                <a:spcPct val="140000"/>
              </a:lnSpc>
              <a:buNone/>
            </a:pPr>
            <a:r>
              <a:rPr lang="zh-CN" altLang="en-US" dirty="0" smtClean="0"/>
              <a:t>本卷所记比对观福音更详细更丰富。补充了对观福音里所没有的内容</a:t>
            </a:r>
            <a:endParaRPr lang="en-US" altLang="zh-CN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三、角度不同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365760">
              <a:lnSpc>
                <a:spcPct val="140000"/>
              </a:lnSpc>
              <a:buNone/>
            </a:pPr>
            <a:r>
              <a:rPr lang="zh-CN" altLang="en-US" dirty="0" smtClean="0"/>
              <a:t>对观福音重点在于写出主耶稣的“所为”；唯有本卷启示了主耶稣的“所是”。</a:t>
            </a:r>
            <a:endParaRPr lang="en-US" altLang="zh-CN" dirty="0" smtClean="0"/>
          </a:p>
          <a:p>
            <a:pPr indent="-365760">
              <a:lnSpc>
                <a:spcPct val="140000"/>
              </a:lnSpc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四、启示不同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365760">
              <a:lnSpc>
                <a:spcPct val="140000"/>
              </a:lnSpc>
              <a:buNone/>
            </a:pPr>
            <a:r>
              <a:rPr lang="zh-CN" altLang="en-US" dirty="0" smtClean="0"/>
              <a:t>对观福音重在显明主的心志，为神发热心；而本卷则引导门徒认识圣殿的意义以及耶稣就是神的殿。</a:t>
            </a:r>
            <a:endParaRPr lang="zh-CN" altLang="en-US" dirty="0"/>
          </a:p>
        </p:txBody>
      </p:sp>
    </p:spTree>
  </p:cSld>
  <p:clrMapOvr>
    <a:masterClrMapping/>
  </p:clrMapOvr>
  <p:transition spd="med"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7826</TotalTime>
  <Words>1052</Words>
  <Application>Microsoft Office PowerPoint</Application>
  <PresentationFormat>On-screen Show (16:9)</PresentationFormat>
  <Paragraphs>53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Document</vt:lpstr>
      <vt:lpstr>约翰福音 第四章</vt:lpstr>
      <vt:lpstr>Slide 2</vt:lpstr>
      <vt:lpstr>Slide 3</vt:lpstr>
      <vt:lpstr>Slide 4</vt:lpstr>
      <vt:lpstr>呼召门徒经文对比</vt:lpstr>
      <vt:lpstr>认识“变水为酒”的记号</vt:lpstr>
      <vt:lpstr>本卷所记“洁净圣殿”与对观福音中的不同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第四章</dc:title>
  <dc:creator>Thinkpad T470s</dc:creator>
  <cp:lastModifiedBy>Thinkpad T470s</cp:lastModifiedBy>
  <cp:revision>30</cp:revision>
  <dcterms:created xsi:type="dcterms:W3CDTF">2023-10-18T18:00:45Z</dcterms:created>
  <dcterms:modified xsi:type="dcterms:W3CDTF">2023-12-05T05:54:55Z</dcterms:modified>
</cp:coreProperties>
</file>