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9" r:id="rId2"/>
    <p:sldId id="338" r:id="rId3"/>
    <p:sldId id="263" r:id="rId4"/>
    <p:sldId id="337" r:id="rId5"/>
    <p:sldId id="257" r:id="rId6"/>
    <p:sldId id="266" r:id="rId7"/>
    <p:sldId id="262" r:id="rId8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hinkpad T470s" initials="TT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735FB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94" d="100"/>
          <a:sy n="94" d="100"/>
        </p:scale>
        <p:origin x="-476" y="-6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03A24-5E4E-4B31-9611-6E3690A0D070}" type="datetimeFigureOut">
              <a:rPr lang="zh-CN" altLang="en-US" smtClean="0"/>
              <a:pPr/>
              <a:t>2024/1/5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33CF7-C644-49FD-B67F-326EB5A7D0E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03A24-5E4E-4B31-9611-6E3690A0D070}" type="datetimeFigureOut">
              <a:rPr lang="zh-CN" altLang="en-US" smtClean="0"/>
              <a:pPr/>
              <a:t>2024/1/5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33CF7-C644-49FD-B67F-326EB5A7D0E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03A24-5E4E-4B31-9611-6E3690A0D070}" type="datetimeFigureOut">
              <a:rPr lang="zh-CN" altLang="en-US" smtClean="0"/>
              <a:pPr/>
              <a:t>2024/1/5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33CF7-C644-49FD-B67F-326EB5A7D0E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03A24-5E4E-4B31-9611-6E3690A0D070}" type="datetimeFigureOut">
              <a:rPr lang="zh-CN" altLang="en-US" smtClean="0"/>
              <a:pPr/>
              <a:t>2024/1/5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33CF7-C644-49FD-B67F-326EB5A7D0E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03A24-5E4E-4B31-9611-6E3690A0D070}" type="datetimeFigureOut">
              <a:rPr lang="zh-CN" altLang="en-US" smtClean="0"/>
              <a:pPr/>
              <a:t>2024/1/5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33CF7-C644-49FD-B67F-326EB5A7D0E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03A24-5E4E-4B31-9611-6E3690A0D070}" type="datetimeFigureOut">
              <a:rPr lang="zh-CN" altLang="en-US" smtClean="0"/>
              <a:pPr/>
              <a:t>2024/1/5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33CF7-C644-49FD-B67F-326EB5A7D0E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03A24-5E4E-4B31-9611-6E3690A0D070}" type="datetimeFigureOut">
              <a:rPr lang="zh-CN" altLang="en-US" smtClean="0"/>
              <a:pPr/>
              <a:t>2024/1/5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33CF7-C644-49FD-B67F-326EB5A7D0E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03A24-5E4E-4B31-9611-6E3690A0D070}" type="datetimeFigureOut">
              <a:rPr lang="zh-CN" altLang="en-US" smtClean="0"/>
              <a:pPr/>
              <a:t>2024/1/5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33CF7-C644-49FD-B67F-326EB5A7D0E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03A24-5E4E-4B31-9611-6E3690A0D070}" type="datetimeFigureOut">
              <a:rPr lang="zh-CN" altLang="en-US" smtClean="0"/>
              <a:pPr/>
              <a:t>2024/1/5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33CF7-C644-49FD-B67F-326EB5A7D0E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03A24-5E4E-4B31-9611-6E3690A0D070}" type="datetimeFigureOut">
              <a:rPr lang="zh-CN" altLang="en-US" smtClean="0"/>
              <a:pPr/>
              <a:t>2024/1/5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33CF7-C644-49FD-B67F-326EB5A7D0E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03A24-5E4E-4B31-9611-6E3690A0D070}" type="datetimeFigureOut">
              <a:rPr lang="zh-CN" altLang="en-US" smtClean="0"/>
              <a:pPr/>
              <a:t>2024/1/5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33CF7-C644-49FD-B67F-326EB5A7D0E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203A24-5E4E-4B31-9611-6E3690A0D070}" type="datetimeFigureOut">
              <a:rPr lang="zh-CN" altLang="en-US" smtClean="0"/>
              <a:pPr/>
              <a:t>2024/1/5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33CF7-C644-49FD-B67F-326EB5A7D0E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wedg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zh-CN" alt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约翰福音 第四章</a:t>
            </a:r>
            <a:endParaRPr lang="zh-CN" alt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735FB3"/>
                </a:solidFill>
              </a:rPr>
              <a:t>2023</a:t>
            </a:r>
            <a:r>
              <a:rPr lang="zh-CN" altLang="en-US" dirty="0" smtClean="0">
                <a:solidFill>
                  <a:srgbClr val="735FB3"/>
                </a:solidFill>
              </a:rPr>
              <a:t>年</a:t>
            </a:r>
            <a:r>
              <a:rPr lang="en-US" altLang="zh-CN" dirty="0" smtClean="0">
                <a:solidFill>
                  <a:srgbClr val="735FB3"/>
                </a:solidFill>
              </a:rPr>
              <a:t>12</a:t>
            </a:r>
            <a:r>
              <a:rPr lang="zh-CN" altLang="en-US" dirty="0" smtClean="0">
                <a:solidFill>
                  <a:srgbClr val="735FB3"/>
                </a:solidFill>
              </a:rPr>
              <a:t>月</a:t>
            </a:r>
            <a:endParaRPr lang="zh-CN" altLang="en-US" dirty="0">
              <a:solidFill>
                <a:srgbClr val="735FB3"/>
              </a:solidFill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3350"/>
            <a:ext cx="8534400" cy="48768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zh-CN" altLang="en-US" sz="6700" b="1" dirty="0" smtClean="0">
                <a:solidFill>
                  <a:srgbClr val="FF0000"/>
                </a:solidFill>
              </a:rPr>
              <a:t>经文：约翰福音</a:t>
            </a:r>
            <a:r>
              <a:rPr lang="en-US" altLang="zh-CN" sz="6700" b="1" dirty="0" smtClean="0">
                <a:solidFill>
                  <a:srgbClr val="FF0000"/>
                </a:solidFill>
              </a:rPr>
              <a:t>4:1-14</a:t>
            </a:r>
          </a:p>
          <a:p>
            <a:pPr marL="91440" indent="342900">
              <a:lnSpc>
                <a:spcPct val="140000"/>
              </a:lnSpc>
              <a:buNone/>
            </a:pPr>
            <a:endParaRPr lang="en-US" altLang="zh-CN" dirty="0" smtClean="0"/>
          </a:p>
          <a:p>
            <a:pPr marL="91440" indent="342900">
              <a:lnSpc>
                <a:spcPct val="140000"/>
              </a:lnSpc>
              <a:buNone/>
            </a:pPr>
            <a:r>
              <a:rPr lang="zh-CN" altLang="en-US" sz="3400" dirty="0" smtClean="0">
                <a:solidFill>
                  <a:srgbClr val="FF0000"/>
                </a:solidFill>
              </a:rPr>
              <a:t>主知道法利赛人听见他收门徒施洗比约翰还多、（其实不是耶稣亲自施洗、乃是他的门徒施洗</a:t>
            </a:r>
            <a:r>
              <a:rPr lang="en-US" sz="3400" dirty="0" smtClean="0">
                <a:solidFill>
                  <a:srgbClr val="FF0000"/>
                </a:solidFill>
              </a:rPr>
              <a:t>)</a:t>
            </a:r>
            <a:r>
              <a:rPr lang="zh-CN" altLang="en-US" sz="3400" dirty="0" smtClean="0">
                <a:solidFill>
                  <a:srgbClr val="FF0000"/>
                </a:solidFill>
              </a:rPr>
              <a:t>，他就离了犹太、又往加利利去．必须经过撒玛利亚。</a:t>
            </a:r>
          </a:p>
          <a:p>
            <a:pPr marL="91440" indent="342900">
              <a:lnSpc>
                <a:spcPct val="140000"/>
              </a:lnSpc>
              <a:buNone/>
            </a:pPr>
            <a:r>
              <a:rPr lang="zh-CN" altLang="en-US" sz="3400" dirty="0" smtClean="0">
                <a:solidFill>
                  <a:srgbClr val="FF0000"/>
                </a:solidFill>
              </a:rPr>
              <a:t>于是到了撒玛利亚的一座城、名叫叙加、靠近雅各给他儿子约瑟的那块地。在那里有雅各井。耶稣因走路困乏、就坐在井旁．那时约有午正。有一个撒玛利亚的妇人来打水．耶稣对他说、请你给我水喝。那时门徒进城买食物去了。撒玛利亚的妇人对他说、你既是犹太人、怎么向我一个撒玛利亚妇人要水喝呢。原来犹太人和撒玛利亚人没有来往。</a:t>
            </a:r>
          </a:p>
          <a:p>
            <a:pPr marL="91440" indent="342900">
              <a:lnSpc>
                <a:spcPct val="140000"/>
              </a:lnSpc>
              <a:buNone/>
            </a:pPr>
            <a:r>
              <a:rPr lang="zh-CN" altLang="en-US" sz="3400" dirty="0" smtClean="0">
                <a:solidFill>
                  <a:srgbClr val="FF0000"/>
                </a:solidFill>
              </a:rPr>
              <a:t>耶稣回答说、你若知道神的恩赐、和对你说给我水喝的是谁、你必早求他、他也必早给了你活水。妇人说、先生没有打水的器具、井又深、你从那里得活水呢。我们的祖宗雅各、将这井留给我们．他自己和儿子并牲畜、也都喝这井里的水、难道你比他还大么。</a:t>
            </a:r>
          </a:p>
          <a:p>
            <a:pPr marL="91440" indent="342900">
              <a:lnSpc>
                <a:spcPct val="140000"/>
              </a:lnSpc>
              <a:buNone/>
            </a:pPr>
            <a:r>
              <a:rPr lang="zh-CN" altLang="en-US" sz="3400" dirty="0" smtClean="0">
                <a:solidFill>
                  <a:srgbClr val="FF0000"/>
                </a:solidFill>
              </a:rPr>
              <a:t>耶稣回答说、凡喝这水的、还要再渴．人若喝我所赐的水就永远不渴．我所赐的水、要在他里头成为泉源、直涌到永生。</a:t>
            </a:r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57150"/>
            <a:ext cx="8991600" cy="4800600"/>
          </a:xfrm>
        </p:spPr>
        <p:txBody>
          <a:bodyPr>
            <a:normAutofit fontScale="62500" lnSpcReduction="20000"/>
          </a:bodyPr>
          <a:lstStyle/>
          <a:p>
            <a:pPr indent="0">
              <a:lnSpc>
                <a:spcPct val="120000"/>
              </a:lnSpc>
              <a:buNone/>
            </a:pPr>
            <a:endParaRPr lang="en-US" altLang="zh-CN" dirty="0" smtClean="0"/>
          </a:p>
          <a:p>
            <a:pPr indent="0">
              <a:lnSpc>
                <a:spcPct val="120000"/>
              </a:lnSpc>
              <a:buNone/>
            </a:pPr>
            <a:r>
              <a:rPr lang="en-US" altLang="zh-CN" dirty="0" smtClean="0"/>
              <a:t>	</a:t>
            </a:r>
            <a:r>
              <a:rPr lang="zh-CN" altLang="en-US" sz="4500" b="1" dirty="0" smtClean="0">
                <a:solidFill>
                  <a:srgbClr val="C00000"/>
                </a:solidFill>
              </a:rPr>
              <a:t>法利赛人听见</a:t>
            </a:r>
            <a:r>
              <a:rPr lang="en-US" altLang="zh-CN" sz="4500" b="1" dirty="0" smtClean="0">
                <a:solidFill>
                  <a:srgbClr val="C00000"/>
                </a:solidFill>
              </a:rPr>
              <a:t>——</a:t>
            </a:r>
          </a:p>
          <a:p>
            <a:pPr indent="0">
              <a:lnSpc>
                <a:spcPct val="120000"/>
              </a:lnSpc>
              <a:buNone/>
            </a:pPr>
            <a:r>
              <a:rPr lang="en-US" altLang="zh-CN" sz="4500" b="1" dirty="0" smtClean="0">
                <a:solidFill>
                  <a:srgbClr val="C00000"/>
                </a:solidFill>
              </a:rPr>
              <a:t>          	【</a:t>
            </a:r>
            <a:r>
              <a:rPr lang="zh-CN" altLang="en-US" sz="4500" b="1" dirty="0" smtClean="0">
                <a:solidFill>
                  <a:srgbClr val="C00000"/>
                </a:solidFill>
              </a:rPr>
              <a:t>耶稣收门徒施洗比约翰还多</a:t>
            </a:r>
            <a:r>
              <a:rPr lang="en-US" altLang="zh-CN" sz="4500" b="1" dirty="0" smtClean="0">
                <a:solidFill>
                  <a:srgbClr val="C00000"/>
                </a:solidFill>
              </a:rPr>
              <a:t>】</a:t>
            </a:r>
          </a:p>
          <a:p>
            <a:pPr indent="342900">
              <a:lnSpc>
                <a:spcPct val="130000"/>
              </a:lnSpc>
              <a:buNone/>
            </a:pPr>
            <a:endParaRPr lang="en-US" altLang="zh-CN" sz="2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indent="342900">
              <a:lnSpc>
                <a:spcPct val="130000"/>
              </a:lnSpc>
              <a:buNone/>
            </a:pPr>
            <a:r>
              <a:rPr lang="zh-CN" altLang="en-US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请问：下面这个信息意味着什么？</a:t>
            </a:r>
            <a:endParaRPr lang="en-US" altLang="zh-CN" sz="26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indent="342900">
              <a:lnSpc>
                <a:spcPct val="130000"/>
              </a:lnSpc>
              <a:buNone/>
            </a:pPr>
            <a:r>
              <a:rPr lang="zh-CN" altLang="en-US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有什么样的影响？</a:t>
            </a:r>
            <a:endParaRPr lang="en-US" altLang="zh-CN" sz="26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indent="342900">
              <a:lnSpc>
                <a:spcPct val="130000"/>
              </a:lnSpc>
              <a:buNone/>
            </a:pPr>
            <a:r>
              <a:rPr lang="zh-CN" altLang="en-US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有风险吗？</a:t>
            </a:r>
            <a:endParaRPr lang="en-US" altLang="zh-CN" sz="26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indent="0">
              <a:lnSpc>
                <a:spcPct val="120000"/>
              </a:lnSpc>
              <a:buNone/>
            </a:pPr>
            <a:endParaRPr lang="en-US" altLang="zh-CN" sz="2600" b="1" dirty="0" smtClean="0">
              <a:solidFill>
                <a:srgbClr val="C00000"/>
              </a:solidFill>
            </a:endParaRPr>
          </a:p>
          <a:p>
            <a:pPr indent="0">
              <a:lnSpc>
                <a:spcPct val="120000"/>
              </a:lnSpc>
              <a:buNone/>
            </a:pPr>
            <a:r>
              <a:rPr lang="zh-CN" altLang="en-US" sz="2600" dirty="0" smtClean="0"/>
              <a:t>思考路径：</a:t>
            </a:r>
            <a:endParaRPr lang="en-US" altLang="zh-CN" sz="2600" dirty="0" smtClean="0"/>
          </a:p>
          <a:p>
            <a:pPr indent="0">
              <a:lnSpc>
                <a:spcPct val="120000"/>
              </a:lnSpc>
              <a:buNone/>
            </a:pPr>
            <a:r>
              <a:rPr lang="en-US" altLang="zh-CN" sz="2600" dirty="0" smtClean="0"/>
              <a:t>1</a:t>
            </a:r>
            <a:r>
              <a:rPr lang="zh-CN" altLang="en-US" sz="2600" dirty="0" smtClean="0"/>
              <a:t>、法利赛人怎么看施洗约翰的作为？</a:t>
            </a:r>
            <a:endParaRPr lang="en-US" altLang="zh-CN" sz="2600" dirty="0" smtClean="0"/>
          </a:p>
          <a:p>
            <a:pPr indent="0">
              <a:lnSpc>
                <a:spcPct val="120000"/>
              </a:lnSpc>
              <a:buNone/>
            </a:pPr>
            <a:r>
              <a:rPr lang="en-US" altLang="zh-CN" sz="2600" dirty="0" smtClean="0"/>
              <a:t>2</a:t>
            </a:r>
            <a:r>
              <a:rPr lang="zh-CN" altLang="en-US" sz="2600" dirty="0" smtClean="0"/>
              <a:t>、由此推论法利赛人将怎么看待耶稣门徒的施洗？</a:t>
            </a:r>
            <a:endParaRPr lang="en-US" altLang="zh-CN" sz="2600" dirty="0" smtClean="0"/>
          </a:p>
          <a:p>
            <a:pPr indent="0">
              <a:lnSpc>
                <a:spcPct val="120000"/>
              </a:lnSpc>
              <a:buNone/>
            </a:pPr>
            <a:r>
              <a:rPr lang="en-US" altLang="zh-CN" sz="2600" dirty="0" smtClean="0"/>
              <a:t>3</a:t>
            </a:r>
            <a:r>
              <a:rPr lang="zh-CN" altLang="en-US" sz="2600" dirty="0" smtClean="0"/>
              <a:t>、</a:t>
            </a:r>
            <a:r>
              <a:rPr lang="zh-CN" altLang="en-US" sz="2600" b="1" dirty="0" smtClean="0"/>
              <a:t>耶稣的门徒为什么也做施洗的事</a:t>
            </a:r>
            <a:r>
              <a:rPr lang="zh-CN" altLang="en-US" sz="2600" dirty="0" smtClean="0"/>
              <a:t>？别的福音书怎么没有记载？</a:t>
            </a:r>
            <a:endParaRPr lang="en-US" altLang="zh-CN" sz="2600" dirty="0" smtClean="0"/>
          </a:p>
          <a:p>
            <a:pPr indent="0">
              <a:lnSpc>
                <a:spcPct val="120000"/>
              </a:lnSpc>
              <a:buNone/>
            </a:pPr>
            <a:r>
              <a:rPr lang="en-US" altLang="zh-CN" sz="2600" dirty="0" smtClean="0"/>
              <a:t>4</a:t>
            </a:r>
            <a:r>
              <a:rPr lang="zh-CN" altLang="en-US" sz="2600" dirty="0" smtClean="0"/>
              <a:t>、耶稣的门徒一直做施洗这事？还是只是开头做，后来就停止了？</a:t>
            </a:r>
            <a:endParaRPr lang="en-US" altLang="zh-CN" sz="2600" dirty="0" smtClean="0"/>
          </a:p>
          <a:p>
            <a:pPr indent="0">
              <a:lnSpc>
                <a:spcPct val="120000"/>
              </a:lnSpc>
              <a:buNone/>
            </a:pPr>
            <a:endParaRPr lang="en-US" altLang="zh-CN" sz="4000" dirty="0" smtClean="0"/>
          </a:p>
          <a:p>
            <a:pPr indent="0">
              <a:lnSpc>
                <a:spcPct val="120000"/>
              </a:lnSpc>
              <a:buNone/>
            </a:pPr>
            <a:endParaRPr lang="en-US" altLang="zh-CN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57150"/>
            <a:ext cx="8991600" cy="4876800"/>
          </a:xfrm>
        </p:spPr>
        <p:txBody>
          <a:bodyPr>
            <a:normAutofit fontScale="55000" lnSpcReduction="20000"/>
          </a:bodyPr>
          <a:lstStyle/>
          <a:p>
            <a:pPr indent="0">
              <a:lnSpc>
                <a:spcPct val="120000"/>
              </a:lnSpc>
              <a:buNone/>
            </a:pPr>
            <a:endParaRPr lang="en-US" altLang="zh-CN" dirty="0" smtClean="0"/>
          </a:p>
          <a:p>
            <a:pPr indent="0">
              <a:lnSpc>
                <a:spcPct val="120000"/>
              </a:lnSpc>
              <a:buNone/>
            </a:pPr>
            <a:r>
              <a:rPr lang="en-US" altLang="zh-CN" dirty="0" smtClean="0"/>
              <a:t>           </a:t>
            </a:r>
            <a:r>
              <a:rPr lang="zh-CN" altLang="en-US" sz="4000" b="1" dirty="0" smtClean="0">
                <a:solidFill>
                  <a:srgbClr val="C00000"/>
                </a:solidFill>
              </a:rPr>
              <a:t>法利赛人听见</a:t>
            </a:r>
            <a:r>
              <a:rPr lang="en-US" altLang="zh-CN" sz="4000" b="1" dirty="0" smtClean="0">
                <a:solidFill>
                  <a:srgbClr val="C00000"/>
                </a:solidFill>
              </a:rPr>
              <a:t>——</a:t>
            </a:r>
          </a:p>
          <a:p>
            <a:pPr indent="0">
              <a:lnSpc>
                <a:spcPct val="120000"/>
              </a:lnSpc>
              <a:buNone/>
            </a:pPr>
            <a:r>
              <a:rPr lang="zh-CN" alt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 UI" pitchFamily="34" charset="-120"/>
                <a:ea typeface="Microsoft JhengHei UI" pitchFamily="34" charset="-120"/>
              </a:rPr>
              <a:t>                                                                          </a:t>
            </a:r>
            <a:r>
              <a:rPr lang="zh-CN" altLang="en-US" sz="6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 UI" pitchFamily="34" charset="-120"/>
                <a:ea typeface="Microsoft JhengHei UI" pitchFamily="34" charset="-120"/>
              </a:rPr>
              <a:t>主知道！</a:t>
            </a:r>
            <a:endParaRPr lang="en-US" altLang="zh-CN" sz="6400" b="1" dirty="0" smtClean="0">
              <a:solidFill>
                <a:srgbClr val="C00000"/>
              </a:solidFill>
            </a:endParaRPr>
          </a:p>
          <a:p>
            <a:pPr indent="0">
              <a:lnSpc>
                <a:spcPct val="120000"/>
              </a:lnSpc>
              <a:buNone/>
            </a:pPr>
            <a:r>
              <a:rPr lang="en-US" altLang="zh-CN" sz="4000" b="1" dirty="0" smtClean="0">
                <a:solidFill>
                  <a:srgbClr val="C00000"/>
                </a:solidFill>
              </a:rPr>
              <a:t>        【</a:t>
            </a:r>
            <a:r>
              <a:rPr lang="zh-CN" altLang="en-US" sz="4000" b="1" dirty="0" smtClean="0">
                <a:solidFill>
                  <a:srgbClr val="C00000"/>
                </a:solidFill>
              </a:rPr>
              <a:t>耶稣收门徒施洗比约翰还多</a:t>
            </a:r>
            <a:r>
              <a:rPr lang="en-US" altLang="zh-CN" sz="4000" b="1" dirty="0" smtClean="0">
                <a:solidFill>
                  <a:srgbClr val="C00000"/>
                </a:solidFill>
              </a:rPr>
              <a:t>】</a:t>
            </a:r>
            <a:endParaRPr lang="en-US" altLang="zh-CN" sz="51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 UI" pitchFamily="34" charset="-120"/>
              <a:ea typeface="Microsoft JhengHei UI" pitchFamily="34" charset="-120"/>
            </a:endParaRPr>
          </a:p>
          <a:p>
            <a:pPr indent="0">
              <a:lnSpc>
                <a:spcPct val="120000"/>
              </a:lnSpc>
              <a:buNone/>
            </a:pPr>
            <a:endParaRPr lang="en-US" altLang="zh-CN" b="1" dirty="0" smtClean="0">
              <a:solidFill>
                <a:srgbClr val="C00000"/>
              </a:solidFill>
            </a:endParaRPr>
          </a:p>
          <a:p>
            <a:pPr indent="0">
              <a:lnSpc>
                <a:spcPct val="120000"/>
              </a:lnSpc>
              <a:buNone/>
            </a:pPr>
            <a:endParaRPr lang="en-US" altLang="zh-CN" sz="2900" dirty="0" smtClean="0"/>
          </a:p>
          <a:p>
            <a:pPr indent="0">
              <a:lnSpc>
                <a:spcPct val="120000"/>
              </a:lnSpc>
              <a:buNone/>
            </a:pPr>
            <a:r>
              <a:rPr lang="zh-CN" altLang="en-US" sz="2900" dirty="0" smtClean="0"/>
              <a:t>“主知道！”</a:t>
            </a:r>
            <a:endParaRPr lang="en-US" altLang="zh-CN" sz="2900" dirty="0" smtClean="0"/>
          </a:p>
          <a:p>
            <a:pPr indent="0">
              <a:lnSpc>
                <a:spcPct val="140000"/>
              </a:lnSpc>
              <a:buNone/>
            </a:pPr>
            <a:r>
              <a:rPr lang="zh-CN" altLang="en-US" sz="2900" dirty="0" smtClean="0"/>
              <a:t>这是</a:t>
            </a:r>
            <a:r>
              <a:rPr lang="en-US" altLang="zh-CN" sz="2900" dirty="0" smtClean="0"/>
              <a:t>《</a:t>
            </a:r>
            <a:r>
              <a:rPr lang="zh-CN" altLang="en-US" sz="2900" dirty="0" smtClean="0"/>
              <a:t>约翰福音</a:t>
            </a:r>
            <a:r>
              <a:rPr lang="en-US" altLang="zh-CN" sz="2900" dirty="0" smtClean="0"/>
              <a:t>》</a:t>
            </a:r>
            <a:r>
              <a:rPr lang="zh-CN" altLang="en-US" sz="2900" dirty="0" smtClean="0"/>
              <a:t>的一个特色。</a:t>
            </a:r>
            <a:endParaRPr lang="en-US" altLang="zh-CN" sz="2900" dirty="0" smtClean="0"/>
          </a:p>
          <a:p>
            <a:pPr indent="0">
              <a:lnSpc>
                <a:spcPct val="140000"/>
              </a:lnSpc>
              <a:buNone/>
            </a:pPr>
            <a:r>
              <a:rPr lang="en-US" altLang="zh-CN" sz="2900" dirty="0" smtClean="0"/>
              <a:t>【</a:t>
            </a:r>
            <a:r>
              <a:rPr lang="zh-CN" altLang="en-US" sz="2900" dirty="0" smtClean="0"/>
              <a:t>提醒，作者的叙述中包含着启示。</a:t>
            </a:r>
            <a:r>
              <a:rPr lang="en-US" altLang="zh-CN" sz="2900" dirty="0" smtClean="0"/>
              <a:t>】</a:t>
            </a:r>
          </a:p>
          <a:p>
            <a:pPr indent="0">
              <a:lnSpc>
                <a:spcPct val="140000"/>
              </a:lnSpc>
              <a:buNone/>
            </a:pPr>
            <a:r>
              <a:rPr lang="zh-CN" altLang="en-US" sz="2900" dirty="0" smtClean="0"/>
              <a:t>这也是对于认识“耶稣基督是谁”这个问题里面，首先要明白的。</a:t>
            </a:r>
            <a:endParaRPr lang="en-US" altLang="zh-CN" sz="2900" dirty="0" smtClean="0"/>
          </a:p>
          <a:p>
            <a:pPr indent="0">
              <a:lnSpc>
                <a:spcPct val="140000"/>
              </a:lnSpc>
              <a:buNone/>
            </a:pPr>
            <a:endParaRPr lang="en-US" altLang="zh-CN" sz="2900" dirty="0" smtClean="0"/>
          </a:p>
          <a:p>
            <a:pPr indent="0">
              <a:lnSpc>
                <a:spcPct val="140000"/>
              </a:lnSpc>
              <a:buNone/>
            </a:pPr>
            <a:endParaRPr lang="en-US" altLang="zh-CN" sz="2900" dirty="0" smtClean="0"/>
          </a:p>
          <a:p>
            <a:pPr indent="0">
              <a:lnSpc>
                <a:spcPct val="140000"/>
              </a:lnSpc>
              <a:buNone/>
            </a:pPr>
            <a:r>
              <a:rPr lang="en-US" altLang="zh-CN" sz="2900" dirty="0" smtClean="0"/>
              <a:t>-</a:t>
            </a:r>
          </a:p>
          <a:p>
            <a:pPr>
              <a:buNone/>
            </a:pPr>
            <a:endParaRPr lang="zh-CN" altLang="en-US" dirty="0"/>
          </a:p>
        </p:txBody>
      </p:sp>
      <p:sp>
        <p:nvSpPr>
          <p:cNvPr id="4" name="Left Brace 3"/>
          <p:cNvSpPr/>
          <p:nvPr/>
        </p:nvSpPr>
        <p:spPr>
          <a:xfrm>
            <a:off x="457200" y="590550"/>
            <a:ext cx="381000" cy="990600"/>
          </a:xfrm>
          <a:prstGeom prst="leftBrac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Right Brace 4"/>
          <p:cNvSpPr/>
          <p:nvPr/>
        </p:nvSpPr>
        <p:spPr>
          <a:xfrm>
            <a:off x="5029200" y="666750"/>
            <a:ext cx="381000" cy="990600"/>
          </a:xfrm>
          <a:prstGeom prst="rightBrac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5978"/>
            <a:ext cx="8610600" cy="152757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en-US" altLang="zh-CN" sz="2200" b="1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4:1</a:t>
            </a:r>
            <a:r>
              <a:rPr lang="zh-CN" altLang="en-US" sz="2200" b="1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主</a:t>
            </a:r>
            <a:r>
              <a:rPr lang="zh-CN" altLang="en-US" sz="2200" b="1" dirty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知道法利赛人听见他收门徒施洗比约翰还多</a:t>
            </a:r>
            <a:r>
              <a:rPr lang="zh-CN" altLang="en-US" sz="2200" b="1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、</a:t>
            </a:r>
            <a:r>
              <a:rPr lang="en-US" altLang="zh-CN" sz="2200" b="1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2</a:t>
            </a:r>
            <a:r>
              <a:rPr lang="zh-CN" altLang="en-US" sz="2200" b="1" dirty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（其实不是耶稣亲自施洗、乃是他的门徒施洗</a:t>
            </a:r>
            <a:r>
              <a:rPr lang="en-US" altLang="zh-CN" sz="2200" b="1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) 3</a:t>
            </a:r>
            <a:r>
              <a:rPr lang="zh-CN" altLang="en-US" sz="2200" b="1" dirty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他就</a:t>
            </a:r>
            <a:r>
              <a:rPr lang="zh-CN" altLang="en-US" sz="2200" b="1" u="sng" dirty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离了</a:t>
            </a:r>
            <a:r>
              <a:rPr lang="zh-CN" altLang="en-US" sz="2200" b="1" dirty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犹太、</a:t>
            </a:r>
            <a:r>
              <a:rPr lang="zh-CN" altLang="en-US" sz="2200" b="1" u="sng" dirty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又往</a:t>
            </a:r>
            <a:r>
              <a:rPr lang="zh-CN" altLang="en-US" sz="2200" b="1" dirty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加利利</a:t>
            </a:r>
            <a:r>
              <a:rPr lang="zh-CN" altLang="en-US" sz="2200" b="1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去。</a:t>
            </a:r>
            <a:r>
              <a:rPr lang="en-US" altLang="zh-CN" sz="2200" b="1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4</a:t>
            </a:r>
            <a:r>
              <a:rPr lang="zh-CN" altLang="en-US" sz="2200" b="1" u="sng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必须经过</a:t>
            </a:r>
            <a:r>
              <a:rPr lang="zh-CN" altLang="en-US" sz="2200" b="1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撒玛利亚。</a:t>
            </a:r>
            <a:endParaRPr lang="zh-CN" altLang="en-US" sz="2200" b="1" dirty="0">
              <a:solidFill>
                <a:srgbClr val="FF0000"/>
              </a:solidFill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09750"/>
            <a:ext cx="8610600" cy="29718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endParaRPr lang="en-US" altLang="zh-CN" sz="4400" dirty="0" smtClean="0"/>
          </a:p>
          <a:p>
            <a:pPr>
              <a:buNone/>
            </a:pPr>
            <a:r>
              <a:rPr lang="zh-CN" altLang="en-US" sz="3800" b="1" dirty="0" smtClean="0"/>
              <a:t>请思想：</a:t>
            </a:r>
            <a:endParaRPr lang="en-US" altLang="zh-CN" sz="3800" b="1" dirty="0" smtClean="0"/>
          </a:p>
          <a:p>
            <a:pPr indent="-457200">
              <a:lnSpc>
                <a:spcPct val="140000"/>
              </a:lnSpc>
              <a:buNone/>
            </a:pPr>
            <a:endParaRPr lang="en-US" altLang="zh-CN" sz="2200" dirty="0" smtClean="0"/>
          </a:p>
          <a:p>
            <a:pPr indent="-457200">
              <a:lnSpc>
                <a:spcPct val="140000"/>
              </a:lnSpc>
              <a:buNone/>
            </a:pPr>
            <a:r>
              <a:rPr lang="en-US" altLang="zh-CN" dirty="0" smtClean="0"/>
              <a:t>1</a:t>
            </a:r>
            <a:r>
              <a:rPr lang="zh-CN" altLang="en-US" dirty="0" smtClean="0"/>
              <a:t>、为什么作者约翰要补充说明：“其实不是耶稣亲自施洗，乃是他的门徒施洗”？</a:t>
            </a:r>
          </a:p>
          <a:p>
            <a:pPr indent="-457200">
              <a:lnSpc>
                <a:spcPct val="140000"/>
              </a:lnSpc>
              <a:buNone/>
            </a:pPr>
            <a:r>
              <a:rPr lang="en-US" altLang="zh-CN" dirty="0" smtClean="0"/>
              <a:t>2</a:t>
            </a:r>
            <a:r>
              <a:rPr lang="zh-CN" altLang="en-US" dirty="0" smtClean="0"/>
              <a:t>、主耶稣为什么要带着门徒离了犹大？从经文的表达上，你注意到了什么？</a:t>
            </a:r>
            <a:endParaRPr lang="en-US" altLang="zh-CN" dirty="0" smtClean="0"/>
          </a:p>
          <a:p>
            <a:pPr indent="-457200">
              <a:lnSpc>
                <a:spcPct val="140000"/>
              </a:lnSpc>
              <a:buNone/>
            </a:pPr>
            <a:r>
              <a:rPr lang="en-US" altLang="zh-CN" dirty="0" smtClean="0"/>
              <a:t>3</a:t>
            </a:r>
            <a:r>
              <a:rPr lang="zh-CN" altLang="en-US" dirty="0" smtClean="0"/>
              <a:t>、“又往加利利去”，这里的“又”字有什么意思 ？</a:t>
            </a:r>
            <a:endParaRPr lang="en-US" altLang="zh-CN" dirty="0" smtClean="0"/>
          </a:p>
          <a:p>
            <a:pPr indent="-457200">
              <a:lnSpc>
                <a:spcPct val="140000"/>
              </a:lnSpc>
              <a:buNone/>
            </a:pPr>
            <a:r>
              <a:rPr lang="en-US" altLang="zh-CN" dirty="0" smtClean="0"/>
              <a:t>4</a:t>
            </a:r>
            <a:r>
              <a:rPr lang="zh-CN" altLang="en-US" dirty="0" smtClean="0"/>
              <a:t>、这里说“必须经过撒玛利亚”，是不是有点奇怪？</a:t>
            </a: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590550"/>
            <a:ext cx="8229600" cy="38862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zh-CN" alt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问题：</a:t>
            </a:r>
            <a:endParaRPr lang="en-US" altLang="zh-CN" sz="4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altLang="zh-CN" dirty="0" smtClean="0"/>
          </a:p>
          <a:p>
            <a:pPr indent="-365760">
              <a:lnSpc>
                <a:spcPct val="130000"/>
              </a:lnSpc>
              <a:buNone/>
            </a:pPr>
            <a:r>
              <a:rPr lang="en-US" altLang="zh-CN" dirty="0" smtClean="0"/>
              <a:t>1</a:t>
            </a:r>
            <a:r>
              <a:rPr lang="zh-CN" altLang="en-US" dirty="0" smtClean="0"/>
              <a:t>、圣经关于信主接受施洗的教导是怎样的？</a:t>
            </a:r>
            <a:endParaRPr lang="en-US" altLang="zh-CN" dirty="0" smtClean="0"/>
          </a:p>
          <a:p>
            <a:pPr indent="-365760">
              <a:lnSpc>
                <a:spcPct val="130000"/>
              </a:lnSpc>
              <a:buNone/>
            </a:pPr>
            <a:r>
              <a:rPr lang="en-US" altLang="zh-CN" dirty="0" smtClean="0"/>
              <a:t>2</a:t>
            </a:r>
            <a:r>
              <a:rPr lang="zh-CN" altLang="en-US" dirty="0" smtClean="0"/>
              <a:t>、谁有资格施洗？</a:t>
            </a:r>
            <a:endParaRPr lang="en-US" altLang="zh-CN" dirty="0" smtClean="0"/>
          </a:p>
          <a:p>
            <a:pPr indent="-365760">
              <a:lnSpc>
                <a:spcPct val="130000"/>
              </a:lnSpc>
              <a:buNone/>
            </a:pPr>
            <a:r>
              <a:rPr lang="en-US" altLang="zh-CN" dirty="0" smtClean="0"/>
              <a:t>3</a:t>
            </a:r>
            <a:r>
              <a:rPr lang="zh-CN" altLang="en-US" dirty="0" smtClean="0"/>
              <a:t>、对照经文哥林多前书</a:t>
            </a:r>
            <a:r>
              <a:rPr lang="en-US" altLang="zh-CN" dirty="0" smtClean="0"/>
              <a:t>1</a:t>
            </a:r>
            <a:r>
              <a:rPr lang="zh-CN" altLang="en-US" dirty="0" smtClean="0"/>
              <a:t>：</a:t>
            </a:r>
            <a:r>
              <a:rPr lang="en-US" altLang="zh-CN" dirty="0" smtClean="0"/>
              <a:t>14-17</a:t>
            </a:r>
            <a:r>
              <a:rPr lang="zh-CN" altLang="en-US" dirty="0" smtClean="0"/>
              <a:t>，加深对施洗的理解。</a:t>
            </a:r>
            <a:endParaRPr lang="en-US" altLang="zh-CN" dirty="0" smtClean="0"/>
          </a:p>
          <a:p>
            <a:pPr indent="-365760">
              <a:lnSpc>
                <a:spcPct val="130000"/>
              </a:lnSpc>
              <a:buNone/>
            </a:pPr>
            <a:r>
              <a:rPr lang="en-US" altLang="zh-CN" dirty="0" smtClean="0"/>
              <a:t>4</a:t>
            </a:r>
            <a:r>
              <a:rPr lang="zh-CN" altLang="en-US" dirty="0" smtClean="0"/>
              <a:t>、请谈谈犹太人与撒玛利亚人之间的恩怨。</a:t>
            </a:r>
            <a:endParaRPr lang="en-US" altLang="zh-CN" dirty="0" smtClean="0"/>
          </a:p>
          <a:p>
            <a:pPr indent="-365760">
              <a:lnSpc>
                <a:spcPct val="130000"/>
              </a:lnSpc>
              <a:buNone/>
            </a:pPr>
            <a:r>
              <a:rPr lang="en-US" altLang="zh-CN" dirty="0" smtClean="0"/>
              <a:t>5</a:t>
            </a:r>
            <a:r>
              <a:rPr lang="zh-CN" altLang="en-US" dirty="0" smtClean="0"/>
              <a:t>、关于撒玛利亚你所了解的信息都有哪些？</a:t>
            </a:r>
            <a:endParaRPr lang="en-US" altLang="zh-CN" dirty="0" smtClean="0"/>
          </a:p>
          <a:p>
            <a:pPr indent="-365760">
              <a:lnSpc>
                <a:spcPct val="130000"/>
              </a:lnSpc>
              <a:buNone/>
            </a:pPr>
            <a:r>
              <a:rPr lang="en-US" altLang="zh-CN" dirty="0" smtClean="0"/>
              <a:t>6</a:t>
            </a:r>
            <a:r>
              <a:rPr lang="zh-CN" altLang="en-US" dirty="0" smtClean="0"/>
              <a:t>、圣经什么地方还有类似的“必须”与这里相似？都是看上去难以理解的？</a:t>
            </a: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47950"/>
            <a:ext cx="8610600" cy="22098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zh-CN" altLang="en-US" sz="4400" b="1" dirty="0" smtClean="0"/>
              <a:t>先请了解背景知识：</a:t>
            </a:r>
            <a:endParaRPr lang="en-US" altLang="zh-CN" sz="4400" b="1" dirty="0" smtClean="0"/>
          </a:p>
          <a:p>
            <a:pPr>
              <a:buNone/>
            </a:pPr>
            <a:endParaRPr lang="en-US" altLang="zh-CN" dirty="0" smtClean="0"/>
          </a:p>
          <a:p>
            <a:pPr>
              <a:lnSpc>
                <a:spcPct val="130000"/>
              </a:lnSpc>
              <a:buNone/>
            </a:pPr>
            <a:r>
              <a:rPr lang="en-US" altLang="zh-CN" dirty="0" smtClean="0"/>
              <a:t>1</a:t>
            </a:r>
            <a:r>
              <a:rPr lang="zh-CN" altLang="en-US" dirty="0" smtClean="0"/>
              <a:t>、地点：撒玛利亚、叙加、雅各给他儿子约瑟的那块地。</a:t>
            </a:r>
            <a:endParaRPr lang="en-US" altLang="zh-CN" dirty="0" smtClean="0"/>
          </a:p>
          <a:p>
            <a:pPr>
              <a:lnSpc>
                <a:spcPct val="130000"/>
              </a:lnSpc>
              <a:buNone/>
            </a:pPr>
            <a:r>
              <a:rPr lang="en-US" altLang="zh-CN" dirty="0" smtClean="0"/>
              <a:t>2</a:t>
            </a:r>
            <a:r>
              <a:rPr lang="zh-CN" altLang="en-US" dirty="0" smtClean="0"/>
              <a:t>、文化：犹太人和撒玛利亚人没有来往。</a:t>
            </a:r>
            <a:endParaRPr lang="en-US" altLang="zh-CN" dirty="0" smtClean="0"/>
          </a:p>
          <a:p>
            <a:pPr>
              <a:lnSpc>
                <a:spcPct val="130000"/>
              </a:lnSpc>
              <a:buNone/>
            </a:pPr>
            <a:r>
              <a:rPr lang="en-US" altLang="zh-CN" dirty="0" smtClean="0"/>
              <a:t>3</a:t>
            </a:r>
            <a:r>
              <a:rPr lang="zh-CN" altLang="en-US" dirty="0" smtClean="0"/>
              <a:t>、时间：“午正”。在此有什么意义吗？</a:t>
            </a: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285750"/>
            <a:ext cx="8534400" cy="2286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200" dirty="0" smtClean="0"/>
              <a:t>于是到了撒玛利亚的一座城、名叫叙加、靠近雅各给他儿子约瑟的那块地。在那里有雅各井。耶稣因走路困乏、就坐在井旁．那时约有午正。有一个撒玛利亚的妇人来打水．耶稣对他说、请你给我水喝。那时门徒进城买食物去了。撒玛利亚的妇人对他说、你既是犹太人、怎么向我一个撒玛利亚妇人要水喝呢。原来犹太人和撒玛利亚人没有来往。</a:t>
            </a:r>
            <a:endParaRPr lang="zh-CN" altLang="en-US" sz="2200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10077</TotalTime>
  <Words>1037</Words>
  <Application>Microsoft Office PowerPoint</Application>
  <PresentationFormat>On-screen Show (16:9)</PresentationFormat>
  <Paragraphs>61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约翰福音 第四章</vt:lpstr>
      <vt:lpstr>Slide 2</vt:lpstr>
      <vt:lpstr>Slide 3</vt:lpstr>
      <vt:lpstr>Slide 4</vt:lpstr>
      <vt:lpstr>4:1主知道法利赛人听见他收门徒施洗比约翰还多、2（其实不是耶稣亲自施洗、乃是他的门徒施洗) 3他就离了犹太、又往加利利去。4必须经过撒玛利亚。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约翰福音 第四章</dc:title>
  <dc:creator>Thinkpad T470s</dc:creator>
  <cp:lastModifiedBy>Thinkpad T470s</cp:lastModifiedBy>
  <cp:revision>37</cp:revision>
  <dcterms:created xsi:type="dcterms:W3CDTF">2023-10-18T18:00:45Z</dcterms:created>
  <dcterms:modified xsi:type="dcterms:W3CDTF">2024-01-05T15:51:55Z</dcterms:modified>
</cp:coreProperties>
</file>