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59" r:id="rId3"/>
    <p:sldId id="280" r:id="rId4"/>
    <p:sldId id="262" r:id="rId5"/>
    <p:sldId id="263" r:id="rId6"/>
    <p:sldId id="264" r:id="rId7"/>
    <p:sldId id="281" r:id="rId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6A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08" y="-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2024/1/28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2024/1/28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2024/1/28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2024/1/28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2024/1/28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2024/1/28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2024/1/28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EC9C9-58B4-46D4-B027-050E253E7C7D}" type="datetimeFigureOut">
              <a:rPr lang="zh-CN" altLang="en-US" smtClean="0"/>
              <a:pPr/>
              <a:t>2024/1/28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DEC9C9-58B4-46D4-B027-050E253E7C7D}" type="datetimeFigureOut">
              <a:rPr lang="zh-CN" altLang="en-US" smtClean="0"/>
              <a:pPr/>
              <a:t>2024/1/28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AD5B126-FC01-4234-855C-FC8E07B6706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2024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1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约翰福音第四章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724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91440" indent="0">
              <a:lnSpc>
                <a:spcPct val="120000"/>
              </a:lnSpc>
              <a:buNone/>
            </a:pPr>
            <a:endParaRPr lang="en-US" altLang="zh-CN" sz="4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100" b="1" dirty="0" smtClean="0">
                <a:solidFill>
                  <a:srgbClr val="C00000"/>
                </a:solidFill>
              </a:rPr>
              <a:t/>
            </a:r>
            <a:br>
              <a:rPr lang="zh-CN" altLang="en-US" sz="1100" b="1" dirty="0" smtClean="0">
                <a:solidFill>
                  <a:srgbClr val="C00000"/>
                </a:solidFill>
              </a:rPr>
            </a:br>
            <a:r>
              <a:rPr lang="zh-CN" altLang="en-US" sz="17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第一个回合：</a:t>
            </a:r>
            <a:endParaRPr lang="en-US" altLang="zh-CN" sz="17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b="1" dirty="0" smtClean="0">
                <a:solidFill>
                  <a:srgbClr val="C00000"/>
                </a:solidFill>
              </a:rPr>
              <a:t>耶稣对他说：“请你给我水喝。”</a:t>
            </a:r>
            <a:endParaRPr lang="en-US" altLang="zh-CN" sz="16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b="1" dirty="0" smtClean="0">
                <a:solidFill>
                  <a:srgbClr val="C00000"/>
                </a:solidFill>
              </a:rPr>
              <a:t>撒玛利亚的妇人对他说，“你既是犹太人、怎么向我一个撒玛利亚妇人要水喝呢？”</a:t>
            </a:r>
            <a:endParaRPr lang="en-US" altLang="zh-CN" sz="16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sz="16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第二个回合：</a:t>
            </a:r>
            <a:endParaRPr lang="en-US" altLang="zh-CN" sz="16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b="1" dirty="0" smtClean="0">
                <a:solidFill>
                  <a:srgbClr val="C00000"/>
                </a:solidFill>
              </a:rPr>
              <a:t>耶稣回答说：“你若知道神的恩赐、和对你说给我水喝的是谁、你必早求他、他也必早给了你活水。”</a:t>
            </a:r>
            <a:endParaRPr lang="en-US" altLang="zh-CN" sz="16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b="1" dirty="0" smtClean="0">
                <a:solidFill>
                  <a:srgbClr val="C00000"/>
                </a:solidFill>
              </a:rPr>
              <a:t>妇人说：“先生没有打水的器具、井又深、你从哪里得活水呢。我们的祖宗雅各、将这井留给我们．他自己和儿子并牲畜、也都喝这井里的水、难道你比他还大么？”</a:t>
            </a:r>
            <a:endParaRPr lang="en-US" altLang="zh-CN" sz="16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sz="4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二、妇人主动提起分歧</a:t>
            </a:r>
            <a:endParaRPr lang="en-US" altLang="zh-CN" sz="2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sz="600" dirty="0" smtClean="0">
              <a:solidFill>
                <a:schemeClr val="tx1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dirty="0" smtClean="0">
                <a:solidFill>
                  <a:schemeClr val="tx1"/>
                </a:solidFill>
              </a:rPr>
              <a:t>  撒玛利亚妇人对主耶稣讲话的态度是怎样的？主耶稣对撒玛利亚妇人的回答又是怎样的语气和态度？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sz="1400" dirty="0" smtClean="0">
                <a:solidFill>
                  <a:schemeClr val="tx1"/>
                </a:solidFill>
                <a:latin typeface="KaiTi" pitchFamily="49" charset="-122"/>
                <a:ea typeface="KaiTi" pitchFamily="49" charset="-122"/>
              </a:rPr>
              <a:t> </a:t>
            </a:r>
            <a:r>
              <a:rPr lang="zh-CN" altLang="en-US" sz="1600" dirty="0" smtClean="0">
                <a:solidFill>
                  <a:schemeClr val="tx1"/>
                </a:solidFill>
              </a:rPr>
              <a:t>妇人为什么称雅各为“我们的祖宗”？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sz="1600" dirty="0" smtClean="0">
                <a:solidFill>
                  <a:schemeClr val="tx1"/>
                </a:solidFill>
              </a:rPr>
              <a:t>《</a:t>
            </a:r>
            <a:r>
              <a:rPr lang="zh-CN" altLang="en-US" sz="1600" dirty="0" smtClean="0">
                <a:solidFill>
                  <a:schemeClr val="tx1"/>
                </a:solidFill>
              </a:rPr>
              <a:t>创世记</a:t>
            </a:r>
            <a:r>
              <a:rPr lang="en-US" altLang="zh-CN" sz="1600" dirty="0" smtClean="0">
                <a:solidFill>
                  <a:schemeClr val="tx1"/>
                </a:solidFill>
              </a:rPr>
              <a:t>》</a:t>
            </a:r>
            <a:r>
              <a:rPr lang="zh-CN" altLang="en-US" sz="1600" dirty="0" smtClean="0">
                <a:solidFill>
                  <a:schemeClr val="tx1"/>
                </a:solidFill>
              </a:rPr>
              <a:t>记载，雅各将这井留给了约瑟的后代，为什么这妇人称是留给了“我们”？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dirty="0" smtClean="0">
                <a:solidFill>
                  <a:schemeClr val="tx1"/>
                </a:solidFill>
              </a:rPr>
              <a:t>  撒玛利亚妇人对面前与她讲话之人的理解</a:t>
            </a:r>
            <a:r>
              <a:rPr lang="en-US" altLang="zh-CN" sz="1600" dirty="0" smtClean="0">
                <a:solidFill>
                  <a:schemeClr val="tx1"/>
                </a:solidFill>
              </a:rPr>
              <a:t>——</a:t>
            </a:r>
            <a:r>
              <a:rPr lang="zh-CN" altLang="en-US" sz="1600" dirty="0" smtClean="0">
                <a:solidFill>
                  <a:schemeClr val="tx1"/>
                </a:solidFill>
              </a:rPr>
              <a:t>“难道你比他还大么？”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sz="1600" dirty="0" smtClean="0">
              <a:solidFill>
                <a:schemeClr val="tx1"/>
              </a:solidFill>
            </a:endParaRPr>
          </a:p>
          <a:p>
            <a:pPr marL="91440" indent="0">
              <a:buNone/>
            </a:pPr>
            <a:endParaRPr lang="en-US" altLang="zh-CN" sz="1600" dirty="0" smtClean="0">
              <a:solidFill>
                <a:schemeClr val="tx1"/>
              </a:solidFill>
            </a:endParaRPr>
          </a:p>
          <a:p>
            <a:pPr marL="91440" indent="0">
              <a:buNone/>
            </a:pPr>
            <a:endParaRPr lang="zh-CN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361950"/>
            <a:ext cx="13716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第一轮对话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81150"/>
            <a:ext cx="13716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第二轮对话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09550"/>
            <a:ext cx="8686800" cy="4724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91440" indent="0">
              <a:lnSpc>
                <a:spcPct val="120000"/>
              </a:lnSpc>
              <a:buNone/>
            </a:pPr>
            <a:endParaRPr lang="en-US" altLang="zh-CN" sz="11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100" b="1" dirty="0" smtClean="0">
                <a:solidFill>
                  <a:srgbClr val="C00000"/>
                </a:solidFill>
              </a:rPr>
              <a:t/>
            </a:r>
            <a:br>
              <a:rPr lang="zh-CN" altLang="en-US" sz="1100" b="1" dirty="0" smtClean="0">
                <a:solidFill>
                  <a:srgbClr val="C00000"/>
                </a:solidFill>
              </a:rPr>
            </a:br>
            <a:r>
              <a:rPr lang="zh-CN" altLang="en-US" sz="17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第一个回合：</a:t>
            </a:r>
            <a:endParaRPr lang="en-US" altLang="zh-CN" sz="17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b="1" dirty="0" smtClean="0">
                <a:solidFill>
                  <a:srgbClr val="C00000"/>
                </a:solidFill>
              </a:rPr>
              <a:t>耶稣对他说：“请你给我水喝。”</a:t>
            </a:r>
            <a:endParaRPr lang="en-US" altLang="zh-CN" sz="16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b="1" dirty="0" smtClean="0">
                <a:solidFill>
                  <a:srgbClr val="C00000"/>
                </a:solidFill>
              </a:rPr>
              <a:t>撒玛利亚的妇人对他说，“你既是犹太人、怎么向我一个撒玛利亚妇人要水喝呢？”</a:t>
            </a:r>
            <a:endParaRPr lang="en-US" altLang="zh-CN" sz="16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sz="16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第二个回合：</a:t>
            </a:r>
            <a:endParaRPr lang="en-US" altLang="zh-CN" sz="16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b="1" dirty="0" smtClean="0">
                <a:solidFill>
                  <a:srgbClr val="C00000"/>
                </a:solidFill>
              </a:rPr>
              <a:t>耶稣回答说：“你若知道神的恩赐、和对你说给我水喝的是谁、你必早求他、他也必早给了你活水。”</a:t>
            </a:r>
            <a:endParaRPr lang="en-US" altLang="zh-CN" sz="16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b="1" dirty="0" smtClean="0">
                <a:solidFill>
                  <a:srgbClr val="C00000"/>
                </a:solidFill>
              </a:rPr>
              <a:t>妇人说：“先生没有打水的器具、井又深、你从那里得活水呢。我们的祖宗雅各、将这井留给我们．他自己和儿子并牲畜、也都喝这井里的水、难道你比他还大么？”</a:t>
            </a:r>
            <a:endParaRPr lang="en-US" altLang="zh-CN" sz="16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sz="4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二、主耶稣的话</a:t>
            </a:r>
            <a:r>
              <a:rPr lang="en-US" altLang="zh-CN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——</a:t>
            </a:r>
            <a:r>
              <a:rPr lang="zh-CN" altLang="en-US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有恩典、有真理</a:t>
            </a:r>
            <a:endParaRPr lang="en-US" altLang="zh-CN" sz="22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sz="600" dirty="0" smtClean="0">
              <a:solidFill>
                <a:schemeClr val="tx1"/>
              </a:solidFill>
            </a:endParaRPr>
          </a:p>
          <a:p>
            <a:pPr marL="91440" indent="0"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1600" dirty="0" smtClean="0">
                <a:solidFill>
                  <a:schemeClr val="tx1"/>
                </a:solidFill>
              </a:rPr>
              <a:t>  神的恩赐：“恩赐”，原文是“礼物”的意思。即，是“赠送”给人的。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 marL="91440" indent="0"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1600" dirty="0" smtClean="0">
                <a:solidFill>
                  <a:schemeClr val="tx1"/>
                </a:solidFill>
              </a:rPr>
              <a:t>  说话者是谁：“谁”，疑问代词。但在圣经里，有深刻的含义。这是你必须要认真面对的。</a:t>
            </a:r>
            <a:r>
              <a:rPr lang="en-US" altLang="zh-CN" sz="1600" dirty="0" smtClean="0">
                <a:solidFill>
                  <a:schemeClr val="tx1"/>
                </a:solidFill>
              </a:rPr>
              <a:t>《</a:t>
            </a:r>
            <a:r>
              <a:rPr lang="zh-CN" altLang="en-US" sz="1600" dirty="0" smtClean="0">
                <a:solidFill>
                  <a:schemeClr val="tx1"/>
                </a:solidFill>
              </a:rPr>
              <a:t>约翰福音</a:t>
            </a:r>
            <a:r>
              <a:rPr lang="en-US" altLang="zh-CN" sz="1600" dirty="0" smtClean="0">
                <a:solidFill>
                  <a:schemeClr val="tx1"/>
                </a:solidFill>
              </a:rPr>
              <a:t>》</a:t>
            </a:r>
            <a:r>
              <a:rPr lang="zh-CN" altLang="en-US" sz="1600" dirty="0" smtClean="0">
                <a:solidFill>
                  <a:schemeClr val="tx1"/>
                </a:solidFill>
              </a:rPr>
              <a:t>中不断地提出这个问题。如</a:t>
            </a:r>
            <a:r>
              <a:rPr lang="en-US" altLang="zh-CN" sz="1600" dirty="0" smtClean="0">
                <a:solidFill>
                  <a:schemeClr val="tx1"/>
                </a:solidFill>
              </a:rPr>
              <a:t>1</a:t>
            </a:r>
            <a:r>
              <a:rPr lang="zh-CN" altLang="en-US" sz="1600" dirty="0" smtClean="0">
                <a:solidFill>
                  <a:schemeClr val="tx1"/>
                </a:solidFill>
              </a:rPr>
              <a:t>：</a:t>
            </a:r>
            <a:r>
              <a:rPr lang="en-US" altLang="zh-CN" sz="1600" dirty="0" smtClean="0">
                <a:solidFill>
                  <a:schemeClr val="tx1"/>
                </a:solidFill>
              </a:rPr>
              <a:t>19</a:t>
            </a:r>
            <a:r>
              <a:rPr lang="zh-CN" altLang="en-US" sz="1600" dirty="0" smtClean="0">
                <a:solidFill>
                  <a:schemeClr val="tx1"/>
                </a:solidFill>
              </a:rPr>
              <a:t>、</a:t>
            </a:r>
            <a:r>
              <a:rPr lang="en-US" altLang="zh-CN" sz="1600" dirty="0" smtClean="0">
                <a:solidFill>
                  <a:schemeClr val="tx1"/>
                </a:solidFill>
              </a:rPr>
              <a:t>21</a:t>
            </a:r>
            <a:r>
              <a:rPr lang="zh-CN" altLang="en-US" sz="1600" dirty="0" smtClean="0">
                <a:solidFill>
                  <a:schemeClr val="tx1"/>
                </a:solidFill>
              </a:rPr>
              <a:t>、</a:t>
            </a:r>
            <a:r>
              <a:rPr lang="en-US" altLang="zh-CN" sz="1600" dirty="0" smtClean="0">
                <a:solidFill>
                  <a:schemeClr val="tx1"/>
                </a:solidFill>
              </a:rPr>
              <a:t>22</a:t>
            </a:r>
            <a:r>
              <a:rPr lang="zh-CN" altLang="en-US" sz="1600" dirty="0" smtClean="0">
                <a:solidFill>
                  <a:schemeClr val="tx1"/>
                </a:solidFill>
              </a:rPr>
              <a:t>、</a:t>
            </a:r>
            <a:r>
              <a:rPr lang="en-US" altLang="zh-CN" sz="1600" dirty="0" smtClean="0">
                <a:solidFill>
                  <a:schemeClr val="tx1"/>
                </a:solidFill>
              </a:rPr>
              <a:t>25</a:t>
            </a:r>
            <a:r>
              <a:rPr lang="zh-CN" altLang="en-US" sz="1600" dirty="0" smtClean="0">
                <a:solidFill>
                  <a:schemeClr val="tx1"/>
                </a:solidFill>
              </a:rPr>
              <a:t>、</a:t>
            </a:r>
            <a:r>
              <a:rPr lang="en-US" altLang="zh-CN" sz="1600" dirty="0" smtClean="0">
                <a:solidFill>
                  <a:schemeClr val="tx1"/>
                </a:solidFill>
              </a:rPr>
              <a:t>38</a:t>
            </a:r>
            <a:r>
              <a:rPr lang="zh-CN" altLang="en-US" sz="1600" dirty="0" smtClean="0">
                <a:solidFill>
                  <a:schemeClr val="tx1"/>
                </a:solidFill>
              </a:rPr>
              <a:t>，</a:t>
            </a:r>
            <a:r>
              <a:rPr lang="en-US" altLang="zh-CN" sz="1600" dirty="0" smtClean="0">
                <a:solidFill>
                  <a:schemeClr val="tx1"/>
                </a:solidFill>
              </a:rPr>
              <a:t>2</a:t>
            </a:r>
            <a:r>
              <a:rPr lang="zh-CN" altLang="en-US" sz="1600" dirty="0" smtClean="0">
                <a:solidFill>
                  <a:schemeClr val="tx1"/>
                </a:solidFill>
              </a:rPr>
              <a:t>：</a:t>
            </a:r>
            <a:r>
              <a:rPr lang="en-US" altLang="zh-CN" sz="1600" dirty="0" smtClean="0">
                <a:solidFill>
                  <a:schemeClr val="tx1"/>
                </a:solidFill>
              </a:rPr>
              <a:t>4</a:t>
            </a:r>
            <a:r>
              <a:rPr lang="zh-CN" altLang="en-US" sz="1600" dirty="0" smtClean="0">
                <a:solidFill>
                  <a:schemeClr val="tx1"/>
                </a:solidFill>
              </a:rPr>
              <a:t>、</a:t>
            </a:r>
            <a:r>
              <a:rPr lang="en-US" altLang="zh-CN" sz="1600" dirty="0" smtClean="0">
                <a:solidFill>
                  <a:schemeClr val="tx1"/>
                </a:solidFill>
              </a:rPr>
              <a:t>18</a:t>
            </a:r>
            <a:r>
              <a:rPr lang="zh-CN" altLang="en-US" sz="1600" dirty="0" smtClean="0">
                <a:solidFill>
                  <a:schemeClr val="tx1"/>
                </a:solidFill>
              </a:rPr>
              <a:t>、</a:t>
            </a:r>
            <a:r>
              <a:rPr lang="en-US" altLang="zh-CN" sz="1600" dirty="0" smtClean="0">
                <a:solidFill>
                  <a:schemeClr val="tx1"/>
                </a:solidFill>
              </a:rPr>
              <a:t>25</a:t>
            </a:r>
            <a:r>
              <a:rPr lang="zh-CN" altLang="en-US" sz="1600" dirty="0" smtClean="0">
                <a:solidFill>
                  <a:schemeClr val="tx1"/>
                </a:solidFill>
              </a:rPr>
              <a:t>，</a:t>
            </a:r>
            <a:r>
              <a:rPr lang="en-US" altLang="zh-CN" sz="1600" dirty="0" smtClean="0">
                <a:solidFill>
                  <a:schemeClr val="tx1"/>
                </a:solidFill>
              </a:rPr>
              <a:t>5</a:t>
            </a:r>
            <a:r>
              <a:rPr lang="zh-CN" altLang="en-US" sz="1600" dirty="0" smtClean="0">
                <a:solidFill>
                  <a:schemeClr val="tx1"/>
                </a:solidFill>
              </a:rPr>
              <a:t>：</a:t>
            </a:r>
            <a:r>
              <a:rPr lang="en-US" altLang="zh-CN" sz="1600" dirty="0" smtClean="0">
                <a:solidFill>
                  <a:schemeClr val="tx1"/>
                </a:solidFill>
              </a:rPr>
              <a:t>12</a:t>
            </a:r>
            <a:r>
              <a:rPr lang="zh-CN" altLang="en-US" sz="1600" dirty="0" smtClean="0">
                <a:solidFill>
                  <a:schemeClr val="tx1"/>
                </a:solidFill>
              </a:rPr>
              <a:t>、</a:t>
            </a:r>
            <a:r>
              <a:rPr lang="en-US" altLang="zh-CN" sz="1600" dirty="0" smtClean="0">
                <a:solidFill>
                  <a:schemeClr val="tx1"/>
                </a:solidFill>
              </a:rPr>
              <a:t>13</a:t>
            </a:r>
            <a:r>
              <a:rPr lang="zh-CN" altLang="en-US" sz="1600" dirty="0" smtClean="0">
                <a:solidFill>
                  <a:schemeClr val="tx1"/>
                </a:solidFill>
              </a:rPr>
              <a:t>，</a:t>
            </a:r>
            <a:r>
              <a:rPr lang="en-US" altLang="zh-CN" sz="1600" dirty="0" smtClean="0">
                <a:solidFill>
                  <a:schemeClr val="tx1"/>
                </a:solidFill>
              </a:rPr>
              <a:t>21</a:t>
            </a:r>
            <a:r>
              <a:rPr lang="zh-CN" altLang="en-US" sz="1600" dirty="0" smtClean="0">
                <a:solidFill>
                  <a:schemeClr val="tx1"/>
                </a:solidFill>
              </a:rPr>
              <a:t>：</a:t>
            </a:r>
            <a:r>
              <a:rPr lang="en-US" altLang="zh-CN" sz="1600" dirty="0" smtClean="0">
                <a:solidFill>
                  <a:schemeClr val="tx1"/>
                </a:solidFill>
              </a:rPr>
              <a:t>12</a:t>
            </a:r>
            <a:r>
              <a:rPr lang="zh-CN" altLang="en-US" sz="1600" dirty="0" smtClean="0">
                <a:solidFill>
                  <a:schemeClr val="tx1"/>
                </a:solidFill>
              </a:rPr>
              <a:t>、</a:t>
            </a:r>
            <a:r>
              <a:rPr lang="en-US" altLang="zh-CN" sz="1600" dirty="0" smtClean="0">
                <a:solidFill>
                  <a:schemeClr val="tx1"/>
                </a:solidFill>
              </a:rPr>
              <a:t>20.</a:t>
            </a:r>
          </a:p>
          <a:p>
            <a:pPr marL="91440" indent="0"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1600" dirty="0" smtClean="0">
                <a:solidFill>
                  <a:schemeClr val="tx1"/>
                </a:solidFill>
              </a:rPr>
              <a:t>  活水：“活”，指有生命的。在圣经里，也包含形而上层面的活（即位格）。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 marL="91440" indent="0">
              <a:lnSpc>
                <a:spcPct val="120000"/>
              </a:lnSpc>
              <a:buFont typeface="Wingdings" pitchFamily="2" charset="2"/>
              <a:buChar char="Ø"/>
            </a:pPr>
            <a:r>
              <a:rPr lang="zh-CN" altLang="en-US" sz="1600" dirty="0" smtClean="0">
                <a:solidFill>
                  <a:schemeClr val="tx1"/>
                </a:solidFill>
              </a:rPr>
              <a:t>  你若知道：“知道”，在圣经里重要的概念，不仅表明“有所了解”，更表示“经验、关系、体会”等。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 marL="91440" indent="0">
              <a:buNone/>
            </a:pPr>
            <a:endParaRPr lang="en-US" altLang="zh-CN" sz="1600" dirty="0" smtClean="0">
              <a:solidFill>
                <a:schemeClr val="tx1"/>
              </a:solidFill>
            </a:endParaRPr>
          </a:p>
          <a:p>
            <a:pPr marL="91440" indent="0">
              <a:buNone/>
            </a:pPr>
            <a:endParaRPr lang="zh-CN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438150"/>
            <a:ext cx="13716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第一个回合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1581150"/>
            <a:ext cx="13716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第二个回合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2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第三个回合</a:t>
            </a:r>
            <a:endParaRPr lang="en-US" altLang="zh-CN" sz="22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b="1" dirty="0" smtClean="0">
                <a:solidFill>
                  <a:srgbClr val="C00000"/>
                </a:solidFill>
              </a:rPr>
              <a:t>耶稣回答说、凡喝这水的、还要再渴．人若喝我所赐的水就永远不渴．我所赐的水、要在他里头成为泉源、直涌到永生。</a:t>
            </a:r>
            <a:endParaRPr lang="en-US" altLang="zh-CN" sz="16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b="1" dirty="0" smtClean="0">
                <a:solidFill>
                  <a:srgbClr val="C00000"/>
                </a:solidFill>
              </a:rPr>
              <a:t>妇人说、先生、请把这水赐给我、叫我不渴、也不用来这么远打水。</a:t>
            </a:r>
            <a:endParaRPr lang="en-US" altLang="zh-CN" sz="16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sz="300" dirty="0" smtClean="0">
              <a:solidFill>
                <a:schemeClr val="tx1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三、耶稣以“活水”再次切入话题</a:t>
            </a:r>
            <a:endParaRPr lang="en-US" altLang="zh-CN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sz="300" dirty="0" smtClean="0">
              <a:solidFill>
                <a:schemeClr val="tx1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b="1" dirty="0" smtClean="0">
                <a:solidFill>
                  <a:srgbClr val="C00000"/>
                </a:solidFill>
              </a:rPr>
              <a:t>主耶稣的话</a:t>
            </a:r>
            <a:r>
              <a:rPr lang="zh-CN" altLang="en-US" sz="1600" dirty="0" smtClean="0">
                <a:solidFill>
                  <a:schemeClr val="tx1"/>
                </a:solidFill>
              </a:rPr>
              <a:t>：</a:t>
            </a:r>
            <a:r>
              <a:rPr lang="zh-CN" altLang="en-US" sz="1600" b="1" dirty="0" smtClean="0">
                <a:solidFill>
                  <a:schemeClr val="tx1"/>
                </a:solidFill>
              </a:rPr>
              <a:t>喝、这水、再渴！</a:t>
            </a:r>
            <a:r>
              <a:rPr lang="en-US" altLang="zh-CN" sz="1600" dirty="0" smtClean="0">
                <a:solidFill>
                  <a:schemeClr val="tx1"/>
                </a:solidFill>
              </a:rPr>
              <a:t>——</a:t>
            </a:r>
            <a:r>
              <a:rPr lang="zh-CN" altLang="en-US" sz="1600" b="1" dirty="0" smtClean="0">
                <a:solidFill>
                  <a:srgbClr val="C00000"/>
                </a:solidFill>
              </a:rPr>
              <a:t>喝、我所赐的水、永远不渴、成为泉源、涌到永生！</a:t>
            </a:r>
            <a:endParaRPr lang="en-US" altLang="zh-CN" sz="16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b="1" dirty="0" smtClean="0">
                <a:solidFill>
                  <a:srgbClr val="0070C0"/>
                </a:solidFill>
              </a:rPr>
              <a:t>撒玛利亚妇人的回答：</a:t>
            </a:r>
            <a:r>
              <a:rPr lang="en-US" altLang="zh-CN" sz="1600" b="1" dirty="0" smtClean="0">
                <a:solidFill>
                  <a:srgbClr val="0070C0"/>
                </a:solidFill>
              </a:rPr>
              <a:t>1</a:t>
            </a:r>
            <a:r>
              <a:rPr lang="zh-CN" altLang="en-US" sz="1600" b="1" dirty="0" smtClean="0">
                <a:solidFill>
                  <a:srgbClr val="0070C0"/>
                </a:solidFill>
              </a:rPr>
              <a:t>、“先生”；</a:t>
            </a:r>
            <a:r>
              <a:rPr lang="en-US" altLang="zh-CN" sz="1600" b="1" dirty="0" smtClean="0">
                <a:solidFill>
                  <a:srgbClr val="0070C0"/>
                </a:solidFill>
              </a:rPr>
              <a:t>2</a:t>
            </a:r>
            <a:r>
              <a:rPr lang="zh-CN" altLang="en-US" sz="1600" b="1" dirty="0" smtClean="0">
                <a:solidFill>
                  <a:srgbClr val="0070C0"/>
                </a:solidFill>
              </a:rPr>
              <a:t>、“这水”；</a:t>
            </a:r>
            <a:r>
              <a:rPr lang="en-US" altLang="zh-CN" sz="1600" b="1" dirty="0" smtClean="0">
                <a:solidFill>
                  <a:srgbClr val="0070C0"/>
                </a:solidFill>
              </a:rPr>
              <a:t>3</a:t>
            </a:r>
            <a:r>
              <a:rPr lang="zh-CN" altLang="en-US" sz="1600" b="1" dirty="0" smtClean="0">
                <a:solidFill>
                  <a:srgbClr val="0070C0"/>
                </a:solidFill>
              </a:rPr>
              <a:t>、不必打水。</a:t>
            </a:r>
            <a:endParaRPr lang="en-US" altLang="zh-CN" sz="1600" b="1" dirty="0" smtClean="0">
              <a:solidFill>
                <a:srgbClr val="0070C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sz="600" dirty="0" smtClean="0">
              <a:solidFill>
                <a:schemeClr val="tx1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9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比较</a:t>
            </a:r>
            <a:r>
              <a:rPr lang="zh-CN" altLang="en-US" sz="1600" dirty="0" smtClean="0">
                <a:solidFill>
                  <a:schemeClr val="tx1"/>
                </a:solidFill>
              </a:rPr>
              <a:t>：</a:t>
            </a:r>
            <a:endParaRPr lang="en-US" altLang="zh-CN" sz="1600" dirty="0" smtClean="0">
              <a:solidFill>
                <a:schemeClr val="tx1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sz="400" dirty="0" smtClean="0">
              <a:solidFill>
                <a:schemeClr val="tx1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700" b="1" dirty="0" smtClean="0">
                <a:solidFill>
                  <a:srgbClr val="FF0000"/>
                </a:solidFill>
              </a:rPr>
              <a:t>     主耶稣的引导                                     </a:t>
            </a:r>
            <a:r>
              <a:rPr lang="zh-CN" altLang="en-US" sz="1700" b="1" dirty="0" smtClean="0">
                <a:solidFill>
                  <a:schemeClr val="tx1"/>
                </a:solidFill>
              </a:rPr>
              <a:t>人的心思和眼光                                      人的转变与渴望</a:t>
            </a:r>
            <a:endParaRPr lang="en-US" altLang="zh-CN" sz="1700" b="1" dirty="0" smtClean="0">
              <a:solidFill>
                <a:schemeClr val="tx1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sz="1600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1600" b="1" dirty="0" smtClean="0">
                <a:solidFill>
                  <a:srgbClr val="C00000"/>
                </a:solidFill>
              </a:rPr>
              <a:t>主耶稣的引</a:t>
            </a:r>
            <a:endParaRPr lang="en-US" altLang="zh-CN" sz="1600" b="1" dirty="0" smtClean="0">
              <a:solidFill>
                <a:srgbClr val="0070C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sz="1600" b="1" dirty="0" smtClean="0">
              <a:solidFill>
                <a:srgbClr val="0070C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sz="1600" b="1" dirty="0" smtClean="0">
              <a:solidFill>
                <a:srgbClr val="0070C0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sz="1600" dirty="0" smtClean="0">
              <a:solidFill>
                <a:schemeClr val="tx1"/>
              </a:solidFill>
            </a:endParaRPr>
          </a:p>
          <a:p>
            <a:pPr marL="91440" indent="0">
              <a:lnSpc>
                <a:spcPct val="120000"/>
              </a:lnSpc>
              <a:buNone/>
            </a:pPr>
            <a:endParaRPr lang="zh-CN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514350"/>
            <a:ext cx="13716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第三轮对话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401955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永远不渴、永生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4200" y="4019550"/>
            <a:ext cx="2667000" cy="609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自然的水、打水的劳作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590800" y="417195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ight Arrow 7"/>
          <p:cNvSpPr/>
          <p:nvPr/>
        </p:nvSpPr>
        <p:spPr>
          <a:xfrm>
            <a:off x="5867400" y="4171950"/>
            <a:ext cx="4572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Rectangle 9"/>
          <p:cNvSpPr/>
          <p:nvPr/>
        </p:nvSpPr>
        <p:spPr>
          <a:xfrm>
            <a:off x="6400800" y="4019550"/>
            <a:ext cx="2286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不再干渴、不再打水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91440" indent="0">
              <a:lnSpc>
                <a:spcPct val="140000"/>
              </a:lnSpc>
              <a:buNone/>
            </a:pPr>
            <a:endParaRPr lang="en-US" altLang="zh-CN" sz="18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第四个回</a:t>
            </a:r>
            <a:endParaRPr lang="en-US" altLang="zh-CN" sz="32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b="1" dirty="0" smtClean="0">
                <a:solidFill>
                  <a:srgbClr val="C00000"/>
                </a:solidFill>
              </a:rPr>
              <a:t>耶稣说、你去叫你丈夫也到这里来。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b="1" dirty="0" smtClean="0">
                <a:solidFill>
                  <a:srgbClr val="C00000"/>
                </a:solidFill>
              </a:rPr>
              <a:t>妇人说、我没有丈夫。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b="1" dirty="0" smtClean="0">
                <a:solidFill>
                  <a:srgbClr val="C00000"/>
                </a:solidFill>
              </a:rPr>
              <a:t>耶稣说、你说没有丈夫、是不错的．你已经有五个丈夫．你现在有的、并不是你的丈夫．你这话是真的．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四、耶稣善意揭开这女人的生命光景</a:t>
            </a:r>
            <a:endParaRPr lang="en-US" altLang="zh-CN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sz="1300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/>
              <a:t>五个丈夫，亦可译为“五个男人”，这种情形在古代近东社会是难以想象的事。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/>
              <a:t>这位撒玛利亚妇人明显是想要</a:t>
            </a:r>
            <a:r>
              <a:rPr lang="zh-CN" altLang="en-US" b="1" dirty="0" smtClean="0"/>
              <a:t>否认</a:t>
            </a:r>
            <a:r>
              <a:rPr lang="zh-CN" altLang="en-US" dirty="0" smtClean="0"/>
              <a:t>并</a:t>
            </a:r>
            <a:r>
              <a:rPr lang="zh-CN" altLang="en-US" b="1" dirty="0" smtClean="0"/>
              <a:t>回避</a:t>
            </a:r>
            <a:r>
              <a:rPr lang="zh-CN" altLang="en-US" dirty="0" smtClean="0"/>
              <a:t>这个话题。但是被耶稣直截了当地说出实情。</a:t>
            </a: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en-US" altLang="zh-CN" dirty="0" smtClean="0"/>
              <a:t>***                                   ***                                  ***                                       ***                                     ***</a:t>
            </a: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试从这个信息来分析这位撒玛利亚妇人是怎样一个女人？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主耶稣暴露了她的真实情况，为什么她没有恼羞成怒？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438150"/>
            <a:ext cx="1371600" cy="3810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第四轮对话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</a:t>
            </a:r>
            <a:r>
              <a:rPr lang="en-US" altLang="zh-C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zh-CN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C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19-26</a:t>
            </a:r>
          </a:p>
          <a:p>
            <a:pPr marL="91440" indent="274320">
              <a:lnSpc>
                <a:spcPct val="130000"/>
              </a:lnSpc>
              <a:buNone/>
            </a:pPr>
            <a:endParaRPr lang="en-US" altLang="zh-CN" sz="1100" dirty="0" smtClean="0">
              <a:solidFill>
                <a:srgbClr val="C00000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b="1" dirty="0" smtClean="0">
                <a:solidFill>
                  <a:srgbClr val="C00000"/>
                </a:solidFill>
              </a:rPr>
              <a:t>妇人说、先生、我看出你是先知。我们的祖宗在这山上礼拜．你们倒说、应当礼拜的地方是在耶路撒冷。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b="1" dirty="0" smtClean="0">
                <a:solidFill>
                  <a:srgbClr val="C00000"/>
                </a:solidFill>
              </a:rPr>
              <a:t>耶稣说、妇人、你当信我、时候将到、你们拜父、也不在这山上、也不在耶路撒冷。你们所拜的、你们不知道．我们所拜的、我们知道．因为救恩是从犹太人出来的。时候将到、如今就是了、那真正拜父的、要用心灵和诚实拜他、因为父要这样的人拜他。神是灵．所以拜他的、必须用心灵和诚实拜他。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b="1" dirty="0" smtClean="0">
                <a:solidFill>
                  <a:srgbClr val="C00000"/>
                </a:solidFill>
              </a:rPr>
              <a:t>妇人说、我知道弥赛亚要来．他来了、必将一切的事都告诉我们。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b="1" dirty="0" smtClean="0">
                <a:solidFill>
                  <a:srgbClr val="C00000"/>
                </a:solidFill>
              </a:rPr>
              <a:t>耶稣说、这和你说话的就是他。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endParaRPr lang="en-US" altLang="zh-CN" dirty="0" smtClean="0"/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0036A2"/>
                </a:solidFill>
              </a:rPr>
              <a:t>为什么撒玛利亚妇人突然问礼拜的问题？</a:t>
            </a:r>
            <a:endParaRPr lang="en-US" altLang="zh-CN" dirty="0" smtClean="0">
              <a:solidFill>
                <a:srgbClr val="0036A2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0036A2"/>
                </a:solidFill>
              </a:rPr>
              <a:t>你认为这妇人对“在这山上礼拜”和在耶路撒冷礼拜的关心，是真的吗？还是借口？</a:t>
            </a:r>
            <a:endParaRPr lang="en-US" altLang="zh-CN" dirty="0" smtClean="0">
              <a:solidFill>
                <a:srgbClr val="0036A2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0036A2"/>
                </a:solidFill>
              </a:rPr>
              <a:t>这妇人怎么知道关于“弥赛亚”的事呢？</a:t>
            </a:r>
            <a:endParaRPr lang="en-US" altLang="zh-CN" dirty="0" smtClean="0">
              <a:solidFill>
                <a:srgbClr val="0036A2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0036A2"/>
                </a:solidFill>
              </a:rPr>
              <a:t>她根据什么认为“弥赛亚”来了，“必将一切的事都告诉我们”？她怎么如此盼望弥赛亚呢？</a:t>
            </a:r>
            <a:endParaRPr lang="en-US" altLang="zh-CN" dirty="0" smtClean="0">
              <a:solidFill>
                <a:srgbClr val="0036A2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0036A2"/>
                </a:solidFill>
              </a:rPr>
              <a:t>你认为仅仅是她自己有这样的观念？还是整个撒玛利亚族群都与她有相同的认识和盼望？</a:t>
            </a:r>
            <a:endParaRPr lang="en-US" altLang="zh-CN" dirty="0" smtClean="0">
              <a:solidFill>
                <a:srgbClr val="0036A2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361950"/>
            <a:ext cx="14478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第五轮对话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09550"/>
            <a:ext cx="8534400" cy="4648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</a:t>
            </a:r>
            <a:r>
              <a:rPr lang="en-US" altLang="zh-C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zh-CN" alt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C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19-26</a:t>
            </a:r>
          </a:p>
          <a:p>
            <a:pPr marL="91440" indent="274320">
              <a:lnSpc>
                <a:spcPct val="130000"/>
              </a:lnSpc>
              <a:buNone/>
            </a:pPr>
            <a:endParaRPr lang="en-US" altLang="zh-CN" sz="1100" dirty="0" smtClean="0">
              <a:solidFill>
                <a:srgbClr val="C00000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b="1" dirty="0" smtClean="0">
                <a:solidFill>
                  <a:srgbClr val="C00000"/>
                </a:solidFill>
              </a:rPr>
              <a:t>妇人说、先生、我看出你是先知。我们的祖宗在这山上礼拜．你们倒说、应当礼拜的地方是在耶路撒冷。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b="1" dirty="0" smtClean="0">
                <a:solidFill>
                  <a:srgbClr val="C00000"/>
                </a:solidFill>
              </a:rPr>
              <a:t>耶稣说、妇人、你当信我、时候将到、你们拜父、也不在这山上、也不在耶路撒冷。你们所拜的、你们不知道．我们所拜的、我们知道．因为救恩是从犹太人出来的。时候将到、如今就是了、那真正拜父的、要用心灵和诚实拜他、因为父要这样的人拜他。神是灵．所以拜他的、必须用心灵和诚实拜他。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b="1" dirty="0" smtClean="0">
                <a:solidFill>
                  <a:srgbClr val="C00000"/>
                </a:solidFill>
              </a:rPr>
              <a:t>妇人说、我知道弥赛亚要来．他来了、必将一切的事都告诉我们。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b="1" dirty="0" smtClean="0">
                <a:solidFill>
                  <a:srgbClr val="C00000"/>
                </a:solidFill>
              </a:rPr>
              <a:t>耶稣说、这和你说话的就是他。</a:t>
            </a:r>
            <a:endParaRPr lang="en-US" altLang="zh-CN" b="1" dirty="0" smtClean="0">
              <a:solidFill>
                <a:srgbClr val="C00000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endParaRPr lang="en-US" altLang="zh-CN" dirty="0" smtClean="0"/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002060"/>
                </a:solidFill>
              </a:rPr>
              <a:t>耶稣两次提到“时候将到”，是指什么时候？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002060"/>
                </a:solidFill>
              </a:rPr>
              <a:t>“你们拜父”，主耶稣对撒玛利亚妇人提到“父”，是否在表示天父也是撒玛利亚人的天父？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002060"/>
                </a:solidFill>
              </a:rPr>
              <a:t>主耶稣为什么告诉她说“救恩是从犹太人出来的”？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r>
              <a:rPr lang="en-US" altLang="zh-CN" dirty="0" smtClean="0">
                <a:solidFill>
                  <a:srgbClr val="002060"/>
                </a:solidFill>
              </a:rPr>
              <a:t>24</a:t>
            </a:r>
            <a:r>
              <a:rPr lang="zh-CN" altLang="en-US" dirty="0" smtClean="0">
                <a:solidFill>
                  <a:srgbClr val="002060"/>
                </a:solidFill>
              </a:rPr>
              <a:t>节所讲“那真正拜父的，要用心灵和诚实拜他”的话，主耶稣没对门徒讲，却这妇人讲是为什么？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r>
              <a:rPr lang="zh-CN" altLang="en-US" dirty="0" smtClean="0">
                <a:solidFill>
                  <a:srgbClr val="002060"/>
                </a:solidFill>
              </a:rPr>
              <a:t>主耶稣第一次直接地亲自向人启示祂就是弥赛亚，竟是向一位外邦妇人，你怎么看这件事？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pPr marL="91440" indent="274320">
              <a:lnSpc>
                <a:spcPct val="130000"/>
              </a:lnSpc>
              <a:buNone/>
            </a:pPr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361950"/>
            <a:ext cx="14478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第五个回合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4407</TotalTime>
  <Words>1259</Words>
  <Application>Microsoft Office PowerPoint</Application>
  <PresentationFormat>On-screen Show (16:9)</PresentationFormat>
  <Paragraphs>103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约翰福音第四章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约翰福音第四章</dc:title>
  <dc:creator>Thinkpad T470s</dc:creator>
  <cp:lastModifiedBy>Thinkpad T470s</cp:lastModifiedBy>
  <cp:revision>27</cp:revision>
  <dcterms:created xsi:type="dcterms:W3CDTF">2024-01-17T16:42:28Z</dcterms:created>
  <dcterms:modified xsi:type="dcterms:W3CDTF">2024-01-29T04:53:22Z</dcterms:modified>
</cp:coreProperties>
</file>