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74" r:id="rId5"/>
    <p:sldId id="265" r:id="rId6"/>
    <p:sldId id="263" r:id="rId7"/>
    <p:sldId id="264" r:id="rId8"/>
    <p:sldId id="261" r:id="rId9"/>
    <p:sldId id="262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17" autoAdjust="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D31B2-AEFC-4904-88BD-B66B989A66CE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AC372-03BA-405B-854B-5AA2E7D767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AC372-03BA-405B-854B-5AA2E7D76761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AC372-03BA-405B-854B-5AA2E7D76761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4E7B-C8AC-42DF-9940-81CFAC649BCF}" type="datetimeFigureOut">
              <a:rPr lang="zh-CN" altLang="en-US" smtClean="0"/>
              <a:pPr/>
              <a:t>2024/1/7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695B-234A-44BB-8784-B84C490B8FF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 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第四章</a:t>
            </a:r>
            <a:endParaRPr lang="zh-CN" alt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7150"/>
            <a:ext cx="8534400" cy="4953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/>
              <a:t>从结构上看：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/>
              <a:t>约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1-3</a:t>
            </a:r>
            <a:r>
              <a:rPr lang="zh-CN" altLang="en-US" dirty="0" smtClean="0"/>
              <a:t>是全章的引子，讲述了故事的背景。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、来自犹太教核心势力的压力；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、主耶稣福音宣教团队的发展及事工；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、主耶稣坚定的计划与事工目标。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endParaRPr lang="en-US" altLang="zh-CN" dirty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/>
              <a:t>在这个简短的背景介绍中，我们可以得着的宝贵信息：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、洪水泛滥的时候，耶和华坐着为王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“主知道！</a:t>
            </a:r>
            <a:r>
              <a:rPr lang="en-US" altLang="zh-CN" dirty="0" smtClean="0">
                <a:latin typeface="+mn-ea"/>
              </a:rPr>
              <a:t>”</a:t>
            </a: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、恩典是白白赐下的。拯救只出于主，即使在施洗的事上，也是从神来的差派、指示。（虽然主未亲自施洗）</a:t>
            </a:r>
            <a:endParaRPr lang="en-US" altLang="zh-CN" dirty="0" smtClean="0">
              <a:latin typeface="+mn-ea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>
                <a:latin typeface="+mn-ea"/>
              </a:rPr>
              <a:t>3</a:t>
            </a:r>
            <a:r>
              <a:rPr lang="zh-CN" altLang="en-US" dirty="0" smtClean="0">
                <a:latin typeface="+mn-ea"/>
              </a:rPr>
              <a:t>、主，永远是主动的。祂全知、全在、全能，祂的旨意没有人能拦阻。</a:t>
            </a:r>
            <a:r>
              <a:rPr lang="zh-CN" altLang="en-US" b="1" dirty="0" smtClean="0">
                <a:solidFill>
                  <a:srgbClr val="C00000"/>
                </a:solidFill>
                <a:latin typeface="+mn-ea"/>
              </a:rPr>
              <a:t>所以，第四章的故事，出于“必须”。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7950"/>
            <a:ext cx="8610600" cy="2209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400" b="1" dirty="0" smtClean="0"/>
              <a:t>先请了解背景知识：</a:t>
            </a:r>
            <a:endParaRPr lang="en-US" altLang="zh-CN" sz="4400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、地点：撒玛利亚、叙加、雅各给他儿子约瑟的那块地。</a:t>
            </a: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、文化：犹太人和撒玛利亚人没有来往。</a:t>
            </a:r>
            <a:endParaRPr lang="en-US" altLang="zh-CN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、时间：“午正”。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在此有什么意义吗？</a:t>
            </a:r>
            <a:r>
              <a:rPr lang="en-US" altLang="zh-CN" dirty="0" smtClean="0"/>
              <a:t>】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85750"/>
            <a:ext cx="8534400" cy="2286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200" dirty="0" smtClean="0"/>
              <a:t>于是到了撒玛利亚的一座城、名叫叙加、靠近雅各给他儿子约瑟的那块地。在那里有雅各井。耶稣因走路困乏、就坐在井旁．那时约有午正。有一个撒玛利亚的妇人来打水．耶稣对他说、请你给我水喝。那时门徒进城买食物去了。撒玛利亚的妇人对他说、你既是犹太人、怎么向我一个撒玛利亚妇人要水喝呢。原来犹太人和撒玛利亚人没有来往。</a:t>
            </a:r>
            <a:endParaRPr lang="zh-CN" alt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撒玛利亚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52400" y="0"/>
            <a:ext cx="6559259" cy="5059652"/>
          </a:xfrm>
        </p:spPr>
      </p:pic>
      <p:pic>
        <p:nvPicPr>
          <p:cNvPr id="7" name="Picture 6" descr="以色列局部 加亮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133350"/>
            <a:ext cx="2743200" cy="48756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"/>
            <a:ext cx="8382000" cy="4953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4400" b="1" dirty="0" smtClean="0"/>
              <a:t>【</a:t>
            </a:r>
            <a:r>
              <a:rPr lang="zh-CN" altLang="en-US" sz="4400" b="1" dirty="0" smtClean="0"/>
              <a:t>示剑</a:t>
            </a:r>
            <a:r>
              <a:rPr lang="en-US" altLang="zh-CN" sz="4400" b="1" dirty="0" smtClean="0"/>
              <a:t>-</a:t>
            </a:r>
            <a:r>
              <a:rPr lang="zh-CN" altLang="en-US" sz="4400" b="1" dirty="0" smtClean="0"/>
              <a:t>叙加</a:t>
            </a:r>
            <a:r>
              <a:rPr lang="en-US" altLang="zh-CN" sz="4400" b="1" dirty="0" smtClean="0"/>
              <a:t>】</a:t>
            </a:r>
            <a:r>
              <a:rPr lang="en-US" altLang="zh-CN" sz="4400" b="1" dirty="0" smtClean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zh-CN" altLang="en-US" sz="4400" b="1" dirty="0" smtClean="0">
                <a:solidFill>
                  <a:schemeClr val="bg2">
                    <a:lumMod val="75000"/>
                  </a:schemeClr>
                </a:solidFill>
              </a:rPr>
              <a:t>那不勒斯</a:t>
            </a:r>
            <a:endParaRPr lang="en-US" altLang="zh-CN" sz="4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、这里</a:t>
            </a:r>
            <a:r>
              <a:rPr lang="en-US" altLang="zh-CN" dirty="0" smtClean="0"/>
              <a:t>-- </a:t>
            </a:r>
            <a:r>
              <a:rPr lang="zh-CN" altLang="en-US" dirty="0" smtClean="0"/>
              <a:t>叙加</a:t>
            </a:r>
            <a:r>
              <a:rPr lang="en-US" altLang="zh-CN" dirty="0" smtClean="0"/>
              <a:t>/</a:t>
            </a:r>
            <a:r>
              <a:rPr lang="zh-CN" altLang="en-US" dirty="0" smtClean="0"/>
              <a:t>示剑</a:t>
            </a:r>
            <a:r>
              <a:rPr lang="en-US" altLang="zh-CN" dirty="0" smtClean="0"/>
              <a:t>-- </a:t>
            </a:r>
            <a:r>
              <a:rPr lang="zh-CN" altLang="en-US" dirty="0" smtClean="0"/>
              <a:t>是耶和华神所指示的，代表迦南全地的地方。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、在旧约的记载来看：</a:t>
            </a:r>
            <a:endParaRPr lang="en-US" altLang="zh-CN" dirty="0" smtClean="0"/>
          </a:p>
          <a:p>
            <a:pPr marL="5486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亚</a:t>
            </a:r>
            <a:r>
              <a:rPr lang="zh-CN" altLang="en-US" dirty="0"/>
              <a:t>伯拉</a:t>
            </a:r>
            <a:r>
              <a:rPr lang="zh-CN" altLang="en-US" dirty="0" smtClean="0"/>
              <a:t>罕遵神的命来到这里，筑坛献祭；</a:t>
            </a:r>
            <a:endParaRPr lang="en-US" altLang="zh-CN" dirty="0" smtClean="0"/>
          </a:p>
          <a:p>
            <a:pPr marL="5486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雅各藉他自己的聪明，曾私意期望留在这里，还在这里买了一块地。</a:t>
            </a:r>
            <a:endParaRPr lang="en-US" altLang="zh-CN" dirty="0" smtClean="0"/>
          </a:p>
          <a:p>
            <a:pPr marL="5486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以色列人出埃及，神要求他们在这里坚固与神所立的约。（申</a:t>
            </a:r>
            <a:r>
              <a:rPr lang="en-US" altLang="zh-CN" dirty="0" smtClean="0"/>
              <a:t>27</a:t>
            </a:r>
            <a:r>
              <a:rPr lang="zh-CN" altLang="en-US" dirty="0" smtClean="0"/>
              <a:t>章）</a:t>
            </a:r>
            <a:endParaRPr lang="en-US" altLang="zh-CN" dirty="0" smtClean="0"/>
          </a:p>
          <a:p>
            <a:pPr marL="54864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约书亚带领以色列人进入迦南，并分地给各支派后，在此坚立与神的约。（书</a:t>
            </a:r>
            <a:r>
              <a:rPr lang="en-US" altLang="zh-CN" dirty="0" smtClean="0"/>
              <a:t>24</a:t>
            </a:r>
            <a:r>
              <a:rPr lang="zh-CN" altLang="en-US" dirty="0" smtClean="0"/>
              <a:t>章）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、示剑也是约但河西边的三座逃城之一。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、公元前</a:t>
            </a:r>
            <a:r>
              <a:rPr lang="en-US" altLang="zh-CN" dirty="0" smtClean="0"/>
              <a:t>722</a:t>
            </a:r>
            <a:r>
              <a:rPr lang="zh-CN" altLang="en-US" dirty="0" smtClean="0"/>
              <a:t>年亚述掳掠后，北国一片凋零，城邑毁损，示剑荒芜。撒玛利亚人在此兴建叙加城。后叙加凋零，今为那不勒斯市。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953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zh-CN" altLang="en-US" sz="5000" b="1" dirty="0" smtClean="0">
                <a:solidFill>
                  <a:srgbClr val="C00000"/>
                </a:solidFill>
              </a:rPr>
              <a:t>撒玛利亚（一）</a:t>
            </a:r>
            <a:endParaRPr lang="en-US" altLang="zh-CN" sz="5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sz="2000" dirty="0" smtClean="0"/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1</a:t>
            </a:r>
            <a:r>
              <a:rPr lang="zh-CN" altLang="en-US" sz="3500" dirty="0"/>
              <a:t>、位置（参看地图）。客观上，撒玛利亚分隔了犹太地区和加利利地区。</a:t>
            </a:r>
            <a:endParaRPr lang="en-US" altLang="zh-CN" sz="3500" dirty="0"/>
          </a:p>
          <a:p>
            <a:pPr>
              <a:lnSpc>
                <a:spcPct val="130000"/>
              </a:lnSpc>
              <a:buNone/>
            </a:pPr>
            <a:endParaRPr lang="en-US" altLang="zh-CN" sz="1000" dirty="0"/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2</a:t>
            </a:r>
            <a:r>
              <a:rPr lang="zh-CN" altLang="en-US" sz="3500" dirty="0"/>
              <a:t>、沿革</a:t>
            </a:r>
            <a:endParaRPr lang="en-US" altLang="zh-CN" sz="3500" dirty="0"/>
          </a:p>
          <a:p>
            <a:pPr>
              <a:lnSpc>
                <a:spcPct val="13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sz="3500" dirty="0"/>
              <a:t> </a:t>
            </a:r>
            <a:r>
              <a:rPr lang="en-US" altLang="zh-CN" sz="3500" dirty="0"/>
              <a:t>a,</a:t>
            </a:r>
            <a:r>
              <a:rPr lang="zh-CN" altLang="en-US" sz="3500" dirty="0"/>
              <a:t>出现：</a:t>
            </a:r>
            <a:r>
              <a:rPr lang="zh-CN" altLang="en-US" sz="3500" dirty="0">
                <a:solidFill>
                  <a:srgbClr val="C00000"/>
                </a:solidFill>
              </a:rPr>
              <a:t>王上</a:t>
            </a:r>
            <a:r>
              <a:rPr lang="en-US" altLang="zh-CN" sz="3500" dirty="0">
                <a:solidFill>
                  <a:srgbClr val="C00000"/>
                </a:solidFill>
              </a:rPr>
              <a:t>16</a:t>
            </a:r>
            <a:r>
              <a:rPr lang="zh-CN" altLang="en-US" sz="3500" dirty="0">
                <a:solidFill>
                  <a:srgbClr val="C00000"/>
                </a:solidFill>
              </a:rPr>
              <a:t>：</a:t>
            </a:r>
            <a:r>
              <a:rPr lang="en-US" altLang="zh-CN" sz="3500" dirty="0">
                <a:solidFill>
                  <a:srgbClr val="C00000"/>
                </a:solidFill>
              </a:rPr>
              <a:t>23-24 </a:t>
            </a:r>
            <a:r>
              <a:rPr lang="zh-CN" altLang="en-US" sz="3500" dirty="0" smtClean="0">
                <a:solidFill>
                  <a:srgbClr val="C00000"/>
                </a:solidFill>
              </a:rPr>
              <a:t>“犹</a:t>
            </a:r>
            <a:r>
              <a:rPr lang="zh-CN" altLang="en-US" sz="3500" dirty="0">
                <a:solidFill>
                  <a:srgbClr val="C00000"/>
                </a:solidFill>
              </a:rPr>
              <a:t>大王亚撒三十一年，暗利登基作以色列王共十二年，在得撒作王六年</a:t>
            </a:r>
            <a:r>
              <a:rPr lang="zh-CN" altLang="en-US" sz="3500" dirty="0" smtClean="0">
                <a:solidFill>
                  <a:srgbClr val="C00000"/>
                </a:solidFill>
              </a:rPr>
              <a:t>。暗</a:t>
            </a:r>
            <a:r>
              <a:rPr lang="zh-CN" altLang="en-US" sz="3500" dirty="0">
                <a:solidFill>
                  <a:srgbClr val="C00000"/>
                </a:solidFill>
              </a:rPr>
              <a:t>利用二他连得银子，向撒玛买了撒玛利亚山（</a:t>
            </a:r>
            <a:r>
              <a:rPr lang="en-US" altLang="zh-CN" sz="3500" dirty="0">
                <a:solidFill>
                  <a:srgbClr val="C00000"/>
                </a:solidFill>
              </a:rPr>
              <a:t>the hill Samaria</a:t>
            </a:r>
            <a:r>
              <a:rPr lang="zh-CN" altLang="en-US" sz="3500" dirty="0">
                <a:solidFill>
                  <a:srgbClr val="C00000"/>
                </a:solidFill>
              </a:rPr>
              <a:t>），在山上造城，就按着山的原主撒玛的名，给所造的城起名叫撒玛利亚（</a:t>
            </a:r>
            <a:r>
              <a:rPr lang="en-US" altLang="zh-CN" sz="3500" dirty="0">
                <a:solidFill>
                  <a:srgbClr val="C00000"/>
                </a:solidFill>
              </a:rPr>
              <a:t>Samaria</a:t>
            </a:r>
            <a:r>
              <a:rPr lang="zh-CN" altLang="en-US" sz="3500" dirty="0" smtClean="0">
                <a:solidFill>
                  <a:srgbClr val="C00000"/>
                </a:solidFill>
              </a:rPr>
              <a:t>）。”</a:t>
            </a:r>
            <a:endParaRPr lang="en-US" altLang="zh-CN" sz="3500" dirty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	b</a:t>
            </a:r>
            <a:r>
              <a:rPr lang="en-US" altLang="zh-CN" sz="3500" dirty="0" smtClean="0"/>
              <a:t>,</a:t>
            </a:r>
            <a:r>
              <a:rPr lang="zh-CN" altLang="en-US" sz="3500" dirty="0" smtClean="0"/>
              <a:t>演进：撒</a:t>
            </a:r>
            <a:r>
              <a:rPr lang="zh-CN" altLang="en-US" sz="3500" dirty="0"/>
              <a:t>玛利亚代表整个北国。例：</a:t>
            </a:r>
            <a:r>
              <a:rPr lang="zh-CN" altLang="en-US" sz="3500" dirty="0">
                <a:solidFill>
                  <a:srgbClr val="C00000"/>
                </a:solidFill>
              </a:rPr>
              <a:t> </a:t>
            </a:r>
            <a:r>
              <a:rPr lang="en-US" altLang="zh-CN" sz="3500" dirty="0">
                <a:solidFill>
                  <a:srgbClr val="C00000"/>
                </a:solidFill>
              </a:rPr>
              <a:t>“</a:t>
            </a:r>
            <a:r>
              <a:rPr lang="zh-CN" altLang="en-US" sz="3500" dirty="0">
                <a:solidFill>
                  <a:srgbClr val="C00000"/>
                </a:solidFill>
              </a:rPr>
              <a:t>她对主母说，巴不得我主人去见撒玛利亚的先知，必能治好他的大麻疯。</a:t>
            </a:r>
            <a:r>
              <a:rPr lang="en-US" altLang="zh-CN" sz="3500" dirty="0" smtClean="0">
                <a:solidFill>
                  <a:srgbClr val="C00000"/>
                </a:solidFill>
              </a:rPr>
              <a:t>”</a:t>
            </a:r>
            <a:r>
              <a:rPr lang="zh-CN" altLang="en-US" sz="3500" dirty="0" smtClean="0"/>
              <a:t>（王下</a:t>
            </a:r>
            <a:r>
              <a:rPr lang="en-US" altLang="zh-CN" sz="3500" dirty="0" smtClean="0"/>
              <a:t>5</a:t>
            </a:r>
            <a:r>
              <a:rPr lang="zh-CN" altLang="en-US" sz="3500" dirty="0" smtClean="0"/>
              <a:t>：</a:t>
            </a:r>
            <a:r>
              <a:rPr lang="en-US" altLang="zh-CN" sz="3500" dirty="0" smtClean="0"/>
              <a:t>3</a:t>
            </a:r>
            <a:r>
              <a:rPr lang="zh-CN" altLang="en-US" sz="3500" dirty="0" smtClean="0"/>
              <a:t>）</a:t>
            </a:r>
            <a:endParaRPr lang="en-US" altLang="zh-CN" sz="3500" dirty="0"/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	c,</a:t>
            </a:r>
            <a:r>
              <a:rPr lang="zh-CN" altLang="en-US" sz="3500" dirty="0"/>
              <a:t> </a:t>
            </a:r>
            <a:r>
              <a:rPr lang="zh-CN" altLang="en-US" sz="3500" dirty="0" smtClean="0"/>
              <a:t>质变：</a:t>
            </a:r>
            <a:r>
              <a:rPr lang="zh-CN" altLang="en-US" sz="3500" dirty="0"/>
              <a:t>王上</a:t>
            </a:r>
            <a:r>
              <a:rPr lang="en-US" altLang="zh-CN" sz="3500" dirty="0"/>
              <a:t>16</a:t>
            </a:r>
            <a:r>
              <a:rPr lang="zh-CN" altLang="en-US" sz="3500" dirty="0"/>
              <a:t>：</a:t>
            </a:r>
            <a:r>
              <a:rPr lang="en-US" altLang="zh-CN" sz="3500" dirty="0"/>
              <a:t>32 </a:t>
            </a:r>
            <a:r>
              <a:rPr lang="zh-CN" altLang="en-US" sz="3500" dirty="0"/>
              <a:t>以色列王亚哈</a:t>
            </a:r>
            <a:r>
              <a:rPr lang="zh-CN" altLang="en-US" sz="3500" dirty="0">
                <a:solidFill>
                  <a:srgbClr val="C00000"/>
                </a:solidFill>
              </a:rPr>
              <a:t>“在撒玛利亚建造巴力的庙、在庙里为巴力筑坛</a:t>
            </a:r>
            <a:r>
              <a:rPr lang="zh-CN" altLang="en-US" sz="3500" dirty="0" smtClean="0">
                <a:solidFill>
                  <a:srgbClr val="C00000"/>
                </a:solidFill>
              </a:rPr>
              <a:t>。”</a:t>
            </a:r>
            <a:endParaRPr lang="en-US" altLang="zh-CN" sz="3500" dirty="0" smtClean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 </a:t>
            </a:r>
            <a:r>
              <a:rPr lang="en-US" altLang="zh-CN" sz="3500" dirty="0" smtClean="0"/>
              <a:t>                         </a:t>
            </a:r>
            <a:r>
              <a:rPr lang="zh-CN" altLang="en-US" sz="3500" dirty="0" smtClean="0"/>
              <a:t>另参王下</a:t>
            </a:r>
            <a:r>
              <a:rPr lang="en-US" altLang="zh-CN" sz="3500" dirty="0"/>
              <a:t>17</a:t>
            </a:r>
            <a:r>
              <a:rPr lang="zh-CN" altLang="en-US" sz="3500" dirty="0"/>
              <a:t>：</a:t>
            </a:r>
            <a:r>
              <a:rPr lang="en-US" altLang="zh-CN" sz="3500" dirty="0"/>
              <a:t>24-41</a:t>
            </a:r>
          </a:p>
          <a:p>
            <a:pPr>
              <a:lnSpc>
                <a:spcPct val="130000"/>
              </a:lnSpc>
              <a:buNone/>
            </a:pPr>
            <a:endParaRPr lang="en-US" altLang="zh-CN" sz="1000" dirty="0"/>
          </a:p>
          <a:p>
            <a:pPr>
              <a:lnSpc>
                <a:spcPct val="130000"/>
              </a:lnSpc>
              <a:buNone/>
            </a:pPr>
            <a:r>
              <a:rPr lang="en-US" altLang="zh-CN" sz="3500" dirty="0" smtClean="0"/>
              <a:t>3</a:t>
            </a:r>
            <a:r>
              <a:rPr lang="zh-CN" altLang="en-US" sz="3500" dirty="0" smtClean="0"/>
              <a:t>、断裂：</a:t>
            </a:r>
            <a:r>
              <a:rPr lang="zh-CN" altLang="en-US" sz="3500" dirty="0" smtClean="0">
                <a:solidFill>
                  <a:srgbClr val="C00000"/>
                </a:solidFill>
              </a:rPr>
              <a:t>以斯拉记</a:t>
            </a:r>
            <a:r>
              <a:rPr lang="en-US" altLang="zh-CN" sz="3500" dirty="0" smtClean="0">
                <a:solidFill>
                  <a:srgbClr val="C00000"/>
                </a:solidFill>
              </a:rPr>
              <a:t>4</a:t>
            </a:r>
            <a:r>
              <a:rPr lang="zh-CN" altLang="en-US" sz="3500" dirty="0" smtClean="0">
                <a:solidFill>
                  <a:srgbClr val="C00000"/>
                </a:solidFill>
              </a:rPr>
              <a:t>：</a:t>
            </a:r>
            <a:r>
              <a:rPr lang="en-US" altLang="zh-CN" sz="3500" dirty="0" smtClean="0">
                <a:solidFill>
                  <a:srgbClr val="C00000"/>
                </a:solidFill>
              </a:rPr>
              <a:t>1-3</a:t>
            </a:r>
            <a:r>
              <a:rPr lang="zh-CN" altLang="en-US" sz="3500" dirty="0" smtClean="0">
                <a:solidFill>
                  <a:srgbClr val="C00000"/>
                </a:solidFill>
              </a:rPr>
              <a:t>“</a:t>
            </a:r>
            <a:r>
              <a:rPr lang="zh-CN" altLang="en-US" sz="3500" dirty="0">
                <a:solidFill>
                  <a:srgbClr val="C00000"/>
                </a:solidFill>
              </a:rPr>
              <a:t>犹大和便雅悯的敌人听说、被掳归回的人为耶和华以色列的神建造殿宇、就去见所罗巴伯、和以色列的族长、对他们说、请容我们与你们一同建造、因为我们寻求你们的神、与你们一样．自从亚述王以撒哈顿带我们上这地以来、我们常祭祀神。但所罗巴伯、耶书亚、和其余以色列的族长、对他们说、我们建造神的殿与你们无干、我们自己为耶和华以色列的神协力建造、是照波斯王古列所吩咐的</a:t>
            </a:r>
            <a:r>
              <a:rPr lang="zh-CN" altLang="en-US" sz="3500" dirty="0" smtClean="0">
                <a:solidFill>
                  <a:srgbClr val="C00000"/>
                </a:solidFill>
              </a:rPr>
              <a:t>。”</a:t>
            </a:r>
            <a:endParaRPr lang="en-US" altLang="zh-CN" sz="3500" dirty="0" smtClean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尼希米记</a:t>
            </a:r>
            <a:r>
              <a:rPr lang="en-US" altLang="zh-CN" sz="3500" dirty="0" smtClean="0"/>
              <a:t>4</a:t>
            </a:r>
            <a:r>
              <a:rPr lang="zh-CN" altLang="en-US" sz="3500" dirty="0" smtClean="0"/>
              <a:t>：</a:t>
            </a:r>
            <a:r>
              <a:rPr lang="en-US" altLang="zh-CN" sz="3500" dirty="0" smtClean="0"/>
              <a:t>1 </a:t>
            </a:r>
            <a:r>
              <a:rPr lang="zh-CN" altLang="en-US" sz="3500" dirty="0" smtClean="0"/>
              <a:t>撒玛利亚省省长</a:t>
            </a:r>
            <a:r>
              <a:rPr lang="zh-CN" altLang="en-US" sz="3500" dirty="0" smtClean="0">
                <a:solidFill>
                  <a:srgbClr val="C00000"/>
                </a:solidFill>
              </a:rPr>
              <a:t>“</a:t>
            </a:r>
            <a:r>
              <a:rPr lang="zh-CN" altLang="en-US" sz="3500" dirty="0">
                <a:solidFill>
                  <a:srgbClr val="C00000"/>
                </a:solidFill>
              </a:rPr>
              <a:t>参巴拉听见我们修造城墙就发怒、大大恼恨、嗤笑犹大人．</a:t>
            </a:r>
            <a:r>
              <a:rPr lang="zh-CN" altLang="en-US" sz="3500" dirty="0" smtClean="0">
                <a:solidFill>
                  <a:srgbClr val="C00000"/>
                </a:solidFill>
              </a:rPr>
              <a:t>”</a:t>
            </a:r>
            <a:endParaRPr lang="en-US" altLang="zh-CN" sz="3500" dirty="0" smtClean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  <a:buNone/>
            </a:pPr>
            <a:endParaRPr lang="en-US" altLang="zh-CN" sz="1300" dirty="0"/>
          </a:p>
          <a:p>
            <a:pPr>
              <a:lnSpc>
                <a:spcPct val="130000"/>
              </a:lnSpc>
              <a:buNone/>
            </a:pPr>
            <a:r>
              <a:rPr lang="en-US" altLang="zh-CN" sz="3500" dirty="0"/>
              <a:t>4</a:t>
            </a:r>
            <a:r>
              <a:rPr lang="zh-CN" altLang="en-US" sz="3500" dirty="0"/>
              <a:t>、撒玛利亚的特点是：民族 </a:t>
            </a:r>
            <a:r>
              <a:rPr lang="en-US" altLang="zh-CN" sz="3500" dirty="0"/>
              <a:t>——</a:t>
            </a:r>
            <a:r>
              <a:rPr lang="zh-CN" altLang="en-US" sz="3500" dirty="0"/>
              <a:t>血统不纯；宗教</a:t>
            </a:r>
            <a:r>
              <a:rPr lang="en-US" altLang="zh-CN" sz="3500" dirty="0"/>
              <a:t>——</a:t>
            </a:r>
            <a:r>
              <a:rPr lang="zh-CN" altLang="en-US" sz="3500" dirty="0"/>
              <a:t>信仰混杂。因此，与犹太人虽然比邻而居，却彼此恨恶。</a:t>
            </a:r>
            <a:endParaRPr lang="en-US" altLang="zh-CN" sz="3500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150"/>
            <a:ext cx="8991600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en-US" altLang="zh-CN" dirty="0" smtClean="0"/>
          </a:p>
          <a:p>
            <a:pPr marL="91440" indent="34290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34290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王</a:t>
            </a:r>
            <a:r>
              <a:rPr lang="zh-CN" altLang="en-US" dirty="0">
                <a:solidFill>
                  <a:srgbClr val="C00000"/>
                </a:solidFill>
              </a:rPr>
              <a:t>下</a:t>
            </a:r>
            <a:r>
              <a:rPr lang="en-US" dirty="0">
                <a:solidFill>
                  <a:srgbClr val="C00000"/>
                </a:solidFill>
              </a:rPr>
              <a:t>17</a:t>
            </a:r>
            <a:r>
              <a:rPr lang="zh-CN" altLang="en-US" dirty="0">
                <a:solidFill>
                  <a:srgbClr val="C00000"/>
                </a:solidFill>
              </a:rPr>
              <a:t>：</a:t>
            </a:r>
            <a:r>
              <a:rPr lang="en-US" dirty="0" smtClean="0">
                <a:solidFill>
                  <a:srgbClr val="C00000"/>
                </a:solidFill>
              </a:rPr>
              <a:t>24-33</a:t>
            </a:r>
            <a:r>
              <a:rPr lang="zh-CN" altLang="en-US" dirty="0" smtClean="0">
                <a:solidFill>
                  <a:srgbClr val="C00000"/>
                </a:solidFill>
              </a:rPr>
              <a:t>、</a:t>
            </a:r>
            <a:r>
              <a:rPr lang="en-US" altLang="zh-CN" dirty="0" smtClean="0">
                <a:solidFill>
                  <a:srgbClr val="C00000"/>
                </a:solidFill>
              </a:rPr>
              <a:t>41</a:t>
            </a:r>
          </a:p>
          <a:p>
            <a:pPr marL="91440" indent="342900">
              <a:lnSpc>
                <a:spcPct val="130000"/>
              </a:lnSpc>
              <a:buNone/>
            </a:pPr>
            <a:endParaRPr lang="en-US" altLang="zh-CN" dirty="0">
              <a:solidFill>
                <a:srgbClr val="C00000"/>
              </a:solidFill>
            </a:endParaRPr>
          </a:p>
          <a:p>
            <a:pPr marL="91440" indent="34290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亚</a:t>
            </a:r>
            <a:r>
              <a:rPr lang="zh-CN" altLang="en-US" dirty="0">
                <a:solidFill>
                  <a:srgbClr val="C00000"/>
                </a:solidFill>
              </a:rPr>
              <a:t>述王从巴比伦、古他、亚瓦、哈马、和西法瓦音迁移人来、安置在撒玛利亚的城邑、代替以色列人．他们就得了撒玛利亚、住在其中。他们才住那里的时候、不敬畏耶和华．所以耶和华叫狮子进入他们中间、咬死了些人</a:t>
            </a:r>
            <a:r>
              <a:rPr lang="zh-CN" altLang="en-US" dirty="0" smtClean="0">
                <a:solidFill>
                  <a:srgbClr val="C00000"/>
                </a:solidFill>
              </a:rPr>
              <a:t>。有</a:t>
            </a:r>
            <a:r>
              <a:rPr lang="zh-CN" altLang="en-US" dirty="0">
                <a:solidFill>
                  <a:srgbClr val="C00000"/>
                </a:solidFill>
              </a:rPr>
              <a:t>人告诉亚述王、说、你所迁移安置在撒玛利亚各城的那些民、不知道那地之神的规矩．所以那神叫狮子进入他们中间、咬死他们。亚述王就吩咐、说、叫所掳来的祭司回去一个、使他住在那里、将那地之神的规矩指教那些民。于是有一个从撒玛利亚掳去的祭司回来、住在伯特利、指教他们怎样敬畏耶和华。</a:t>
            </a:r>
          </a:p>
          <a:p>
            <a:pPr marL="91440" indent="342900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C00000"/>
                </a:solidFill>
              </a:rPr>
              <a:t>然而各族之人在所住的城里、各为自己制造神像、安置在撒玛利亚人所造有丘坛的殿中。巴比伦人造疏割比讷像．古他人造匿甲像．哈马人造亚示玛像．亚瓦人造匿哈、和他珥他像．西法瓦音人用火焚烧儿女、献给西法瓦音的神亚得米勒、和亚拿米勒。他们惧怕耶和华、也从他们中间、立丘坛的祭司、为他们在有丘坛的殿中献祭。他们又惧怕耶和华、又事奉自己的神、从何邦迁移、就随何邦的风俗。</a:t>
            </a:r>
          </a:p>
          <a:p>
            <a:pPr marL="91440" indent="342900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C00000"/>
                </a:solidFill>
              </a:rPr>
              <a:t>他们直到如今仍照先前的风俗去行、不专心敬畏耶和华、不全守自己的规矩、典章、也不遵守耶和华吩咐雅各后裔的律法、诫命．雅各、就是从前耶和华起名叫以色列的。</a:t>
            </a:r>
            <a:r>
              <a:rPr lang="en-US" altLang="zh-CN" dirty="0">
                <a:solidFill>
                  <a:srgbClr val="C00000"/>
                </a:solidFill>
              </a:rPr>
              <a:t>……</a:t>
            </a:r>
            <a:r>
              <a:rPr lang="zh-CN" altLang="en-US" dirty="0">
                <a:solidFill>
                  <a:srgbClr val="C00000"/>
                </a:solidFill>
              </a:rPr>
              <a:t>如此这些民又惧怕耶和华、又事奉他们的偶像．他们子子孙孙也都照样行、效法他们的祖宗、直到今日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en-US" altLang="zh-CN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50"/>
            <a:ext cx="8534400" cy="4953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sz="4600" b="1" dirty="0" smtClean="0">
                <a:solidFill>
                  <a:srgbClr val="C00000"/>
                </a:solidFill>
              </a:rPr>
              <a:t>撒玛利亚（二）</a:t>
            </a:r>
            <a:endParaRPr lang="en-US" altLang="zh-CN" sz="4600" b="1" dirty="0" smtClean="0">
              <a:solidFill>
                <a:srgbClr val="C00000"/>
              </a:solidFill>
            </a:endParaRPr>
          </a:p>
          <a:p>
            <a:pPr marL="91440" indent="342900">
              <a:lnSpc>
                <a:spcPct val="140000"/>
              </a:lnSpc>
              <a:buNone/>
            </a:pPr>
            <a:endParaRPr lang="en-US" altLang="zh-CN" dirty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dirty="0" smtClean="0"/>
              <a:t>犹太人回归之后的几百年间，在犹太人的眼里，撒玛利亚等于是一片被弃绝的土地，这里的地与这里的人，都是污秽的，所以，不可沾染。</a:t>
            </a: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dirty="0" smtClean="0"/>
              <a:t>在神的眼里，这里曾经代表着整个迦南美地，代表神所应许的“流奶与蜜”之地，代表着神的子民应当安居之所在。</a:t>
            </a: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dirty="0" smtClean="0"/>
              <a:t>犹太人为保持他们的洁净（宗教与血统两方面</a:t>
            </a:r>
            <a:r>
              <a:rPr lang="zh-CN" altLang="en-US" dirty="0"/>
              <a:t>）</a:t>
            </a:r>
            <a:r>
              <a:rPr lang="zh-CN" altLang="en-US" dirty="0" smtClean="0"/>
              <a:t>，拒绝与撒玛利亚人来往，最后演变为彼此为敌的分恨关系。</a:t>
            </a: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dirty="0" smtClean="0"/>
              <a:t>而主耶稣特意走进这里，不仅从神的角度，带来超越人间不共戴天的情仇之上的爱；并且，主耶稣有着更高的目的，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甚至，高于将亚伯拉罕带领进入迦南来到示剑的那一次！</a:t>
            </a: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342900">
              <a:lnSpc>
                <a:spcPct val="140000"/>
              </a:lnSpc>
              <a:buNone/>
            </a:pPr>
            <a:r>
              <a:rPr lang="zh-CN" altLang="en-US" dirty="0"/>
              <a:t>对</a:t>
            </a:r>
            <a:r>
              <a:rPr lang="zh-CN" altLang="en-US" dirty="0" smtClean="0"/>
              <a:t>照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马太福音</a:t>
            </a:r>
            <a:r>
              <a:rPr lang="en-US" altLang="zh-CN" dirty="0" smtClean="0"/>
              <a:t>》10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5-6</a:t>
            </a:r>
            <a:r>
              <a:rPr lang="zh-CN" altLang="en-US" dirty="0" smtClean="0"/>
              <a:t>和</a:t>
            </a:r>
            <a:r>
              <a:rPr lang="en-US" altLang="zh-CN" dirty="0" smtClean="0"/>
              <a:t>15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24</a:t>
            </a:r>
            <a:r>
              <a:rPr lang="zh-CN" altLang="en-US" dirty="0" smtClean="0"/>
              <a:t>来思考，为什么这一次主耶稣经过撒玛利亚地是“必须”？</a:t>
            </a:r>
            <a:endParaRPr lang="en-US" altLang="zh-CN" dirty="0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38150"/>
            <a:ext cx="8001000" cy="426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C00000"/>
                </a:solidFill>
              </a:rPr>
              <a:t>《</a:t>
            </a:r>
            <a:r>
              <a:rPr lang="zh-CN" altLang="en-US" b="1" dirty="0" smtClean="0">
                <a:solidFill>
                  <a:srgbClr val="C00000"/>
                </a:solidFill>
              </a:rPr>
              <a:t>马太福音</a:t>
            </a:r>
            <a:r>
              <a:rPr lang="en-US" altLang="zh-CN" b="1" dirty="0" smtClean="0">
                <a:solidFill>
                  <a:srgbClr val="C00000"/>
                </a:solidFill>
              </a:rPr>
              <a:t>》10</a:t>
            </a:r>
            <a:r>
              <a:rPr lang="zh-CN" altLang="en-US" b="1" dirty="0" smtClean="0">
                <a:solidFill>
                  <a:srgbClr val="C00000"/>
                </a:solidFill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</a:rPr>
              <a:t>5-6</a:t>
            </a: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C00000"/>
                </a:solidFill>
              </a:rPr>
              <a:t>耶稣差这十二个人去、吩咐他们说、外邦人的路、你们不要走．</a:t>
            </a:r>
            <a:r>
              <a:rPr lang="zh-CN" altLang="en-US" sz="2800" b="1" u="sng" dirty="0">
                <a:solidFill>
                  <a:srgbClr val="C00000"/>
                </a:solidFill>
              </a:rPr>
              <a:t>撒玛利亚人的城、你们不要进</a:t>
            </a:r>
            <a:r>
              <a:rPr lang="zh-CN" altLang="en-US" sz="2800" dirty="0">
                <a:solidFill>
                  <a:srgbClr val="C00000"/>
                </a:solidFill>
              </a:rPr>
              <a:t>．宁可往以色列家迷失的羊那里去</a:t>
            </a:r>
            <a:r>
              <a:rPr lang="zh-CN" altLang="en-US" sz="2800" dirty="0" smtClean="0">
                <a:solidFill>
                  <a:srgbClr val="C00000"/>
                </a:solidFill>
              </a:rPr>
              <a:t>。</a:t>
            </a:r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C00000"/>
                </a:solidFill>
              </a:rPr>
              <a:t>《</a:t>
            </a:r>
            <a:r>
              <a:rPr lang="zh-CN" altLang="en-US" b="1" dirty="0" smtClean="0">
                <a:solidFill>
                  <a:srgbClr val="C00000"/>
                </a:solidFill>
              </a:rPr>
              <a:t>马太福音</a:t>
            </a:r>
            <a:r>
              <a:rPr lang="en-US" altLang="zh-CN" b="1" dirty="0" smtClean="0">
                <a:solidFill>
                  <a:srgbClr val="C00000"/>
                </a:solidFill>
              </a:rPr>
              <a:t>》15</a:t>
            </a:r>
            <a:r>
              <a:rPr lang="zh-CN" altLang="en-US" b="1" dirty="0" smtClean="0">
                <a:solidFill>
                  <a:srgbClr val="C00000"/>
                </a:solidFill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</a:rPr>
              <a:t>24</a:t>
            </a:r>
          </a:p>
          <a:p>
            <a:pPr>
              <a:buNone/>
            </a:pPr>
            <a:endParaRPr lang="zh-CN" alt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CN" altLang="en-US" sz="2800" dirty="0" smtClean="0">
                <a:solidFill>
                  <a:srgbClr val="C00000"/>
                </a:solidFill>
              </a:rPr>
              <a:t>    耶</a:t>
            </a:r>
            <a:r>
              <a:rPr lang="zh-CN" altLang="en-US" sz="2800" dirty="0">
                <a:solidFill>
                  <a:srgbClr val="C00000"/>
                </a:solidFill>
              </a:rPr>
              <a:t>稣说、我奉差遣、不过是到以色列家迷失的羊那里去</a:t>
            </a:r>
            <a:r>
              <a:rPr lang="zh-CN" altLang="en-US" sz="2800" dirty="0" smtClean="0">
                <a:solidFill>
                  <a:srgbClr val="C00000"/>
                </a:solidFill>
              </a:rPr>
              <a:t>。</a:t>
            </a:r>
            <a:endParaRPr lang="en-US" altLang="zh-CN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CN" sz="1100" dirty="0">
                <a:solidFill>
                  <a:srgbClr val="C00000"/>
                </a:solidFill>
              </a:rPr>
              <a:t>-</a:t>
            </a:r>
            <a:endParaRPr lang="en-US" altLang="zh-CN" sz="1100" dirty="0" smtClean="0">
              <a:solidFill>
                <a:srgbClr val="C00000"/>
              </a:solidFill>
            </a:endParaRPr>
          </a:p>
          <a:p>
            <a:endParaRPr lang="zh-CN" altLang="en-US" sz="28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1667</Words>
  <Application>Microsoft Office PowerPoint</Application>
  <PresentationFormat>On-screen Show (16:9)</PresentationFormat>
  <Paragraphs>76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约翰福音  第四章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 第四章</dc:title>
  <dc:creator>Thinkpad T470s</dc:creator>
  <cp:lastModifiedBy>Thinkpad T470s</cp:lastModifiedBy>
  <cp:revision>12</cp:revision>
  <dcterms:created xsi:type="dcterms:W3CDTF">2024-01-06T15:21:55Z</dcterms:created>
  <dcterms:modified xsi:type="dcterms:W3CDTF">2024-01-07T17:04:50Z</dcterms:modified>
</cp:coreProperties>
</file>