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9" r:id="rId2"/>
    <p:sldId id="286" r:id="rId3"/>
    <p:sldId id="268" r:id="rId4"/>
    <p:sldId id="291" r:id="rId5"/>
    <p:sldId id="293" r:id="rId6"/>
    <p:sldId id="294" r:id="rId7"/>
    <p:sldId id="289" r:id="rId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6A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148" autoAdjust="0"/>
  </p:normalViewPr>
  <p:slideViewPr>
    <p:cSldViewPr>
      <p:cViewPr varScale="1">
        <p:scale>
          <a:sx n="90" d="100"/>
          <a:sy n="90" d="100"/>
        </p:scale>
        <p:origin x="-576" y="-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5A29C-4A7D-4836-8FF0-F0F6C2E0943F}" type="datetimeFigureOut">
              <a:rPr lang="zh-CN" altLang="en-US" smtClean="0"/>
              <a:pPr/>
              <a:t>2024/3/4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84CA8-5FD5-4C75-BB75-A00BA82605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84CA8-5FD5-4C75-BB75-A00BA82605A5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2024/3/4</a:t>
            </a:fld>
            <a:endParaRPr lang="zh-CN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2024/3/4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2024/3/4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2024/3/4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2024/3/4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2024/3/4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2024/3/4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CN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DEC9C9-58B4-46D4-B027-050E253E7C7D}" type="datetimeFigureOut">
              <a:rPr lang="zh-CN" altLang="en-US" smtClean="0"/>
              <a:pPr/>
              <a:t>2024/3/4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b="1" dirty="0" smtClean="0"/>
              <a:t>2024</a:t>
            </a:r>
            <a:r>
              <a:rPr lang="zh-CN" altLang="en-US" b="1" dirty="0" smtClean="0"/>
              <a:t>年</a:t>
            </a:r>
            <a:r>
              <a:rPr lang="en-US" altLang="zh-CN" b="1" dirty="0" smtClean="0"/>
              <a:t>3</a:t>
            </a:r>
            <a:r>
              <a:rPr lang="zh-CN" altLang="en-US" b="1" dirty="0" smtClean="0"/>
              <a:t>月</a:t>
            </a:r>
            <a:endParaRPr lang="zh-CN" alt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约翰福音第四章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7772400" cy="762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CN" altLang="en-US" sz="3200" dirty="0" smtClean="0"/>
              <a:t>约翰福音</a:t>
            </a:r>
            <a:r>
              <a:rPr lang="en-US" altLang="zh-CN" sz="3200" dirty="0" smtClean="0"/>
              <a:t>4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27-40</a:t>
            </a:r>
            <a:endParaRPr lang="zh-CN" alt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23950"/>
            <a:ext cx="8382000" cy="3886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91440" indent="0">
              <a:lnSpc>
                <a:spcPct val="140000"/>
              </a:lnSpc>
              <a:buNone/>
            </a:pPr>
            <a:r>
              <a:rPr lang="zh-CN" altLang="en-US" sz="6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 </a:t>
            </a:r>
            <a:endParaRPr lang="en-US" altLang="zh-CN" sz="6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  当下门徒回来、就希奇耶稣和一个妇人说话．只是没有人说、你是要甚么．或说、你为甚么和他说话。那妇人就留下水罐子、往城里去、对众人说、你们来看、有一个人将我素来所行的一切事、都给我说出来了、莫非这就是基督么。众人就出城往耶稣那里去。</a:t>
            </a:r>
            <a:endParaRPr lang="en-US" altLang="zh-CN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这其间、门徒对耶稣说、拉比、请吃。耶稣说、我有食物吃、是你们不知道的。</a:t>
            </a:r>
            <a:endParaRPr lang="en-US" altLang="zh-CN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  </a:t>
            </a: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门徒就彼此对问说、莫非有人拿甚么给他吃么。</a:t>
            </a:r>
            <a:endParaRPr lang="en-US" altLang="zh-CN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  耶稣说、我的食物就是遵行差我来者的旨意、作成他的工。你们岂不说、到收割的时候、还有四个月么．我告诉你们、举目向田观看、庄稼已经熟了、可以收割了。收割的人得工价、积蓄五谷到永生．叫撒种的和收割的一同快乐。俗语说、那人撒种、这人收割、这话可见是真的。我差你们去收你们所没有劳苦的．别人劳苦、你们享受他们所劳苦的。</a:t>
            </a:r>
            <a:endParaRPr lang="en-US" altLang="zh-CN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  那城里有好些撒玛利亚人信了耶稣、因为那妇人作见证说、他将我素来所行的一切事、都给我说出来了．于是撒玛利亚人来见耶稣、求他在他们那里住下．他便在那里住了两天。</a:t>
            </a:r>
            <a:endParaRPr lang="zh-CN" altLang="en-US" dirty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09550"/>
            <a:ext cx="8534400" cy="4648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altLang="zh-CN" sz="17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第一组对应：</a:t>
            </a:r>
            <a:r>
              <a:rPr lang="zh-CN" altLang="en-US" sz="4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撒玛利亚妇人</a:t>
            </a:r>
            <a:r>
              <a:rPr lang="zh-CN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与 </a:t>
            </a:r>
            <a:r>
              <a:rPr lang="en-US" altLang="zh-CN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zh-CN" altLang="en-US" sz="4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门徒</a:t>
            </a:r>
            <a:endParaRPr lang="en-US" altLang="zh-CN" sz="44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1300" dirty="0" smtClean="0"/>
          </a:p>
          <a:p>
            <a:pPr marL="91440" indent="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/>
              <a:t>  撒玛利亚妇人和主耶稣的门徒还有哪些方面是相似的？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/>
              <a:t>  你是不是觉得主耶稣与撒玛利亚妇人谈话，和主耶稣与门徒谈话气氛不同？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/>
              <a:t>   “只是没有人说”的话，为什么能够明明地写出来？为什么读经的人一点也不感觉奇怪？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/>
              <a:t>  安得烈曾称耶稣为“弥赛亚”，  腓力称是“摩西律法上所写的和众先知所记的那一位”，拿但业称“是神的儿子，以色列的王”，他们的认识与撒玛利亚妇人说“莫非这就是基督么”的认识有什么不同？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dirty="0" smtClean="0"/>
              <a:t>  跟随主的门徒信心被拦阻，常常迟钝的原因有哪些？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Font typeface="Wingdings" pitchFamily="2" charset="2"/>
              <a:buChar char="u"/>
            </a:pPr>
            <a:r>
              <a:rPr lang="zh-CN" altLang="en-US" smtClean="0"/>
              <a:t>  神的选民为什么可能是离神反而更远？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endParaRPr lang="en-US" altLang="zh-CN" sz="900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772400" cy="472678"/>
          </a:xfrm>
        </p:spPr>
        <p:txBody>
          <a:bodyPr>
            <a:noAutofit/>
          </a:bodyPr>
          <a:lstStyle/>
          <a:p>
            <a:r>
              <a:rPr lang="zh-CN" alt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试体会下面经文里的情感</a:t>
            </a:r>
            <a:endParaRPr lang="zh-CN" alt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76350"/>
            <a:ext cx="8305800" cy="3429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solidFill>
                  <a:srgbClr val="C00000"/>
                </a:solidFill>
              </a:rPr>
              <a:t>32</a:t>
            </a:r>
            <a:r>
              <a:rPr lang="zh-CN" altLang="en-US" dirty="0" smtClean="0">
                <a:solidFill>
                  <a:srgbClr val="C00000"/>
                </a:solidFill>
              </a:rPr>
              <a:t>节“</a:t>
            </a:r>
            <a:r>
              <a:rPr lang="zh-CN" altLang="en-US" b="1" dirty="0" smtClean="0">
                <a:solidFill>
                  <a:srgbClr val="00B050"/>
                </a:solidFill>
              </a:rPr>
              <a:t>我有食物吃，是你们不知道的</a:t>
            </a:r>
            <a:r>
              <a:rPr lang="zh-CN" altLang="en-US" dirty="0" smtClean="0">
                <a:solidFill>
                  <a:srgbClr val="C00000"/>
                </a:solidFill>
              </a:rPr>
              <a:t>”。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solidFill>
                  <a:srgbClr val="C00000"/>
                </a:solidFill>
              </a:rPr>
              <a:t>35</a:t>
            </a:r>
            <a:r>
              <a:rPr lang="zh-CN" altLang="en-US" dirty="0" smtClean="0">
                <a:solidFill>
                  <a:srgbClr val="C00000"/>
                </a:solidFill>
              </a:rPr>
              <a:t>节“我告诉你们，</a:t>
            </a:r>
            <a:r>
              <a:rPr lang="zh-CN" altLang="en-US" b="1" dirty="0" smtClean="0">
                <a:solidFill>
                  <a:srgbClr val="00B050"/>
                </a:solidFill>
              </a:rPr>
              <a:t>举目向田观看，庄稼已经成熟了，可以收割了</a:t>
            </a:r>
            <a:r>
              <a:rPr lang="zh-CN" altLang="en-US" dirty="0" smtClean="0">
                <a:solidFill>
                  <a:srgbClr val="C00000"/>
                </a:solidFill>
              </a:rPr>
              <a:t>。”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solidFill>
                  <a:srgbClr val="C00000"/>
                </a:solidFill>
              </a:rPr>
              <a:t>36</a:t>
            </a:r>
            <a:r>
              <a:rPr lang="zh-CN" altLang="en-US" dirty="0" smtClean="0">
                <a:solidFill>
                  <a:srgbClr val="C00000"/>
                </a:solidFill>
              </a:rPr>
              <a:t>节“收割的人</a:t>
            </a:r>
            <a:r>
              <a:rPr lang="zh-CN" altLang="en-US" b="1" dirty="0" smtClean="0">
                <a:solidFill>
                  <a:srgbClr val="00B050"/>
                </a:solidFill>
              </a:rPr>
              <a:t>得工价</a:t>
            </a:r>
            <a:r>
              <a:rPr lang="zh-CN" altLang="en-US" dirty="0" smtClean="0">
                <a:solidFill>
                  <a:srgbClr val="C00000"/>
                </a:solidFill>
              </a:rPr>
              <a:t>，积蓄五众</a:t>
            </a:r>
            <a:r>
              <a:rPr lang="zh-CN" altLang="en-US" b="1" dirty="0" smtClean="0">
                <a:solidFill>
                  <a:srgbClr val="00B050"/>
                </a:solidFill>
              </a:rPr>
              <a:t>到永生</a:t>
            </a:r>
            <a:r>
              <a:rPr lang="zh-CN" altLang="en-US" dirty="0" smtClean="0">
                <a:solidFill>
                  <a:srgbClr val="C00000"/>
                </a:solidFill>
              </a:rPr>
              <a:t>，叫撒种的和收割的人</a:t>
            </a:r>
            <a:r>
              <a:rPr lang="zh-CN" altLang="en-US" b="1" dirty="0" smtClean="0">
                <a:solidFill>
                  <a:srgbClr val="00B050"/>
                </a:solidFill>
              </a:rPr>
              <a:t>一同快乐</a:t>
            </a:r>
            <a:r>
              <a:rPr lang="zh-CN" altLang="en-US" dirty="0" smtClean="0">
                <a:solidFill>
                  <a:srgbClr val="C00000"/>
                </a:solidFill>
              </a:rPr>
              <a:t>”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solidFill>
                  <a:srgbClr val="C00000"/>
                </a:solidFill>
              </a:rPr>
              <a:t>38</a:t>
            </a:r>
            <a:r>
              <a:rPr lang="zh-CN" altLang="en-US" dirty="0" smtClean="0">
                <a:solidFill>
                  <a:srgbClr val="C00000"/>
                </a:solidFill>
              </a:rPr>
              <a:t>节“</a:t>
            </a:r>
            <a:r>
              <a:rPr lang="en-US" altLang="zh-CN" dirty="0" smtClean="0">
                <a:solidFill>
                  <a:srgbClr val="C00000"/>
                </a:solidFill>
              </a:rPr>
              <a:t>……</a:t>
            </a:r>
            <a:r>
              <a:rPr lang="zh-CN" altLang="en-US" dirty="0" smtClean="0">
                <a:solidFill>
                  <a:srgbClr val="C00000"/>
                </a:solidFill>
              </a:rPr>
              <a:t>别人劳苦，你们</a:t>
            </a:r>
            <a:r>
              <a:rPr lang="zh-CN" altLang="en-US" b="1" dirty="0" smtClean="0">
                <a:solidFill>
                  <a:srgbClr val="00B050"/>
                </a:solidFill>
              </a:rPr>
              <a:t>享受</a:t>
            </a:r>
            <a:r>
              <a:rPr lang="zh-CN" altLang="en-US" dirty="0" smtClean="0">
                <a:solidFill>
                  <a:srgbClr val="C00000"/>
                </a:solidFill>
              </a:rPr>
              <a:t>他们所劳苦的”。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  <a:buNone/>
            </a:pPr>
            <a:endParaRPr lang="en-US" altLang="zh-CN" dirty="0" smtClean="0"/>
          </a:p>
          <a:p>
            <a:pPr>
              <a:lnSpc>
                <a:spcPct val="120000"/>
              </a:lnSpc>
              <a:buNone/>
            </a:pPr>
            <a:r>
              <a:rPr lang="zh-CN" altLang="en-US" dirty="0" smtClean="0"/>
              <a:t>注意，</a:t>
            </a:r>
            <a:endParaRPr lang="en-US" altLang="zh-CN" dirty="0" smtClean="0"/>
          </a:p>
          <a:p>
            <a:pPr>
              <a:lnSpc>
                <a:spcPct val="120000"/>
              </a:lnSpc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、这些话都是主耶稣对门徒说的，是主耶稣对门徒的教导。</a:t>
            </a:r>
            <a:endParaRPr lang="en-US" altLang="zh-CN" dirty="0" smtClean="0"/>
          </a:p>
          <a:p>
            <a:pPr>
              <a:lnSpc>
                <a:spcPct val="120000"/>
              </a:lnSpc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、这些话也是对观福音书中没有的，是</a:t>
            </a:r>
            <a:r>
              <a:rPr lang="en-US" altLang="zh-CN" dirty="0" smtClean="0"/>
              <a:t>《</a:t>
            </a:r>
            <a:r>
              <a:rPr lang="zh-CN" altLang="en-US" dirty="0" smtClean="0"/>
              <a:t>约翰福音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独有的启示。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米勒 撒种者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33400" y="175431"/>
            <a:ext cx="3886200" cy="4756244"/>
          </a:xfrm>
        </p:spPr>
      </p:pic>
      <p:pic>
        <p:nvPicPr>
          <p:cNvPr id="5" name="Picture 4" descr="梵高临摹撒种者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33350"/>
            <a:ext cx="3882648" cy="48226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梵高夕阳撒种 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19200" y="133350"/>
            <a:ext cx="6057110" cy="48658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50"/>
            <a:ext cx="8229600" cy="4648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zh-CN" sz="600" dirty="0" smtClean="0"/>
          </a:p>
          <a:p>
            <a:pPr marL="91440">
              <a:lnSpc>
                <a:spcPct val="140000"/>
              </a:lnSpc>
              <a:buNone/>
            </a:pPr>
            <a:r>
              <a:rPr lang="zh-CN" altLang="en-US" dirty="0" smtClean="0"/>
              <a:t>一、</a:t>
            </a:r>
            <a:r>
              <a:rPr lang="en-US" altLang="zh-CN" dirty="0" smtClean="0"/>
              <a:t>34</a:t>
            </a:r>
            <a:r>
              <a:rPr lang="zh-CN" altLang="en-US" dirty="0" smtClean="0"/>
              <a:t>节耶稣说“我的食物就是</a:t>
            </a:r>
            <a:r>
              <a:rPr lang="zh-CN" altLang="en-US" b="1" u="sng" dirty="0" smtClean="0"/>
              <a:t>遵行差我来者的旨意</a:t>
            </a:r>
            <a:r>
              <a:rPr lang="zh-CN" altLang="en-US" dirty="0" smtClean="0"/>
              <a:t>、作成他的工”，“遵行差我来者的旨意”是什么意思？</a:t>
            </a:r>
            <a:endParaRPr lang="en-US" altLang="zh-CN" dirty="0" smtClean="0"/>
          </a:p>
          <a:p>
            <a:pPr marL="91440">
              <a:lnSpc>
                <a:spcPct val="140000"/>
              </a:lnSpc>
              <a:buNone/>
            </a:pPr>
            <a:endParaRPr lang="en-US" altLang="zh-CN" sz="700" dirty="0" smtClean="0"/>
          </a:p>
          <a:p>
            <a:pPr marL="91440">
              <a:lnSpc>
                <a:spcPct val="140000"/>
              </a:lnSpc>
              <a:buNone/>
            </a:pPr>
            <a:r>
              <a:rPr lang="zh-CN" altLang="en-US" dirty="0" smtClean="0"/>
              <a:t>二、“旨意”如何“遵行”？</a:t>
            </a:r>
            <a:endParaRPr lang="en-US" altLang="zh-CN" dirty="0" smtClean="0"/>
          </a:p>
          <a:p>
            <a:pPr marL="91440">
              <a:lnSpc>
                <a:spcPct val="140000"/>
              </a:lnSpc>
              <a:buNone/>
            </a:pPr>
            <a:endParaRPr lang="en-US" altLang="zh-CN" sz="600" dirty="0" smtClean="0"/>
          </a:p>
          <a:p>
            <a:pPr marL="91440">
              <a:lnSpc>
                <a:spcPct val="140000"/>
              </a:lnSpc>
              <a:buNone/>
            </a:pPr>
            <a:r>
              <a:rPr lang="zh-CN" altLang="en-US" dirty="0" smtClean="0"/>
              <a:t>三、为什么在</a:t>
            </a:r>
            <a:r>
              <a:rPr lang="en-US" altLang="zh-CN" dirty="0" smtClean="0"/>
              <a:t>34</a:t>
            </a:r>
            <a:r>
              <a:rPr lang="zh-CN" altLang="en-US" dirty="0" smtClean="0"/>
              <a:t>节之后，主耶稣马上提到“举目向田观看，庄稼已经成熟了，可以收割了”这段话？在其他福音书中，主耶稣提到同样的内容是在什么地方？（太</a:t>
            </a:r>
            <a:r>
              <a:rPr lang="en-US" altLang="zh-CN" dirty="0" smtClean="0"/>
              <a:t>9:37-39</a:t>
            </a:r>
            <a:r>
              <a:rPr lang="zh-CN" altLang="en-US" dirty="0" smtClean="0"/>
              <a:t>，路</a:t>
            </a:r>
            <a:r>
              <a:rPr lang="en-US" altLang="zh-CN" dirty="0" smtClean="0"/>
              <a:t>10:3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91440">
              <a:lnSpc>
                <a:spcPct val="140000"/>
              </a:lnSpc>
              <a:buNone/>
            </a:pPr>
            <a:endParaRPr lang="en-US" altLang="zh-CN" sz="700" dirty="0" smtClean="0"/>
          </a:p>
          <a:p>
            <a:pPr marL="91440">
              <a:lnSpc>
                <a:spcPct val="140000"/>
              </a:lnSpc>
              <a:buNone/>
            </a:pPr>
            <a:r>
              <a:rPr lang="zh-CN" altLang="en-US" dirty="0" smtClean="0"/>
              <a:t>四、主耶稣说“收割的人得工价、积蓄五谷到永生．叫撒种的和收割的一同快乐”时，结合上下文，看主耶稣的心情是怎样的？这一句在其他福音书中出现过没有？</a:t>
            </a:r>
            <a:endParaRPr lang="en-US" altLang="zh-CN" dirty="0" smtClean="0"/>
          </a:p>
          <a:p>
            <a:pPr marL="91440">
              <a:lnSpc>
                <a:spcPct val="140000"/>
              </a:lnSpc>
              <a:buNone/>
            </a:pPr>
            <a:endParaRPr lang="en-US" altLang="zh-CN" sz="700" dirty="0" smtClean="0"/>
          </a:p>
          <a:p>
            <a:pPr marL="91440">
              <a:lnSpc>
                <a:spcPct val="140000"/>
              </a:lnSpc>
              <a:buNone/>
            </a:pPr>
            <a:r>
              <a:rPr lang="zh-CN" altLang="en-US" dirty="0" smtClean="0"/>
              <a:t>五、“那人撒种，这人收割”，从圣经里想一想，谁是撒种的？这句话叫你联想到圣经中的哪句话？</a:t>
            </a:r>
            <a:endParaRPr lang="en-US" altLang="zh-CN" dirty="0" smtClean="0"/>
          </a:p>
          <a:p>
            <a:pPr marL="91440">
              <a:lnSpc>
                <a:spcPct val="140000"/>
              </a:lnSpc>
              <a:buNone/>
            </a:pPr>
            <a:endParaRPr lang="en-US" altLang="zh-CN" sz="700" dirty="0" smtClean="0"/>
          </a:p>
          <a:p>
            <a:pPr marL="91440">
              <a:lnSpc>
                <a:spcPct val="140000"/>
              </a:lnSpc>
              <a:buNone/>
            </a:pPr>
            <a:r>
              <a:rPr lang="zh-CN" altLang="en-US" dirty="0" smtClean="0"/>
              <a:t>六、主耶稣说“别人劳苦，你们享受他们所劳苦的”，这里为什么用“享受”一词作表达？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7798</TotalTime>
  <Words>1125</Words>
  <Application>Microsoft Office PowerPoint</Application>
  <PresentationFormat>On-screen Show (16:9)</PresentationFormat>
  <Paragraphs>43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约翰福音第四章</vt:lpstr>
      <vt:lpstr>约翰福音4：27-40</vt:lpstr>
      <vt:lpstr>Slide 3</vt:lpstr>
      <vt:lpstr>试体会下面经文里的情感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约翰福音第四章</dc:title>
  <dc:creator>Thinkpad T470s</dc:creator>
  <cp:lastModifiedBy>Thinkpad T470s</cp:lastModifiedBy>
  <cp:revision>52</cp:revision>
  <dcterms:created xsi:type="dcterms:W3CDTF">2024-01-17T16:42:28Z</dcterms:created>
  <dcterms:modified xsi:type="dcterms:W3CDTF">2024-03-04T14:56:58Z</dcterms:modified>
</cp:coreProperties>
</file>