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0" r:id="rId2"/>
    <p:sldId id="290" r:id="rId3"/>
    <p:sldId id="286" r:id="rId4"/>
    <p:sldId id="257" r:id="rId5"/>
    <p:sldId id="289" r:id="rId6"/>
    <p:sldId id="288" r:id="rId7"/>
    <p:sldId id="287" r:id="rId8"/>
    <p:sldId id="258" r:id="rId9"/>
    <p:sldId id="291" r:id="rId10"/>
    <p:sldId id="292" r:id="rId11"/>
    <p:sldId id="303" r:id="rId12"/>
    <p:sldId id="304" r:id="rId13"/>
    <p:sldId id="310" r:id="rId14"/>
    <p:sldId id="311" r:id="rId1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6" y="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4499CD-1681-4B63-A792-1E99F3A3CC2A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B1DFC-AE38-4208-B8EF-7E64907885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4499CD-1681-4B63-A792-1E99F3A3CC2A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B1DFC-AE38-4208-B8EF-7E64907885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4499CD-1681-4B63-A792-1E99F3A3CC2A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B1DFC-AE38-4208-B8EF-7E64907885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4499CD-1681-4B63-A792-1E99F3A3CC2A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B1DFC-AE38-4208-B8EF-7E64907885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4499CD-1681-4B63-A792-1E99F3A3CC2A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B1DFC-AE38-4208-B8EF-7E64907885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4499CD-1681-4B63-A792-1E99F3A3CC2A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B1DFC-AE38-4208-B8EF-7E64907885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4499CD-1681-4B63-A792-1E99F3A3CC2A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B1DFC-AE38-4208-B8EF-7E64907885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4499CD-1681-4B63-A792-1E99F3A3CC2A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B1DFC-AE38-4208-B8EF-7E64907885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4499CD-1681-4B63-A792-1E99F3A3CC2A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B1DFC-AE38-4208-B8EF-7E64907885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4499CD-1681-4B63-A792-1E99F3A3CC2A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B1DFC-AE38-4208-B8EF-7E64907885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4499CD-1681-4B63-A792-1E99F3A3CC2A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B1DFC-AE38-4208-B8EF-7E649078857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CN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smtClean="0"/>
              <a:t>Second level</a:t>
            </a:r>
          </a:p>
          <a:p>
            <a:pPr lvl="2" eaLnBrk="1" latinLnBrk="0" hangingPunct="1"/>
            <a:r>
              <a:rPr kumimoji="0" lang="en-US" altLang="zh-CN" smtClean="0"/>
              <a:t>Third level</a:t>
            </a:r>
          </a:p>
          <a:p>
            <a:pPr lvl="3" eaLnBrk="1" latinLnBrk="0" hangingPunct="1"/>
            <a:r>
              <a:rPr kumimoji="0" lang="en-US" altLang="zh-CN" smtClean="0"/>
              <a:t>Fourth level</a:t>
            </a:r>
          </a:p>
          <a:p>
            <a:pPr lvl="4" eaLnBrk="1" latinLnBrk="0" hangingPunct="1"/>
            <a:r>
              <a:rPr kumimoji="0" lang="en-US" altLang="zh-CN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44499CD-1681-4B63-A792-1E99F3A3CC2A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35B1DFC-AE38-4208-B8EF-7E64907885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4953000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400" dirty="0" smtClean="0">
                <a:solidFill>
                  <a:schemeClr val="bg1"/>
                </a:solidFill>
              </a:rPr>
              <a:t>  </a:t>
            </a:r>
            <a:r>
              <a:rPr lang="en-US" altLang="zh-CN" sz="2200" dirty="0" smtClean="0">
                <a:solidFill>
                  <a:schemeClr val="bg1"/>
                </a:solidFill>
              </a:rPr>
              <a:t> 》</a:t>
            </a:r>
            <a:r>
              <a:rPr lang="zh-CN" altLang="en-US" sz="2200" dirty="0" smtClean="0">
                <a:solidFill>
                  <a:schemeClr val="bg1"/>
                </a:solidFill>
              </a:rPr>
              <a:t>为什么神对亚伯拉罕的带领，多是在白天？</a:t>
            </a:r>
            <a:endParaRPr lang="en-US" altLang="zh-CN" sz="2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2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200" dirty="0" smtClean="0">
                <a:solidFill>
                  <a:schemeClr val="bg1"/>
                </a:solidFill>
              </a:rPr>
              <a:t>   </a:t>
            </a:r>
          </a:p>
          <a:p>
            <a:pPr algn="r">
              <a:buNone/>
            </a:pPr>
            <a:r>
              <a:rPr lang="zh-CN" altLang="en-US" sz="3600" b="1" dirty="0" smtClean="0">
                <a:solidFill>
                  <a:srgbClr val="92D050"/>
                </a:solidFill>
                <a:latin typeface="KaiTi" pitchFamily="49" charset="-122"/>
                <a:ea typeface="KaiTi" pitchFamily="49" charset="-122"/>
              </a:rPr>
              <a:t>雅各</a:t>
            </a:r>
            <a:r>
              <a:rPr lang="en-US" altLang="zh-CN" sz="2600" b="1" dirty="0" smtClean="0">
                <a:solidFill>
                  <a:srgbClr val="92D050"/>
                </a:solidFill>
                <a:latin typeface="KaiTi" pitchFamily="49" charset="-122"/>
                <a:ea typeface="KaiTi" pitchFamily="49" charset="-122"/>
              </a:rPr>
              <a:t>——</a:t>
            </a:r>
            <a:r>
              <a:rPr lang="zh-CN" altLang="en-US" b="1" dirty="0" smtClean="0">
                <a:solidFill>
                  <a:srgbClr val="92D050"/>
                </a:solidFill>
                <a:latin typeface="KaiTi" pitchFamily="49" charset="-122"/>
                <a:ea typeface="KaiTi" pitchFamily="49" charset="-122"/>
              </a:rPr>
              <a:t>从蒙拣选到成为神手中的作品</a:t>
            </a:r>
            <a:endParaRPr lang="en-US" altLang="zh-CN" b="1" dirty="0" smtClean="0">
              <a:solidFill>
                <a:srgbClr val="92D050"/>
              </a:solidFill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2024</a:t>
            </a:r>
            <a:r>
              <a:rPr lang="zh-CN" altLang="en-US" dirty="0" smtClean="0">
                <a:solidFill>
                  <a:schemeClr val="bg1"/>
                </a:solidFill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</a:rPr>
              <a:t>4</a:t>
            </a:r>
            <a:r>
              <a:rPr lang="zh-CN" altLang="en-US" dirty="0" smtClean="0">
                <a:solidFill>
                  <a:schemeClr val="bg1"/>
                </a:solidFill>
              </a:rPr>
              <a:t>月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304800" y="438150"/>
            <a:ext cx="2895600" cy="838200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扩展思考：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85750"/>
            <a:ext cx="8458200" cy="245100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深深的栽植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（上）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514350"/>
            <a:ext cx="3657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上帝的双重呼召之二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183880" cy="788670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zh-CN" altLang="en-US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 拉班手下的岁月</a:t>
            </a:r>
            <a:endParaRPr lang="zh-CN" altLang="en-US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183880" cy="314096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zh-CN" altLang="en-US" dirty="0" smtClean="0"/>
              <a:t>被轻视、被算计、被压迫</a:t>
            </a:r>
            <a:endParaRPr lang="en-US" altLang="zh-CN" dirty="0" smtClean="0"/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dirty="0" smtClean="0"/>
              <a:t>     </a:t>
            </a:r>
            <a:r>
              <a:rPr lang="zh-CN" altLang="en-US" dirty="0" smtClean="0"/>
              <a:t>被掉包计欺骗，被迫为娶利亚和拉结，为奴</a:t>
            </a:r>
            <a:r>
              <a:rPr lang="en-US" altLang="zh-CN" dirty="0" smtClean="0"/>
              <a:t>14</a:t>
            </a:r>
            <a:r>
              <a:rPr lang="zh-CN" altLang="en-US" dirty="0" smtClean="0"/>
              <a:t>年</a:t>
            </a:r>
            <a:endParaRPr lang="en-US" altLang="zh-CN" dirty="0" smtClean="0"/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dirty="0" smtClean="0"/>
              <a:t>           </a:t>
            </a:r>
            <a:r>
              <a:rPr lang="zh-CN" altLang="en-US" dirty="0" smtClean="0"/>
              <a:t>再被算计、压迫，出让利益给拉班</a:t>
            </a:r>
            <a:endParaRPr lang="en-US" altLang="zh-CN" dirty="0" smtClean="0"/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dirty="0" smtClean="0"/>
              <a:t>                  </a:t>
            </a:r>
            <a:r>
              <a:rPr lang="zh-CN" altLang="en-US" dirty="0" smtClean="0"/>
              <a:t>被拉班强制反复改变合同，让利给拉班</a:t>
            </a:r>
            <a:endParaRPr lang="en-US" altLang="zh-CN" dirty="0" smtClean="0"/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dirty="0" smtClean="0"/>
              <a:t>                          </a:t>
            </a:r>
            <a:r>
              <a:rPr lang="zh-CN" altLang="en-US" dirty="0" smtClean="0"/>
              <a:t>被拉班追杀，如捕逃犯</a:t>
            </a:r>
            <a:endParaRPr lang="en-US" altLang="zh-CN" dirty="0" smtClean="0"/>
          </a:p>
          <a:p>
            <a:pPr marL="0" indent="0">
              <a:lnSpc>
                <a:spcPct val="140000"/>
              </a:lnSpc>
              <a:buNone/>
            </a:pPr>
            <a:endParaRPr lang="en-US" altLang="zh-CN" dirty="0" smtClean="0"/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dirty="0" smtClean="0"/>
              <a:t>20</a:t>
            </a:r>
            <a:r>
              <a:rPr lang="zh-CN" altLang="en-US" dirty="0" smtClean="0"/>
              <a:t>年在哈兰，雅各一直被压着头度日，没有一天可以堂堂正正做人。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183880" cy="838200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zh-CN" altLang="en-US" sz="3200" dirty="0" smtClean="0"/>
              <a:t>神的同在、保佑，和带领</a:t>
            </a:r>
            <a:endParaRPr lang="zh-CN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05200"/>
          </a:xfrm>
          <a:ln w="57150">
            <a:solidFill>
              <a:srgbClr val="00B050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55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zh-CN" altLang="en-US" sz="3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井边遇见了一生的挚爱</a:t>
            </a:r>
            <a:r>
              <a:rPr lang="en-US" altLang="zh-CN" sz="3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3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拉结</a:t>
            </a:r>
            <a:endParaRPr lang="en-US" altLang="zh-CN" sz="33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sz="3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zh-CN" altLang="en-US" sz="3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在争吵不宁的婚姻中，得着了众多后裔</a:t>
            </a:r>
            <a:endParaRPr lang="en-US" altLang="zh-CN" sz="33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sz="3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zh-CN" altLang="en-US" sz="3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在拉班的盘剥中，雅各仍然可以渐渐兴家立业</a:t>
            </a:r>
            <a:endParaRPr lang="en-US" altLang="zh-CN" sz="33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sz="3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zh-CN" altLang="en-US" sz="3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在雅各使用各种迷信诡计背后，是神赐福他产业兴旺</a:t>
            </a:r>
            <a:endParaRPr lang="en-US" altLang="zh-CN" sz="33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sz="3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zh-CN" altLang="en-US" sz="3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在无助无路中，神藉拉班启示他有神作依仗</a:t>
            </a:r>
            <a:endParaRPr lang="en-US" altLang="zh-CN" sz="33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altLang="zh-CN" dirty="0" smtClean="0"/>
          </a:p>
          <a:p>
            <a:pPr marL="91440">
              <a:lnSpc>
                <a:spcPct val="140000"/>
              </a:lnSpc>
              <a:buNone/>
            </a:pP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拉班说：我已算定，耶和华赐福与我是为你的缘故</a:t>
            </a:r>
            <a:endParaRPr lang="en-US" altLang="zh-CN" b="1" dirty="0" smtClean="0">
              <a:solidFill>
                <a:schemeClr val="accent6">
                  <a:lumMod val="50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91440">
              <a:lnSpc>
                <a:spcPct val="140000"/>
              </a:lnSpc>
              <a:buNone/>
            </a:pPr>
            <a:r>
              <a:rPr lang="zh-CN" altLang="en-US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雅各恍然：耶和华随我的脚步赐福与你。</a:t>
            </a:r>
            <a:endParaRPr lang="en-US" altLang="zh-CN" b="1" dirty="0" smtClean="0">
              <a:solidFill>
                <a:srgbClr val="0070C0"/>
              </a:solidFill>
              <a:latin typeface="KaiTi" pitchFamily="49" charset="-122"/>
              <a:ea typeface="KaiTi" pitchFamily="49" charset="-122"/>
            </a:endParaRPr>
          </a:p>
          <a:p>
            <a:pPr marL="91440">
              <a:lnSpc>
                <a:spcPct val="140000"/>
              </a:lnSpc>
              <a:buNone/>
            </a:pP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拉班说：我手中原有能力害你，只是你父亲的神昨夜对我说，你要小心，不可与雅各说好说歹。</a:t>
            </a:r>
            <a:endParaRPr lang="en-US" altLang="zh-CN" b="1" dirty="0" smtClean="0">
              <a:solidFill>
                <a:schemeClr val="accent6">
                  <a:lumMod val="50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91440">
              <a:lnSpc>
                <a:spcPct val="140000"/>
              </a:lnSpc>
              <a:buNone/>
            </a:pPr>
            <a:r>
              <a:rPr lang="zh-CN" altLang="en-US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雅各恍然：神看见我的苦情和我的劳碌，就在昨夜责备你。</a:t>
            </a:r>
            <a:endParaRPr lang="en-US" altLang="zh-CN" b="1" dirty="0" smtClean="0">
              <a:solidFill>
                <a:srgbClr val="0070C0"/>
              </a:solidFill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183880" cy="788670"/>
          </a:xfrm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zh-CN" altLang="en-US" dirty="0" smtClean="0"/>
              <a:t>雅博渡口  雅各生命中的黑夜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76350"/>
            <a:ext cx="8305800" cy="3429000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 fontScale="70000" lnSpcReduction="20000"/>
          </a:bodyPr>
          <a:lstStyle/>
          <a:p>
            <a:pPr marL="91440">
              <a:lnSpc>
                <a:spcPct val="120000"/>
              </a:lnSpc>
              <a:buNone/>
            </a:pP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耶和华神吩咐雅各回归；而回归似乎是一条死路；</a:t>
            </a:r>
            <a:endParaRPr lang="en-US" altLang="zh-CN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">
              <a:lnSpc>
                <a:spcPct val="120000"/>
              </a:lnSpc>
              <a:buNone/>
            </a:pPr>
            <a:endParaRPr lang="en-US" altLang="zh-CN" sz="1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">
              <a:lnSpc>
                <a:spcPct val="120000"/>
              </a:lnSpc>
              <a:buNone/>
            </a:pP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以扫来者不善，带着</a:t>
            </a: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壮丁，力可敌国；</a:t>
            </a:r>
            <a:endParaRPr lang="en-US" altLang="zh-CN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">
              <a:lnSpc>
                <a:spcPct val="120000"/>
              </a:lnSpc>
              <a:buNone/>
            </a:pP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雅各带着妻妾和</a:t>
            </a: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个幼子，无力抗击。</a:t>
            </a:r>
            <a:endParaRPr lang="en-US" altLang="zh-CN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">
              <a:lnSpc>
                <a:spcPct val="120000"/>
              </a:lnSpc>
              <a:buNone/>
            </a:pPr>
            <a:endParaRPr lang="en-US" altLang="zh-CN" sz="1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548640">
              <a:lnSpc>
                <a:spcPct val="120000"/>
              </a:lnSpc>
              <a:buNone/>
            </a:pP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雅各在巨大恐慌中，对玛哈念近在眼前的安慰，木然走过。他居然还为这地命名，却心无所感；</a:t>
            </a:r>
            <a:endParaRPr lang="en-US" altLang="zh-CN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548640">
              <a:lnSpc>
                <a:spcPct val="120000"/>
              </a:lnSpc>
              <a:buNone/>
            </a:pP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雅各做了他所能做的一切，仍然心意惶惶。</a:t>
            </a:r>
            <a:endParaRPr lang="en-US" altLang="zh-CN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">
              <a:lnSpc>
                <a:spcPct val="120000"/>
              </a:lnSpc>
              <a:buNone/>
            </a:pPr>
            <a:endParaRPr lang="en-US" altLang="zh-CN" sz="1300" dirty="0" smtClean="0">
              <a:solidFill>
                <a:schemeClr val="bg1"/>
              </a:solidFill>
            </a:endParaRPr>
          </a:p>
          <a:p>
            <a:pPr marL="91440">
              <a:lnSpc>
                <a:spcPct val="120000"/>
              </a:lnSpc>
              <a:buNone/>
            </a:pP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雅各万般艰难地辗转在属于他的雅博渡口，走投无路：</a:t>
            </a:r>
            <a:endParaRPr lang="en-US" altLang="zh-CN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">
              <a:lnSpc>
                <a:spcPct val="12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或生，或死，就在明天，就在眼前！</a:t>
            </a:r>
            <a:endParaRPr lang="en-US" altLang="zh-CN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4" name="Picture 3" descr="雅博渡口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5646508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209550"/>
            <a:ext cx="2819400" cy="472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457200">
              <a:lnSpc>
                <a:spcPct val="130000"/>
              </a:lnSpc>
            </a:pPr>
            <a:r>
              <a:rPr lang="zh-CN" altLang="en-US" dirty="0" smtClean="0"/>
              <a:t>雅博渡口，在约但河东，位置大约在死海与加利利海中间。是基列山地南端的起点，也是约但河东岸连绵山峦中的一个豁口。</a:t>
            </a:r>
            <a:endParaRPr lang="en-US" altLang="zh-CN" dirty="0" smtClean="0"/>
          </a:p>
          <a:p>
            <a:pPr marL="182880" indent="457200">
              <a:lnSpc>
                <a:spcPct val="130000"/>
              </a:lnSpc>
            </a:pPr>
            <a:r>
              <a:rPr lang="zh-CN" altLang="en-US" dirty="0" smtClean="0"/>
              <a:t>沿河形成来往的道路，是雅各进入迦南地的必经之路。</a:t>
            </a:r>
            <a:endParaRPr lang="en-US" altLang="zh-CN" dirty="0" smtClean="0"/>
          </a:p>
          <a:p>
            <a:pPr marL="182880" indent="457200">
              <a:lnSpc>
                <a:spcPct val="130000"/>
              </a:lnSpc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4" name="Picture 3" descr="雅各与天使摔跤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2" y="209551"/>
            <a:ext cx="4953001" cy="4828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285750"/>
            <a:ext cx="3429000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雅各、雅博、摔跤</a:t>
            </a:r>
            <a:endParaRPr lang="en-US" altLang="zh-CN" sz="28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1000" dirty="0" smtClean="0"/>
          </a:p>
          <a:p>
            <a:pPr>
              <a:lnSpc>
                <a:spcPct val="120000"/>
              </a:lnSpc>
            </a:pPr>
            <a:r>
              <a:rPr lang="zh-CN" altLang="en-US" sz="1400" dirty="0" smtClean="0"/>
              <a:t>这是神的一个“谐音梗”，这三个词在希伯来原文里谐音，读起来如同一个词重复了三次。</a:t>
            </a:r>
            <a:endParaRPr lang="en-US" altLang="zh-CN" sz="1400" dirty="0" smtClean="0"/>
          </a:p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【</a:t>
            </a:r>
            <a:r>
              <a:rPr lang="zh-CN" alt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在雅各最焦虑之际，神幽默他</a:t>
            </a:r>
            <a:r>
              <a:rPr lang="en-US" altLang="zh-CN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endParaRPr lang="en-US" altLang="zh-CN" sz="900" dirty="0" smtClean="0"/>
          </a:p>
          <a:p>
            <a:pPr>
              <a:lnSpc>
                <a:spcPct val="120000"/>
              </a:lnSpc>
            </a:pPr>
            <a:r>
              <a:rPr lang="zh-CN" altLang="en-US" sz="1400" dirty="0" smtClean="0"/>
              <a:t>这一场摔跤：</a:t>
            </a:r>
            <a:endParaRPr lang="en-US" altLang="zh-CN" sz="140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1400" dirty="0" smtClean="0"/>
              <a:t>  如何发生？</a:t>
            </a:r>
            <a:r>
              <a:rPr lang="en-US" altLang="zh-CN" sz="1400" dirty="0" smtClean="0"/>
              <a:t>【</a:t>
            </a:r>
            <a:r>
              <a:rPr lang="zh-CN" altLang="en-US" sz="1400" dirty="0" smtClean="0"/>
              <a:t>雅各无心与人相斗</a:t>
            </a:r>
            <a:r>
              <a:rPr lang="en-US" altLang="zh-CN" sz="1400" dirty="0" smtClean="0"/>
              <a:t>】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1400" dirty="0" smtClean="0"/>
              <a:t>  为何缠斗不止？</a:t>
            </a:r>
            <a:r>
              <a:rPr lang="en-US" altLang="zh-CN" sz="1400" dirty="0" smtClean="0"/>
              <a:t>【</a:t>
            </a:r>
            <a:r>
              <a:rPr lang="zh-CN" altLang="en-US" sz="1400" dirty="0" smtClean="0"/>
              <a:t>雅各无心恋战</a:t>
            </a:r>
            <a:r>
              <a:rPr lang="en-US" altLang="zh-CN" sz="1400" dirty="0" smtClean="0"/>
              <a:t>】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1400" dirty="0" smtClean="0"/>
              <a:t>  怎样结束？</a:t>
            </a:r>
            <a:r>
              <a:rPr lang="en-US" altLang="zh-CN" sz="1400" dirty="0" smtClean="0"/>
              <a:t>【</a:t>
            </a:r>
            <a:r>
              <a:rPr lang="zh-CN" altLang="en-US" sz="1400" dirty="0" smtClean="0"/>
              <a:t>雅各亦不肯善罢甘休</a:t>
            </a:r>
            <a:r>
              <a:rPr lang="en-US" altLang="zh-CN" sz="1400" dirty="0" smtClean="0"/>
              <a:t>】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en-US" altLang="zh-CN" sz="700" dirty="0" smtClean="0"/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</a:rPr>
              <a:t>“那人” 只是触碰到雅各的髋关节部位，雅各大腿筋扭了，他轰然倒下，如土委地。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chemeClr val="bg1"/>
                </a:solidFill>
              </a:rPr>
              <a:t>【</a:t>
            </a:r>
            <a:r>
              <a:rPr lang="zh-CN" altLang="en-US" sz="1400" dirty="0" smtClean="0">
                <a:solidFill>
                  <a:schemeClr val="bg1"/>
                </a:solidFill>
              </a:rPr>
              <a:t>“摸”</a:t>
            </a:r>
            <a:r>
              <a:rPr lang="en-US" altLang="zh-CN" sz="1400" dirty="0" smtClean="0">
                <a:solidFill>
                  <a:schemeClr val="bg1"/>
                </a:solidFill>
              </a:rPr>
              <a:t>,</a:t>
            </a:r>
            <a:r>
              <a:rPr lang="zh-CN" altLang="en-US" sz="1400" dirty="0" smtClean="0">
                <a:solidFill>
                  <a:schemeClr val="bg1"/>
                </a:solidFill>
              </a:rPr>
              <a:t>原文是“触及、碰”，</a:t>
            </a:r>
            <a:r>
              <a:rPr lang="en-US" altLang="zh-CN" sz="1400" dirty="0" smtClean="0">
                <a:solidFill>
                  <a:schemeClr val="bg1"/>
                </a:solidFill>
              </a:rPr>
              <a:t>touch</a:t>
            </a:r>
            <a:r>
              <a:rPr lang="zh-CN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</a:rPr>
              <a:t>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183880" cy="78867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创世记</a:t>
            </a:r>
            <a:r>
              <a:rPr lang="en-US" altLang="zh-CN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r>
              <a:rPr lang="zh-CN" altLang="en-US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对雅各记叙的交叉结构：</a:t>
            </a:r>
            <a:endParaRPr lang="zh-CN" altLang="en-US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00150"/>
            <a:ext cx="8382000" cy="3581400"/>
          </a:xfrm>
          <a:ln w="38100">
            <a:solidFill>
              <a:srgbClr val="00B050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62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zh-CN" altLang="en-US" b="1" dirty="0" smtClean="0">
                <a:solidFill>
                  <a:srgbClr val="009900"/>
                </a:solidFill>
                <a:latin typeface="+mj-ea"/>
              </a:rPr>
              <a:t>序幕</a:t>
            </a:r>
            <a:r>
              <a:rPr lang="en-US" altLang="zh-CN" b="1" dirty="0" smtClean="0">
                <a:solidFill>
                  <a:srgbClr val="009900"/>
                </a:solidFill>
                <a:latin typeface="+mj-ea"/>
              </a:rPr>
              <a:t>—25-27</a:t>
            </a:r>
            <a:r>
              <a:rPr lang="zh-CN" altLang="en-US" b="1" dirty="0" smtClean="0">
                <a:solidFill>
                  <a:srgbClr val="009900"/>
                </a:solidFill>
                <a:latin typeface="+mj-ea"/>
              </a:rPr>
              <a:t>章，从出生到</a:t>
            </a:r>
            <a:r>
              <a:rPr lang="en-US" altLang="zh-CN" b="1" dirty="0" smtClean="0">
                <a:solidFill>
                  <a:srgbClr val="009900"/>
                </a:solidFill>
                <a:latin typeface="+mj-ea"/>
              </a:rPr>
              <a:t>77</a:t>
            </a:r>
            <a:r>
              <a:rPr lang="zh-CN" altLang="en-US" b="1" dirty="0" smtClean="0">
                <a:solidFill>
                  <a:srgbClr val="009900"/>
                </a:solidFill>
                <a:latin typeface="+mj-ea"/>
              </a:rPr>
              <a:t>岁离家。</a:t>
            </a:r>
            <a:r>
              <a:rPr lang="en-US" altLang="zh-CN" b="1" dirty="0" smtClean="0">
                <a:solidFill>
                  <a:srgbClr val="009900"/>
                </a:solidFill>
                <a:latin typeface="+mj-ea"/>
              </a:rPr>
              <a:t>【</a:t>
            </a:r>
            <a:r>
              <a:rPr lang="zh-CN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神的旨意</a:t>
            </a:r>
            <a:r>
              <a:rPr lang="zh-CN" altLang="en-US" b="1" dirty="0" smtClean="0">
                <a:solidFill>
                  <a:srgbClr val="009900"/>
                </a:solidFill>
                <a:latin typeface="+mj-ea"/>
              </a:rPr>
              <a:t>，与人的作为</a:t>
            </a:r>
            <a:r>
              <a:rPr lang="en-US" altLang="zh-CN" b="1" dirty="0" smtClean="0">
                <a:solidFill>
                  <a:srgbClr val="009900"/>
                </a:solidFill>
                <a:latin typeface="+mj-ea"/>
              </a:rPr>
              <a:t>】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b="1" dirty="0" smtClean="0">
                <a:solidFill>
                  <a:srgbClr val="009900"/>
                </a:solidFill>
                <a:latin typeface="+mj-ea"/>
              </a:rPr>
              <a:t>        </a:t>
            </a:r>
            <a:r>
              <a:rPr lang="zh-CN" altLang="en-US" b="1" dirty="0" smtClean="0">
                <a:solidFill>
                  <a:srgbClr val="0070C0"/>
                </a:solidFill>
                <a:latin typeface="+mj-ea"/>
              </a:rPr>
              <a:t>蒙召</a:t>
            </a:r>
            <a:r>
              <a:rPr lang="en-US" altLang="zh-CN" b="1" dirty="0" smtClean="0">
                <a:solidFill>
                  <a:srgbClr val="0070C0"/>
                </a:solidFill>
                <a:latin typeface="+mj-ea"/>
              </a:rPr>
              <a:t>—28</a:t>
            </a:r>
            <a:r>
              <a:rPr lang="zh-CN" altLang="en-US" b="1" dirty="0" smtClean="0">
                <a:solidFill>
                  <a:srgbClr val="0070C0"/>
                </a:solidFill>
                <a:latin typeface="+mj-ea"/>
              </a:rPr>
              <a:t>章，在伯特利神向他显现</a:t>
            </a:r>
            <a:endParaRPr lang="en-US" altLang="zh-CN" b="1" dirty="0" smtClean="0">
              <a:solidFill>
                <a:srgbClr val="0070C0"/>
              </a:solidFill>
              <a:latin typeface="+mj-ea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b="1" dirty="0" smtClean="0">
                <a:solidFill>
                  <a:srgbClr val="009900"/>
                </a:solidFill>
                <a:latin typeface="+mj-ea"/>
              </a:rPr>
              <a:t>                  </a:t>
            </a: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在外邦之地</a:t>
            </a:r>
            <a:r>
              <a:rPr lang="en-US" altLang="zh-CN" b="1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—29-30</a:t>
            </a: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章，</a:t>
            </a:r>
            <a:r>
              <a:rPr lang="en-US" altLang="zh-CN" b="1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20</a:t>
            </a: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年在哈兰受拉班的压制</a:t>
            </a:r>
            <a:endParaRPr lang="en-US" altLang="zh-CN" b="1" dirty="0" smtClean="0">
              <a:solidFill>
                <a:schemeClr val="accent6">
                  <a:lumMod val="50000"/>
                </a:schemeClr>
              </a:solidFill>
              <a:latin typeface="+mj-ea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b="1" dirty="0" smtClean="0">
                <a:solidFill>
                  <a:srgbClr val="009900"/>
                </a:solidFill>
                <a:latin typeface="+mj-ea"/>
              </a:rPr>
              <a:t>	                 </a:t>
            </a:r>
            <a:r>
              <a:rPr lang="zh-CN" altLang="en-US" b="1" dirty="0" smtClean="0">
                <a:latin typeface="+mj-ea"/>
              </a:rPr>
              <a:t>逃离压迫</a:t>
            </a:r>
            <a:r>
              <a:rPr lang="en-US" altLang="zh-CN" b="1" dirty="0" smtClean="0">
                <a:latin typeface="+mj-ea"/>
              </a:rPr>
              <a:t>—31</a:t>
            </a:r>
            <a:r>
              <a:rPr lang="zh-CN" altLang="en-US" b="1" dirty="0" smtClean="0">
                <a:latin typeface="+mj-ea"/>
              </a:rPr>
              <a:t>章，奉神之命，却行自己之事</a:t>
            </a:r>
            <a:endParaRPr lang="en-US" altLang="zh-CN" b="1" dirty="0" smtClean="0">
              <a:latin typeface="+mj-ea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b="1" dirty="0" smtClean="0">
                <a:solidFill>
                  <a:srgbClr val="009900"/>
                </a:solidFill>
                <a:latin typeface="+mj-ea"/>
              </a:rPr>
              <a:t>		              </a:t>
            </a:r>
            <a:r>
              <a:rPr lang="zh-CN" altLang="en-US" b="1" dirty="0" smtClean="0">
                <a:solidFill>
                  <a:srgbClr val="C00000"/>
                </a:solidFill>
                <a:latin typeface="+mj-ea"/>
              </a:rPr>
              <a:t>被神改名</a:t>
            </a:r>
            <a:r>
              <a:rPr lang="en-US" altLang="zh-CN" b="1" dirty="0" smtClean="0">
                <a:solidFill>
                  <a:srgbClr val="C00000"/>
                </a:solidFill>
                <a:latin typeface="+mj-ea"/>
              </a:rPr>
              <a:t>—32</a:t>
            </a:r>
            <a:r>
              <a:rPr lang="zh-CN" altLang="en-US" b="1" dirty="0" smtClean="0">
                <a:solidFill>
                  <a:srgbClr val="C00000"/>
                </a:solidFill>
                <a:latin typeface="+mj-ea"/>
              </a:rPr>
              <a:t>章，与神摔跤后，神赐新名</a:t>
            </a:r>
            <a:endParaRPr lang="en-US" altLang="zh-CN" b="1" dirty="0" smtClean="0">
              <a:solidFill>
                <a:srgbClr val="C00000"/>
              </a:solidFill>
              <a:latin typeface="+mj-ea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b="1" dirty="0" smtClean="0">
                <a:solidFill>
                  <a:srgbClr val="009900"/>
                </a:solidFill>
                <a:latin typeface="+mj-ea"/>
              </a:rPr>
              <a:t>	</a:t>
            </a:r>
            <a:r>
              <a:rPr lang="en-US" altLang="zh-CN" b="1" dirty="0" smtClean="0">
                <a:latin typeface="+mj-ea"/>
              </a:rPr>
              <a:t>                 </a:t>
            </a:r>
            <a:r>
              <a:rPr lang="zh-CN" altLang="en-US" b="1" dirty="0" smtClean="0">
                <a:latin typeface="+mj-ea"/>
              </a:rPr>
              <a:t>逃离危险</a:t>
            </a:r>
            <a:r>
              <a:rPr lang="en-US" altLang="zh-CN" b="1" dirty="0" smtClean="0">
                <a:latin typeface="+mj-ea"/>
              </a:rPr>
              <a:t>—33</a:t>
            </a:r>
            <a:r>
              <a:rPr lang="zh-CN" altLang="en-US" b="1" dirty="0" smtClean="0">
                <a:latin typeface="+mj-ea"/>
              </a:rPr>
              <a:t>章，奉神之命，却行自己之事</a:t>
            </a:r>
            <a:endParaRPr lang="en-US" altLang="zh-CN" b="1" dirty="0" smtClean="0">
              <a:latin typeface="+mj-ea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b="1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                  </a:t>
            </a: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在迦南地</a:t>
            </a:r>
            <a:r>
              <a:rPr lang="en-US" altLang="zh-CN" b="1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—34</a:t>
            </a: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章，底拿事件招致了更大的祸患</a:t>
            </a:r>
            <a:endParaRPr lang="en-US" altLang="zh-CN" b="1" dirty="0" smtClean="0">
              <a:solidFill>
                <a:schemeClr val="accent6">
                  <a:lumMod val="50000"/>
                </a:schemeClr>
              </a:solidFill>
              <a:latin typeface="+mj-ea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b="1" dirty="0" smtClean="0">
                <a:solidFill>
                  <a:srgbClr val="009900"/>
                </a:solidFill>
                <a:latin typeface="+mj-ea"/>
              </a:rPr>
              <a:t>       </a:t>
            </a:r>
            <a:r>
              <a:rPr lang="zh-CN" altLang="en-US" b="1" dirty="0" smtClean="0">
                <a:solidFill>
                  <a:srgbClr val="0070C0"/>
                </a:solidFill>
                <a:latin typeface="+mj-ea"/>
              </a:rPr>
              <a:t>蒙召</a:t>
            </a:r>
            <a:r>
              <a:rPr lang="en-US" altLang="zh-CN" b="1" dirty="0" smtClean="0">
                <a:solidFill>
                  <a:srgbClr val="0070C0"/>
                </a:solidFill>
                <a:latin typeface="+mj-ea"/>
              </a:rPr>
              <a:t>—35</a:t>
            </a:r>
            <a:r>
              <a:rPr lang="zh-CN" altLang="en-US" b="1" dirty="0" smtClean="0">
                <a:solidFill>
                  <a:srgbClr val="0070C0"/>
                </a:solidFill>
                <a:latin typeface="+mj-ea"/>
              </a:rPr>
              <a:t>章，在伯特利神向他显现</a:t>
            </a:r>
            <a:endParaRPr lang="en-US" altLang="zh-CN" b="1" dirty="0" smtClean="0">
              <a:solidFill>
                <a:srgbClr val="0070C0"/>
              </a:solidFill>
              <a:latin typeface="+mj-ea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b="1" dirty="0" smtClean="0">
                <a:solidFill>
                  <a:srgbClr val="009900"/>
                </a:solidFill>
                <a:latin typeface="+mj-ea"/>
              </a:rPr>
              <a:t>尾声</a:t>
            </a:r>
            <a:r>
              <a:rPr lang="en-US" altLang="zh-CN" b="1" dirty="0" smtClean="0">
                <a:solidFill>
                  <a:srgbClr val="009900"/>
                </a:solidFill>
                <a:latin typeface="+mj-ea"/>
              </a:rPr>
              <a:t>—45:26-46:1-6,48-50</a:t>
            </a:r>
            <a:r>
              <a:rPr lang="zh-CN" altLang="en-US" b="1" dirty="0" smtClean="0">
                <a:solidFill>
                  <a:srgbClr val="009900"/>
                </a:solidFill>
                <a:latin typeface="+mj-ea"/>
              </a:rPr>
              <a:t>章，从出迦南到去世。</a:t>
            </a:r>
            <a:r>
              <a:rPr lang="en-US" altLang="zh-CN" b="1" dirty="0" smtClean="0">
                <a:solidFill>
                  <a:srgbClr val="009900"/>
                </a:solidFill>
                <a:latin typeface="+mj-ea"/>
              </a:rPr>
              <a:t>【</a:t>
            </a:r>
            <a:r>
              <a:rPr lang="zh-CN" altLang="en-US" b="1" dirty="0" smtClean="0">
                <a:solidFill>
                  <a:srgbClr val="009900"/>
                </a:solidFill>
                <a:latin typeface="+mj-ea"/>
              </a:rPr>
              <a:t>人的作为，与</a:t>
            </a:r>
            <a:r>
              <a:rPr lang="zh-CN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神的旨意</a:t>
            </a:r>
            <a:r>
              <a:rPr lang="en-US" altLang="zh-CN" b="1" dirty="0" smtClean="0">
                <a:solidFill>
                  <a:srgbClr val="009900"/>
                </a:solidFill>
                <a:latin typeface="+mj-ea"/>
              </a:rPr>
              <a:t>】</a:t>
            </a:r>
            <a:endParaRPr lang="zh-CN" altLang="en-US" b="1" dirty="0">
              <a:solidFill>
                <a:srgbClr val="009900"/>
              </a:solidFill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183880" cy="78867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2060"/>
                </a:solidFill>
              </a:rPr>
              <a:t>以赛亚书对雅各的总结</a:t>
            </a:r>
            <a:r>
              <a:rPr lang="en-US" altLang="zh-CN" dirty="0" smtClean="0">
                <a:solidFill>
                  <a:srgbClr val="002060"/>
                </a:solidFill>
              </a:rPr>
              <a:t>——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183880" cy="3657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91440" indent="0">
              <a:lnSpc>
                <a:spcPct val="140000"/>
              </a:lnSpc>
              <a:buNone/>
            </a:pPr>
            <a:r>
              <a:rPr lang="zh-CN" altLang="en-US" b="1" dirty="0" smtClean="0"/>
              <a:t>以赛亚书</a:t>
            </a:r>
            <a:r>
              <a:rPr lang="en-US" b="1" dirty="0" smtClean="0"/>
              <a:t>41</a:t>
            </a:r>
            <a:r>
              <a:rPr lang="zh-CN" altLang="en-US" b="1" dirty="0" smtClean="0"/>
              <a:t>：</a:t>
            </a:r>
            <a:r>
              <a:rPr lang="en-US" b="1" dirty="0" smtClean="0"/>
              <a:t>8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14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18-20</a:t>
            </a:r>
          </a:p>
          <a:p>
            <a:pPr marL="91440" indent="0">
              <a:lnSpc>
                <a:spcPct val="140000"/>
              </a:lnSpc>
              <a:buNone/>
            </a:pPr>
            <a:endParaRPr lang="en-US" altLang="zh-CN" sz="600" b="1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惟你以色列我的仆人、雅各我所拣选的、我朋友亚伯拉罕的后裔，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sz="700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你这虫雅各、和你们以色列人、不要害怕．耶和华说、我必帮助你．你的救赎主、就是以色列的圣者。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sz="600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我要在净光的高处开江河、在谷中开泉源、我要使沙漠变为水池、使干地变为涌泉。我要在旷野种上香柏树、皂荚树、番石榴树、和野橄榄树．我在沙漠要把松树、杉树、并黄杨树一同栽植．好叫人看见、知道、思想、明白、</a:t>
            </a:r>
            <a:r>
              <a:rPr lang="zh-CN" altLang="en-US" b="1" u="sng" dirty="0" smtClean="0"/>
              <a:t>这是耶和华的手所作的、是以色列的圣者所造的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423138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sz="5100" b="1" u="sng" dirty="0" smtClean="0"/>
              <a:t>雅各蒙拣选之谜</a:t>
            </a:r>
            <a:endParaRPr lang="en-US" altLang="zh-CN" sz="5100" b="1" u="sng" dirty="0" smtClean="0"/>
          </a:p>
          <a:p>
            <a:pPr>
              <a:buNone/>
            </a:pP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对比神对亚伯拉罕的拣选，雅各蒙拣选有极大的不同</a:t>
            </a:r>
            <a:r>
              <a:rPr lang="en-US" altLang="zh-CN" dirty="0" smtClean="0"/>
              <a:t>——</a:t>
            </a:r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b="1" dirty="0" smtClean="0"/>
              <a:t>亚伯拉罕：</a:t>
            </a:r>
            <a:r>
              <a:rPr lang="en-US" altLang="zh-CN" dirty="0" smtClean="0"/>
              <a:t>75</a:t>
            </a:r>
            <a:r>
              <a:rPr lang="zh-CN" altLang="en-US" dirty="0" smtClean="0"/>
              <a:t>岁遵神之命，进到迦南。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b="1" dirty="0" smtClean="0"/>
              <a:t>雅各：</a:t>
            </a:r>
            <a:r>
              <a:rPr lang="zh-CN" altLang="en-US" dirty="0" smtClean="0"/>
              <a:t>在出生之前，甚至在成胎之前蒙拣选。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sz="1300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b="1" dirty="0" smtClean="0">
                <a:latin typeface="KaiTi" pitchFamily="49" charset="-122"/>
                <a:ea typeface="KaiTi" pitchFamily="49" charset="-122"/>
              </a:rPr>
              <a:t>想一想：</a:t>
            </a:r>
            <a:endParaRPr lang="en-US" altLang="zh-CN" b="1" dirty="0" smtClean="0">
              <a:latin typeface="KaiTi" pitchFamily="49" charset="-122"/>
              <a:ea typeface="KaiTi" pitchFamily="49" charset="-122"/>
            </a:endParaRPr>
          </a:p>
          <a:p>
            <a:pPr marL="91440" indent="0">
              <a:lnSpc>
                <a:spcPct val="140000"/>
              </a:lnSpc>
              <a:buNone/>
            </a:pPr>
            <a:r>
              <a:rPr lang="en-US" altLang="zh-CN" b="1" dirty="0" smtClean="0">
                <a:latin typeface="KaiTi" pitchFamily="49" charset="-122"/>
                <a:ea typeface="KaiTi" pitchFamily="49" charset="-122"/>
              </a:rPr>
              <a:t>1</a:t>
            </a:r>
            <a:r>
              <a:rPr lang="zh-CN" altLang="en-US" b="1" dirty="0" smtClean="0">
                <a:latin typeface="KaiTi" pitchFamily="49" charset="-122"/>
                <a:ea typeface="KaiTi" pitchFamily="49" charset="-122"/>
              </a:rPr>
              <a:t>、圣经中还有谁是在成胎、出生之前蒙拣选的？</a:t>
            </a:r>
            <a:endParaRPr lang="en-US" altLang="zh-CN" b="1" dirty="0" smtClean="0">
              <a:latin typeface="KaiTi" pitchFamily="49" charset="-122"/>
              <a:ea typeface="KaiTi" pitchFamily="49" charset="-122"/>
            </a:endParaRPr>
          </a:p>
          <a:p>
            <a:pPr marL="91440" indent="0">
              <a:lnSpc>
                <a:spcPct val="140000"/>
              </a:lnSpc>
              <a:buNone/>
            </a:pPr>
            <a:r>
              <a:rPr lang="en-US" altLang="zh-CN" b="1" dirty="0" smtClean="0">
                <a:latin typeface="KaiTi" pitchFamily="49" charset="-122"/>
                <a:ea typeface="KaiTi" pitchFamily="49" charset="-122"/>
              </a:rPr>
              <a:t>2</a:t>
            </a:r>
            <a:r>
              <a:rPr lang="zh-CN" altLang="en-US" b="1" dirty="0" smtClean="0">
                <a:latin typeface="KaiTi" pitchFamily="49" charset="-122"/>
                <a:ea typeface="KaiTi" pitchFamily="49" charset="-122"/>
              </a:rPr>
              <a:t>、雅各如此蒙拣选，与你我成为基督徒有什么联系？</a:t>
            </a:r>
            <a:endParaRPr lang="en-US" altLang="zh-CN" b="1" dirty="0" smtClean="0">
              <a:latin typeface="KaiTi" pitchFamily="49" charset="-122"/>
              <a:ea typeface="KaiTi" pitchFamily="49" charset="-122"/>
            </a:endParaRPr>
          </a:p>
          <a:p>
            <a:pPr marL="91440" indent="0">
              <a:lnSpc>
                <a:spcPct val="140000"/>
              </a:lnSpc>
              <a:buNone/>
            </a:pPr>
            <a:endParaRPr lang="en-US" altLang="zh-CN" sz="1100" b="1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>
                <a:solidFill>
                  <a:srgbClr val="FFC000"/>
                </a:solidFill>
              </a:rPr>
              <a:t>雅各蒙拣选之谜的答案，在罗马书九章</a:t>
            </a:r>
            <a:r>
              <a:rPr lang="en-US" altLang="zh-CN" dirty="0" smtClean="0">
                <a:solidFill>
                  <a:srgbClr val="FFC000"/>
                </a:solidFill>
              </a:rPr>
              <a:t>11-16</a:t>
            </a:r>
            <a:r>
              <a:rPr lang="zh-CN" altLang="en-US" dirty="0" smtClean="0">
                <a:solidFill>
                  <a:srgbClr val="FFC000"/>
                </a:solidFill>
              </a:rPr>
              <a:t>节。</a:t>
            </a:r>
            <a:endParaRPr lang="en-US" altLang="zh-CN" dirty="0" smtClean="0">
              <a:solidFill>
                <a:srgbClr val="FFC000"/>
              </a:solidFill>
            </a:endParaRPr>
          </a:p>
          <a:p>
            <a:pPr marL="91440" indent="0">
              <a:lnSpc>
                <a:spcPct val="140000"/>
              </a:lnSpc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183880" cy="6858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/>
              <a:t>罗马书</a:t>
            </a:r>
            <a:r>
              <a:rPr lang="en-US" altLang="zh-CN" dirty="0" smtClean="0"/>
              <a:t>9</a:t>
            </a:r>
            <a:r>
              <a:rPr lang="zh-CN" altLang="en-US" dirty="0" smtClean="0"/>
              <a:t>：</a:t>
            </a:r>
            <a:r>
              <a:rPr lang="en-US" altLang="zh-CN" dirty="0" smtClean="0"/>
              <a:t>7-17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3950"/>
            <a:ext cx="8382000" cy="3733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也不因为是亚伯拉罕的后裔、就都作他的儿女．惟独</a:t>
            </a:r>
            <a:r>
              <a:rPr lang="en-US" altLang="zh-CN" dirty="0" smtClean="0"/>
              <a:t>『</a:t>
            </a:r>
            <a:r>
              <a:rPr lang="zh-CN" altLang="en-US" dirty="0" smtClean="0"/>
              <a:t>从以撒生的、才要称为你的后裔。</a:t>
            </a:r>
            <a:r>
              <a:rPr lang="en-US" altLang="zh-CN" dirty="0" smtClean="0"/>
              <a:t>』</a:t>
            </a:r>
            <a:r>
              <a:rPr lang="zh-CN" altLang="en-US" dirty="0" smtClean="0"/>
              <a:t>这就是说、肉身所生的儿女、不是神的儿女．惟独那应许的儿女、才算是后裔。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sz="700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en-US" altLang="zh-CN" dirty="0" smtClean="0"/>
              <a:t>……</a:t>
            </a:r>
            <a:r>
              <a:rPr lang="zh-CN" altLang="en-US" dirty="0" smtClean="0"/>
              <a:t>（双子还没有生下来、善恶还没有作出来、只因要显明神拣选人的旨意、不在乎人的行为、乃在乎召人的主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，神就对利百加说、</a:t>
            </a:r>
            <a:r>
              <a:rPr lang="en-US" altLang="zh-CN" dirty="0" smtClean="0"/>
              <a:t>『</a:t>
            </a:r>
            <a:r>
              <a:rPr lang="zh-CN" altLang="en-US" dirty="0" smtClean="0"/>
              <a:t>将来大的要服事小的。</a:t>
            </a:r>
            <a:r>
              <a:rPr lang="en-US" altLang="zh-CN" dirty="0" smtClean="0"/>
              <a:t>』</a:t>
            </a:r>
            <a:r>
              <a:rPr lang="zh-CN" altLang="en-US" dirty="0" smtClean="0"/>
              <a:t>正如经上所记、</a:t>
            </a:r>
            <a:r>
              <a:rPr lang="en-US" altLang="zh-CN" dirty="0" smtClean="0"/>
              <a:t>『</a:t>
            </a:r>
            <a:r>
              <a:rPr lang="zh-CN" altLang="en-US" dirty="0" smtClean="0"/>
              <a:t>雅各是我所爱的、以扫是我所恶的。</a:t>
            </a:r>
            <a:r>
              <a:rPr lang="en-US" altLang="zh-CN" dirty="0" smtClean="0"/>
              <a:t>』</a:t>
            </a:r>
          </a:p>
          <a:p>
            <a:pPr marL="91440" indent="0">
              <a:lnSpc>
                <a:spcPct val="140000"/>
              </a:lnSpc>
              <a:buNone/>
            </a:pPr>
            <a:endParaRPr lang="en-US" altLang="zh-CN" sz="700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这样、我们可说甚么呢．难道神有甚么不公平么．断乎没有。因他对摩西说、</a:t>
            </a:r>
            <a:r>
              <a:rPr lang="en-US" altLang="zh-CN" dirty="0" smtClean="0"/>
              <a:t>『</a:t>
            </a:r>
            <a:r>
              <a:rPr lang="zh-CN" altLang="en-US" dirty="0" smtClean="0"/>
              <a:t>我要怜悯谁、就怜悯谁、要恩待谁、就恩待谁。</a:t>
            </a:r>
            <a:r>
              <a:rPr lang="en-US" altLang="zh-CN" dirty="0" smtClean="0"/>
              <a:t>』</a:t>
            </a:r>
            <a:r>
              <a:rPr lang="zh-CN" altLang="en-US" dirty="0" smtClean="0"/>
              <a:t>据此看来、这不在乎那定意的、也不在乎那奔跑的、只在乎发怜悯的神。因为经上有话向法老说、</a:t>
            </a:r>
            <a:r>
              <a:rPr lang="en-US" altLang="zh-CN" dirty="0" smtClean="0"/>
              <a:t>『</a:t>
            </a:r>
            <a:r>
              <a:rPr lang="zh-CN" altLang="en-US" dirty="0" smtClean="0"/>
              <a:t>我将你兴起来、特要在你身上彰显我的权能、并要使我的名传遍天下。</a:t>
            </a:r>
            <a:r>
              <a:rPr lang="en-US" altLang="zh-CN" dirty="0" smtClean="0"/>
              <a:t>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183880" cy="78867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/>
              <a:t>雅各的生命特色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183880" cy="3429000"/>
          </a:xfrm>
        </p:spPr>
        <p:txBody>
          <a:bodyPr>
            <a:normAutofit fontScale="70000" lnSpcReduction="20000"/>
          </a:bodyPr>
          <a:lstStyle/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母腹中：与哥哥“彼此相争”；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出生时：抓着哥哥的脚跟；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en-US" altLang="zh-CN" dirty="0" smtClean="0"/>
              <a:t>      </a:t>
            </a:r>
            <a:r>
              <a:rPr lang="zh-CN" altLang="en-US" dirty="0" smtClean="0"/>
              <a:t>所以他被命名为“雅各”</a:t>
            </a:r>
            <a:r>
              <a:rPr lang="en-US" altLang="zh-CN" dirty="0" smtClean="0"/>
              <a:t>——</a:t>
            </a:r>
            <a:r>
              <a:rPr lang="zh-CN" altLang="en-US" b="1" u="sng" dirty="0" smtClean="0"/>
              <a:t>抓脚跟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sz="1000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为争利益不计后果，接受以母亲受咒诅的条件；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为争利益不择手段，当面骗瞎眼的老父亲。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sz="1000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雅各心思缜密、精于计算；他知道父亲偏爱哥哥过于他，他也偏爱自己所偏爱的；他强壮、肯吃苦努力；他承担家庭责任，爱护妻子儿女。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1950"/>
            <a:ext cx="8183880" cy="78867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dirty="0" smtClean="0"/>
              <a:t>母腹中的拣选</a:t>
            </a:r>
            <a:r>
              <a:rPr lang="en-US" altLang="zh-CN" dirty="0" smtClean="0"/>
              <a:t> VS </a:t>
            </a:r>
            <a:r>
              <a:rPr lang="zh-CN" altLang="en-US" dirty="0" smtClean="0"/>
              <a:t>现实中的搁置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76350"/>
            <a:ext cx="8183880" cy="3140964"/>
          </a:xfrm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雅各</a:t>
            </a:r>
            <a:r>
              <a:rPr lang="en-US" altLang="zh-CN" dirty="0" smtClean="0"/>
              <a:t>77</a:t>
            </a:r>
            <a:r>
              <a:rPr lang="zh-CN" altLang="en-US" dirty="0" smtClean="0"/>
              <a:t>岁之前：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</a:pPr>
            <a:r>
              <a:rPr lang="zh-CN" altLang="en-US" dirty="0" smtClean="0"/>
              <a:t>  神没有对雅各有过任何呼召、启示，似乎将他忘记；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</a:pPr>
            <a:r>
              <a:rPr lang="zh-CN" altLang="en-US" dirty="0" smtClean="0"/>
              <a:t>  雅各的生命中也没有神，他活在随己意行事的光景中。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en-US" altLang="zh-CN" dirty="0" smtClean="0">
                <a:latin typeface="KaiTi" pitchFamily="49" charset="-122"/>
                <a:ea typeface="KaiTi" pitchFamily="49" charset="-122"/>
              </a:rPr>
              <a:t>【</a:t>
            </a:r>
            <a:r>
              <a:rPr lang="zh-CN" altLang="en-US" dirty="0" smtClean="0">
                <a:latin typeface="KaiTi" pitchFamily="49" charset="-122"/>
                <a:ea typeface="KaiTi" pitchFamily="49" charset="-122"/>
              </a:rPr>
              <a:t>雅各的父母以撒和利百加几乎将耶和华对孩子的预言全然忘记了</a:t>
            </a:r>
            <a:r>
              <a:rPr lang="en-US" altLang="zh-CN" dirty="0" smtClean="0">
                <a:latin typeface="KaiTi" pitchFamily="49" charset="-122"/>
                <a:ea typeface="KaiTi" pitchFamily="49" charset="-122"/>
              </a:rPr>
              <a:t>】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神等待呼召雅各的时机</a:t>
            </a:r>
            <a:r>
              <a:rPr lang="en-US" altLang="zh-CN" dirty="0" smtClean="0"/>
              <a:t>……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4231386"/>
          </a:xfr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sz="5900" b="1" u="sng" dirty="0" smtClean="0">
                <a:solidFill>
                  <a:schemeClr val="bg1">
                    <a:lumMod val="95000"/>
                  </a:schemeClr>
                </a:solidFill>
              </a:rPr>
              <a:t>雅各第一次遇见</a:t>
            </a:r>
            <a:r>
              <a:rPr lang="zh-CN" altLang="en-US" sz="8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神</a:t>
            </a:r>
            <a:endParaRPr lang="en-US" altLang="zh-CN" sz="8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</a:rPr>
              <a:t>在孤单的黑夜里，神让雅各遇见祂。</a:t>
            </a:r>
            <a:endParaRPr lang="en-US" altLang="zh-CN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91440" indent="0">
              <a:lnSpc>
                <a:spcPct val="140000"/>
              </a:lnSpc>
              <a:buNone/>
            </a:pPr>
            <a:endParaRPr lang="en-US" altLang="zh-CN" sz="15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</a:rPr>
              <a:t>在雅各逃离哥哥奔向哈兰的途中，也是他第一次离家远行，踟蹰在前路茫茫的旷野，神在</a:t>
            </a:r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</a:rPr>
              <a:t>梦中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</a:rPr>
              <a:t>向他显现。在神向他作出的整个宣告里，不断出现“我”“你”这样的字眼，向雅各启示耶和华神与他的关系，以及向他应许耶和华神对他不离不弃的爱。</a:t>
            </a:r>
            <a:endParaRPr lang="en-US" altLang="zh-CN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91440" indent="0">
              <a:lnSpc>
                <a:spcPct val="140000"/>
              </a:lnSpc>
              <a:buNone/>
            </a:pPr>
            <a:endParaRPr lang="en-US" altLang="zh-CN" sz="13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</a:rPr>
              <a:t>雅各惊醒，深知这梦不同寻常。他称遇见神的地方是“乃是神的殿，也是天的门”。他为那地方取名为伯特利。意思是“神的殿”。并浇油立柱为记。</a:t>
            </a:r>
            <a:endParaRPr lang="en-US" altLang="zh-CN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91440" indent="0">
              <a:lnSpc>
                <a:spcPct val="140000"/>
              </a:lnSpc>
              <a:buNone/>
            </a:pPr>
            <a:endParaRPr lang="en-US" altLang="zh-CN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KaiTi" pitchFamily="49" charset="-122"/>
                <a:ea typeface="KaiTi" pitchFamily="49" charset="-122"/>
              </a:rPr>
              <a:t>问：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KaiTi" pitchFamily="49" charset="-122"/>
                <a:ea typeface="KaiTi" pitchFamily="49" charset="-122"/>
              </a:rPr>
              <a:t>1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KaiTi" pitchFamily="49" charset="-122"/>
                <a:ea typeface="KaiTi" pitchFamily="49" charset="-122"/>
              </a:rPr>
              <a:t>、雅各为什么用“天的门”来称此地？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KaiTi" pitchFamily="49" charset="-122"/>
                <a:ea typeface="KaiTi" pitchFamily="49" charset="-122"/>
              </a:rPr>
              <a:t>2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KaiTi" pitchFamily="49" charset="-122"/>
                <a:ea typeface="KaiTi" pitchFamily="49" charset="-122"/>
              </a:rPr>
              <a:t>、圣经此前从未提到过神殿之说，雅各怎么会有这样的概念？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183880" cy="914400"/>
          </a:xfr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</a:rPr>
              <a:t>神呼召雅各 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</a:rPr>
              <a:t>VS 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</a:rPr>
              <a:t>雅各回应神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76350"/>
            <a:ext cx="8382000" cy="3505200"/>
          </a:xfrm>
          <a:solidFill>
            <a:schemeClr val="tx2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			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428750"/>
            <a:ext cx="53340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zh-CN" altLang="en-US" b="1" dirty="0" smtClean="0"/>
              <a:t>神呼召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>
              <a:buNone/>
            </a:pPr>
            <a:r>
              <a:rPr lang="zh-CN" altLang="en-US" sz="1600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我是</a:t>
            </a:r>
            <a:r>
              <a:rPr lang="en-US" altLang="zh-CN" sz="1600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……</a:t>
            </a:r>
            <a:r>
              <a:rPr lang="zh-CN" altLang="en-US" sz="1600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，我要</a:t>
            </a:r>
            <a:r>
              <a:rPr lang="en-US" altLang="zh-CN" sz="1600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……</a:t>
            </a:r>
            <a:r>
              <a:rPr lang="zh-CN" altLang="en-US" sz="1600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，你必</a:t>
            </a:r>
            <a:r>
              <a:rPr lang="en-US" altLang="zh-CN" sz="1600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……</a:t>
            </a:r>
            <a:r>
              <a:rPr lang="zh-CN" altLang="en-US" sz="1600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必</a:t>
            </a:r>
            <a:r>
              <a:rPr lang="en-US" altLang="zh-CN" sz="1600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……</a:t>
            </a:r>
          </a:p>
          <a:p>
            <a:pPr>
              <a:buNone/>
            </a:pPr>
            <a:r>
              <a:rPr lang="zh-CN" altLang="en-US" sz="1600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我也与你同在，我必保佑你，不离弃你，直到我成全应许。</a:t>
            </a:r>
            <a:endParaRPr lang="en-US" altLang="zh-CN" sz="1600" b="1" dirty="0" smtClean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3333750"/>
            <a:ext cx="5105400" cy="1371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zh-CN" altLang="en-US" b="1" dirty="0" smtClean="0"/>
              <a:t>雅各回应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>
                <a:latin typeface="KaiTi" pitchFamily="49" charset="-122"/>
                <a:ea typeface="KaiTi" pitchFamily="49" charset="-122"/>
              </a:rPr>
              <a:t>神若</a:t>
            </a:r>
            <a:r>
              <a:rPr lang="en-US" altLang="zh-CN" dirty="0" smtClean="0">
                <a:latin typeface="KaiTi" pitchFamily="49" charset="-122"/>
                <a:ea typeface="KaiTi" pitchFamily="49" charset="-122"/>
              </a:rPr>
              <a:t>……</a:t>
            </a:r>
          </a:p>
          <a:p>
            <a:pPr>
              <a:buNone/>
            </a:pPr>
            <a:r>
              <a:rPr lang="zh-CN" altLang="en-US" dirty="0" smtClean="0">
                <a:latin typeface="KaiTi" pitchFamily="49" charset="-122"/>
                <a:ea typeface="KaiTi" pitchFamily="49" charset="-122"/>
              </a:rPr>
              <a:t>与我同在，保佑我，给我吃的，穿的，平安</a:t>
            </a:r>
            <a:r>
              <a:rPr lang="en-US" altLang="zh-CN" dirty="0" smtClean="0">
                <a:latin typeface="KaiTi" pitchFamily="49" charset="-122"/>
                <a:ea typeface="KaiTi" pitchFamily="49" charset="-122"/>
              </a:rPr>
              <a:t>……</a:t>
            </a:r>
          </a:p>
          <a:p>
            <a:pPr>
              <a:buNone/>
            </a:pPr>
            <a:r>
              <a:rPr lang="zh-CN" altLang="en-US" dirty="0" smtClean="0">
                <a:latin typeface="KaiTi" pitchFamily="49" charset="-122"/>
                <a:ea typeface="KaiTi" pitchFamily="49" charset="-122"/>
              </a:rPr>
              <a:t>我以神为神，以所立石柱为神的殿，献十分之一</a:t>
            </a:r>
            <a:endParaRPr lang="zh-CN" altLang="en-US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2647950"/>
            <a:ext cx="2819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雅各睡醒了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2971</TotalTime>
  <Words>2156</Words>
  <Application>Microsoft Office PowerPoint</Application>
  <PresentationFormat>On-screen Show (16:9)</PresentationFormat>
  <Paragraphs>134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Aspect</vt:lpstr>
      <vt:lpstr>Slide 1</vt:lpstr>
      <vt:lpstr>《创世记》对雅各记叙的交叉结构：</vt:lpstr>
      <vt:lpstr>以赛亚书对雅各的总结——</vt:lpstr>
      <vt:lpstr>Slide 4</vt:lpstr>
      <vt:lpstr>罗马书9：7-17</vt:lpstr>
      <vt:lpstr>雅各的生命特色</vt:lpstr>
      <vt:lpstr>母腹中的拣选 VS 现实中的搁置</vt:lpstr>
      <vt:lpstr>Slide 8</vt:lpstr>
      <vt:lpstr>神呼召雅各 VS 雅各回应神</vt:lpstr>
      <vt:lpstr> 拉班手下的岁月</vt:lpstr>
      <vt:lpstr>神的同在、保佑，和带领</vt:lpstr>
      <vt:lpstr>雅博渡口  雅各生命中的黑夜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深深的栽植</dc:title>
  <dc:creator>Thinkpad T470s</dc:creator>
  <cp:lastModifiedBy>Thinkpad T470s</cp:lastModifiedBy>
  <cp:revision>29</cp:revision>
  <dcterms:created xsi:type="dcterms:W3CDTF">2024-02-01T22:30:39Z</dcterms:created>
  <dcterms:modified xsi:type="dcterms:W3CDTF">2024-04-16T01:59:59Z</dcterms:modified>
</cp:coreProperties>
</file>