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58" r:id="rId3"/>
    <p:sldId id="259" r:id="rId4"/>
    <p:sldId id="260" r:id="rId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2024/5/5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2024/5/5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2024/5/5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2024/5/5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2024/5/5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2024/5/5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2024/5/5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2024/5/5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2024/5/5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2024/5/5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2024/5/5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0DA906-A378-45DE-922F-1013D75F7F31}" type="datetimeFigureOut">
              <a:rPr lang="zh-CN" altLang="en-US" smtClean="0"/>
              <a:pPr/>
              <a:t>2024/5/5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2024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5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约翰福音 第五章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610600" cy="4648200"/>
          </a:xfrm>
          <a:ln w="38100"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zh-CN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思考：</a:t>
            </a:r>
            <a:endParaRPr lang="en-US" altLang="zh-CN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365760">
              <a:lnSpc>
                <a:spcPct val="130000"/>
              </a:lnSpc>
              <a:spcAft>
                <a:spcPts val="600"/>
              </a:spcAft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、时间：“犹太人的一个节期”？请问，哪一个？为什么没有说明白？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  <a:p>
            <a:pPr marL="365760">
              <a:lnSpc>
                <a:spcPct val="130000"/>
              </a:lnSpc>
              <a:spcAft>
                <a:spcPts val="600"/>
              </a:spcAft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、地点：毕士大池，意思是“怜悯之家”。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  <a:p>
            <a:pPr marL="365760">
              <a:lnSpc>
                <a:spcPct val="130000"/>
              </a:lnSpc>
              <a:spcAft>
                <a:spcPts val="600"/>
              </a:spcAft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、事件：这里聚了大量需要怜悯的有灾有病之人。他们期待得着怜悯，但他们怎样才能得着怜悯？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  <a:p>
            <a:pPr marL="365760">
              <a:lnSpc>
                <a:spcPct val="130000"/>
              </a:lnSpc>
              <a:spcAft>
                <a:spcPts val="600"/>
              </a:spcAft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4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、背景：天使搅动池水能使第一个下水的人痊愈。这是当时的一个传说。请问，对此你怎么看？你信不信？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  <a:p>
            <a:pPr marL="365760">
              <a:lnSpc>
                <a:spcPct val="130000"/>
              </a:lnSpc>
              <a:spcAft>
                <a:spcPts val="600"/>
              </a:spcAft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、人物：病了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38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年的人和耶稣。（其他病人略过）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耶稣与这病人的对话之间，透露了哪些信息？与耶稣在福音书中医治其他病人时的讲话有什么不同？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61950"/>
            <a:ext cx="8305800" cy="43434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30000"/>
              </a:lnSpc>
              <a:buNone/>
            </a:pPr>
            <a:r>
              <a:rPr lang="zh-CN" altLang="en-US" b="1" u="sng" dirty="0" smtClean="0">
                <a:latin typeface="KaiTi" pitchFamily="49" charset="-122"/>
                <a:ea typeface="KaiTi" pitchFamily="49" charset="-122"/>
              </a:rPr>
              <a:t>从</a:t>
            </a:r>
            <a:r>
              <a:rPr lang="en-US" altLang="zh-CN" b="1" u="sng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b="1" u="sng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b="1" u="sng" dirty="0" smtClean="0">
                <a:latin typeface="KaiTi" pitchFamily="49" charset="-122"/>
                <a:ea typeface="KaiTi" pitchFamily="49" charset="-122"/>
              </a:rPr>
              <a:t>1-8</a:t>
            </a:r>
            <a:r>
              <a:rPr lang="zh-CN" altLang="en-US" b="1" u="sng" dirty="0" smtClean="0">
                <a:latin typeface="KaiTi" pitchFamily="49" charset="-122"/>
                <a:ea typeface="KaiTi" pitchFamily="49" charset="-122"/>
              </a:rPr>
              <a:t>的信息，看犹太社会的整体属灵光景</a:t>
            </a:r>
            <a:endParaRPr lang="en-US" altLang="zh-CN" u="sng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30000"/>
              </a:lnSpc>
              <a:buNone/>
            </a:pPr>
            <a:endParaRPr lang="en-US" altLang="zh-CN" sz="900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30000"/>
              </a:lnSpc>
              <a:buNone/>
            </a:pP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一、信仰宗教化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514350" indent="-514350">
              <a:lnSpc>
                <a:spcPct val="130000"/>
              </a:lnSpc>
              <a:buClr>
                <a:schemeClr val="tx1"/>
              </a:buClr>
              <a:buSzPct val="110000"/>
              <a:buFont typeface="+mj-lt"/>
              <a:buAutoNum type="alphaLcPeriod"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敬拜对象虚化，连神的名也丢掉了；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514350" indent="-514350">
              <a:lnSpc>
                <a:spcPct val="130000"/>
              </a:lnSpc>
              <a:buClr>
                <a:schemeClr val="tx1"/>
              </a:buClr>
              <a:buSzPct val="110000"/>
              <a:buFont typeface="+mj-lt"/>
              <a:buAutoNum type="alphaLcPeriod"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礼仪、律法、节期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……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越来越僵化、趋于形式化；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514350" indent="-514350">
              <a:lnSpc>
                <a:spcPct val="130000"/>
              </a:lnSpc>
              <a:buClr>
                <a:schemeClr val="tx1"/>
              </a:buClr>
              <a:buSzPct val="110000"/>
              <a:buFont typeface="+mj-lt"/>
              <a:buAutoNum type="alphaLcPeriod"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宗教上层权贵化，趋向专制独裁，任人唯亲；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514350" indent="-514350">
              <a:lnSpc>
                <a:spcPct val="130000"/>
              </a:lnSpc>
              <a:buClr>
                <a:schemeClr val="tx1"/>
              </a:buClr>
              <a:buSzPct val="110000"/>
              <a:buFont typeface="+mj-lt"/>
              <a:buAutoNum type="alphaLcPeriod"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百姓灵里昏暗、迟钝、愚昧。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514350" indent="-514350">
              <a:lnSpc>
                <a:spcPct val="130000"/>
              </a:lnSpc>
              <a:buClr>
                <a:schemeClr val="tx1"/>
              </a:buClr>
              <a:buSzPct val="110000"/>
              <a:buFont typeface="+mj-lt"/>
              <a:buAutoNum type="alphaLcPeriod"/>
            </a:pPr>
            <a:endParaRPr lang="en-US" altLang="zh-CN" sz="900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30000"/>
              </a:lnSpc>
              <a:buNone/>
            </a:pP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二、信仰日益成为一种文化习俗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514350" indent="-514350">
              <a:lnSpc>
                <a:spcPct val="130000"/>
              </a:lnSpc>
              <a:buClr>
                <a:schemeClr val="tx1"/>
              </a:buClr>
              <a:buSzPct val="110000"/>
              <a:buFont typeface="+mj-lt"/>
              <a:buAutoNum type="alphaLcPeriod"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节期原有的意义逐渐消退；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514350" indent="-514350">
              <a:lnSpc>
                <a:spcPct val="130000"/>
              </a:lnSpc>
              <a:buClr>
                <a:schemeClr val="tx1"/>
              </a:buClr>
              <a:buSzPct val="110000"/>
              <a:buFont typeface="+mj-lt"/>
              <a:buAutoNum type="alphaLcPeriod"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献祭转化成一种传统，越来越与除罪、悔罪、赎罪的意义远离；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514350" indent="-514350">
              <a:lnSpc>
                <a:spcPct val="130000"/>
              </a:lnSpc>
              <a:buClr>
                <a:schemeClr val="tx1"/>
              </a:buClr>
              <a:buSzPct val="110000"/>
              <a:buFont typeface="+mj-lt"/>
              <a:buAutoNum type="alphaLcPeriod"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律法转化为一种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规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矩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，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其内涵与意义荡然无存。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61950"/>
            <a:ext cx="8839200" cy="4191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indent="0">
              <a:lnSpc>
                <a:spcPct val="130000"/>
              </a:lnSpc>
              <a:buNone/>
            </a:pPr>
            <a:r>
              <a:rPr lang="zh-CN" altLang="en-US" sz="4500" b="1" dirty="0" smtClean="0">
                <a:latin typeface="KaiTi" pitchFamily="49" charset="-122"/>
                <a:ea typeface="KaiTi" pitchFamily="49" charset="-122"/>
              </a:rPr>
              <a:t>问题：</a:t>
            </a:r>
            <a:endParaRPr lang="en-US" altLang="zh-CN" sz="4500" b="1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、池边有许多病人，主为什么只医治了这一个病了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38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年的人？你有什么感悟？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endParaRPr lang="en-US" altLang="zh-CN" sz="1400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、耶稣问这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38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年的病人要不要痊愈，他为什么答非所问，说水动的时候，没人把他放到水里？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endParaRPr lang="en-US" altLang="zh-CN" sz="1400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、这病人似乎并没有显出任何信心来，主耶稣为什么主动救他？你怎么看这件事？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endParaRPr lang="en-US" altLang="zh-CN" sz="1400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4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、这蒙了医治的病人，为什么竟没有留意拯救他的恩主？他怎么看待自己立时得了痊愈这事？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endParaRPr lang="en-US" altLang="zh-CN" sz="1400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、你想他对主耶稣使他痊愈的这件事，会是什么样的理解？如果是你，你的感受会是怎样？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3992</TotalTime>
  <Words>593</Words>
  <Application>Microsoft Office PowerPoint</Application>
  <PresentationFormat>On-screen Show (16:9)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约翰福音 第五章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第五章</dc:title>
  <dc:creator>Thinkpad T470s</dc:creator>
  <cp:lastModifiedBy>Thinkpad T470s</cp:lastModifiedBy>
  <cp:revision>19</cp:revision>
  <dcterms:created xsi:type="dcterms:W3CDTF">2024-04-22T03:56:59Z</dcterms:created>
  <dcterms:modified xsi:type="dcterms:W3CDTF">2024-05-07T01:29:12Z</dcterms:modified>
</cp:coreProperties>
</file>