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57" r:id="rId3"/>
    <p:sldId id="354" r:id="rId4"/>
    <p:sldId id="345" r:id="rId5"/>
    <p:sldId id="346" r:id="rId6"/>
    <p:sldId id="347" r:id="rId7"/>
    <p:sldId id="348" r:id="rId8"/>
    <p:sldId id="349" r:id="rId9"/>
    <p:sldId id="350" r:id="rId10"/>
    <p:sldId id="356" r:id="rId11"/>
    <p:sldId id="351" r:id="rId12"/>
    <p:sldId id="352" r:id="rId13"/>
    <p:sldId id="353" r:id="rId14"/>
    <p:sldId id="301" r:id="rId15"/>
    <p:sldId id="302" r:id="rId16"/>
    <p:sldId id="303" r:id="rId17"/>
    <p:sldId id="355" r:id="rId18"/>
    <p:sldId id="305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F6"/>
    <a:srgbClr val="009BD2"/>
    <a:srgbClr val="447339"/>
    <a:srgbClr val="321787"/>
    <a:srgbClr val="1DC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32B4BA-EB12-43D9-8F35-FBF07C23743B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E96385-2195-473B-BD5D-CF9E43006C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4953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</a:t>
            </a:r>
            <a:r>
              <a:rPr lang="en-US" altLang="zh-CN" sz="2200" dirty="0" smtClean="0">
                <a:solidFill>
                  <a:schemeClr val="bg1"/>
                </a:solidFill>
              </a:rPr>
              <a:t> 》</a:t>
            </a:r>
            <a:r>
              <a:rPr lang="zh-CN" altLang="en-US" sz="2200" dirty="0" smtClean="0">
                <a:solidFill>
                  <a:schemeClr val="bg1"/>
                </a:solidFill>
              </a:rPr>
              <a:t>为什么神对亚伯拉罕的带领，多是在白天？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200" dirty="0" smtClean="0">
                <a:solidFill>
                  <a:schemeClr val="bg1"/>
                </a:solidFill>
              </a:rPr>
              <a:t>   </a:t>
            </a:r>
          </a:p>
          <a:p>
            <a:pPr algn="r">
              <a:buNone/>
            </a:pPr>
            <a:r>
              <a:rPr lang="zh-CN" altLang="en-US" sz="3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雅各</a:t>
            </a:r>
            <a:r>
              <a:rPr lang="en-US" altLang="zh-CN" sz="2600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——</a:t>
            </a:r>
            <a:r>
              <a:rPr lang="zh-CN" altLang="en-US" b="1" dirty="0" smtClean="0">
                <a:solidFill>
                  <a:srgbClr val="92D050"/>
                </a:solidFill>
                <a:latin typeface="KaiTi" pitchFamily="49" charset="-122"/>
                <a:ea typeface="KaiTi" pitchFamily="49" charset="-122"/>
              </a:rPr>
              <a:t>从蒙拣选到成为神手中的作品</a:t>
            </a:r>
            <a:endParaRPr lang="en-US" altLang="zh-CN" b="1" dirty="0" smtClean="0">
              <a:solidFill>
                <a:srgbClr val="92D050"/>
              </a:solidFill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2024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04800" y="438150"/>
            <a:ext cx="2895600" cy="8382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扩展思考：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85750"/>
            <a:ext cx="8458200" cy="24510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深深的栽植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（中）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1435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上帝的双重呼召之二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305800" cy="7886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dirty="0" smtClean="0"/>
              <a:t>想一想，雅各为什么命名这地“毗努伊勒”？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336280" cy="3886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dirty="0" smtClean="0"/>
              <a:t>有很多命名的理由啊</a:t>
            </a:r>
            <a:r>
              <a:rPr lang="en-US" altLang="zh-CN" dirty="0" smtClean="0"/>
              <a:t>——</a:t>
            </a:r>
          </a:p>
          <a:p>
            <a:pPr marL="36576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CN" altLang="en-US" dirty="0" smtClean="0"/>
              <a:t>  雅各与神相遇之地</a:t>
            </a: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CN" altLang="en-US" dirty="0" smtClean="0"/>
              <a:t>  雅各大大得胜之地</a:t>
            </a: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CN" altLang="en-US" dirty="0" smtClean="0"/>
              <a:t>  雅各与神摔跤之地</a:t>
            </a: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CN" altLang="en-US" dirty="0" smtClean="0"/>
              <a:t>  雅各被神改名之地</a:t>
            </a: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CN" altLang="en-US" dirty="0" smtClean="0"/>
              <a:t>  雅各瘸腿之地</a:t>
            </a: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CN" dirty="0" smtClean="0"/>
              <a:t>……</a:t>
            </a:r>
          </a:p>
          <a:p>
            <a:pPr marL="36576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dirty="0" smtClean="0"/>
              <a:t>为什么雅各都没有选择？你认为雅各</a:t>
            </a: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dirty="0" smtClean="0"/>
              <a:t>用“毗努伊勒”一词，其中最重要的</a:t>
            </a:r>
            <a:endParaRPr lang="en-US" altLang="zh-CN" dirty="0" smtClean="0"/>
          </a:p>
          <a:p>
            <a:pPr marL="36576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dirty="0" smtClean="0"/>
              <a:t>是哪个词语？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3" descr="疑问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419350"/>
            <a:ext cx="3375127" cy="23400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3200" b="1" u="sng" dirty="0" smtClean="0">
                <a:solidFill>
                  <a:schemeClr val="bg1"/>
                </a:solidFill>
              </a:rPr>
              <a:t>雅各的领悟</a:t>
            </a:r>
            <a:endParaRPr lang="en-US" altLang="zh-CN" sz="3200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他遇到了              ！</a:t>
            </a:r>
            <a:r>
              <a:rPr lang="zh-CN" altLang="en-US" sz="1800" dirty="0" smtClean="0">
                <a:solidFill>
                  <a:schemeClr val="bg1"/>
                </a:solidFill>
              </a:rPr>
              <a:t>（“我面对面见了神”）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神恩待了他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1800" dirty="0" smtClean="0">
                <a:solidFill>
                  <a:schemeClr val="bg1"/>
                </a:solidFill>
              </a:rPr>
              <a:t>【</a:t>
            </a:r>
            <a:r>
              <a:rPr lang="zh-CN" altLang="en-US" sz="1800" dirty="0" smtClean="0">
                <a:solidFill>
                  <a:schemeClr val="bg1"/>
                </a:solidFill>
              </a:rPr>
              <a:t>对照</a:t>
            </a:r>
            <a:r>
              <a:rPr lang="en-US" altLang="zh-CN" sz="1800" dirty="0" smtClean="0">
                <a:solidFill>
                  <a:schemeClr val="bg1"/>
                </a:solidFill>
              </a:rPr>
              <a:t>28</a:t>
            </a:r>
            <a:r>
              <a:rPr lang="zh-CN" altLang="en-US" sz="1800" dirty="0" smtClean="0">
                <a:solidFill>
                  <a:schemeClr val="bg1"/>
                </a:solidFill>
              </a:rPr>
              <a:t>章雅各向神所许的愿，看雅各的生命光景：雅各活过来了！</a:t>
            </a:r>
            <a:r>
              <a:rPr lang="en-US" altLang="zh-CN" sz="1800" dirty="0" smtClean="0">
                <a:solidFill>
                  <a:schemeClr val="bg1"/>
                </a:solidFill>
              </a:rPr>
              <a:t>】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1123950"/>
            <a:ext cx="1447800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神</a:t>
            </a:r>
            <a:endParaRPr lang="zh-CN" altLang="en-US" sz="54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2952750"/>
            <a:ext cx="41148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400" b="1" dirty="0" smtClean="0"/>
              <a:t>仍得保全  </a:t>
            </a:r>
            <a:r>
              <a:rPr lang="zh-CN" altLang="en-US" dirty="0" smtClean="0"/>
              <a:t>   </a:t>
            </a:r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2819400" y="2495550"/>
            <a:ext cx="2743200" cy="1371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 smtClean="0">
                <a:solidFill>
                  <a:schemeClr val="tx1"/>
                </a:solidFill>
              </a:rPr>
              <a:t>我的 </a:t>
            </a:r>
            <a:r>
              <a:rPr lang="zh-CN" altLang="en-US" sz="6000" b="1" u="sng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命</a:t>
            </a:r>
            <a:endParaRPr lang="zh-CN" altLang="en-US" sz="6000" b="1" u="sng" dirty="0">
              <a:solidFill>
                <a:schemeClr val="tx1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"/>
            <a:ext cx="9144000" cy="5086350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4" name="Picture 3" descr="雅博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5750"/>
            <a:ext cx="6172200" cy="4629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0" y="361950"/>
            <a:ext cx="2590800" cy="441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u="sng" dirty="0" smtClean="0"/>
              <a:t>圣经里极美的一幕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1600" dirty="0" smtClean="0"/>
              <a:t>太阳升起来了，新的一日开始的时候，朝阳照耀之下，已经被神改了名的雅各，瘸着腿，走过他命名的地方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毗努伊勒：面对面见神之地。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雅各在这种祝福下过河。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400" b="1" dirty="0" smtClean="0">
                <a:latin typeface="KaiTi" pitchFamily="49" charset="-122"/>
                <a:ea typeface="KaiTi" pitchFamily="49" charset="-122"/>
              </a:rPr>
              <a:t>这是过了河的雅各，</a:t>
            </a:r>
            <a:endParaRPr lang="en-US" altLang="zh-CN" sz="1400" b="1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1400" b="1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1400" b="1" dirty="0" smtClean="0">
                <a:latin typeface="KaiTi" pitchFamily="49" charset="-122"/>
                <a:ea typeface="KaiTi" pitchFamily="49" charset="-122"/>
              </a:rPr>
              <a:t>这是过了河的以色列</a:t>
            </a:r>
            <a:r>
              <a:rPr lang="en-US" altLang="zh-CN" sz="1400" b="1" dirty="0" smtClean="0">
                <a:latin typeface="KaiTi" pitchFamily="49" charset="-122"/>
                <a:ea typeface="KaiTi" pitchFamily="49" charset="-122"/>
              </a:rPr>
              <a:t>!</a:t>
            </a:r>
            <a:endParaRPr lang="zh-CN" altLang="en-US" sz="1400" b="1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44733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zh-CN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走过雅博渡口的雅各，此后终身是瘸腿的人</a:t>
            </a:r>
            <a:r>
              <a:rPr lang="zh-CN" altLang="en-US" dirty="0" smtClean="0">
                <a:solidFill>
                  <a:schemeClr val="bg1"/>
                </a:solidFill>
              </a:rPr>
              <a:t>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chemeClr val="bg1"/>
                </a:solidFill>
              </a:rPr>
              <a:t>雅各从未为此报怨过一句 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chemeClr val="bg1"/>
                </a:solidFill>
              </a:rPr>
              <a:t>圣经不记载雅各妻子有疑问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chemeClr val="bg1"/>
                </a:solidFill>
              </a:rPr>
              <a:t>这个家族记念族长因神而瘸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   ——</a:t>
            </a:r>
            <a:r>
              <a:rPr lang="zh-CN" altLang="en-US" sz="1400" dirty="0" smtClean="0">
                <a:solidFill>
                  <a:schemeClr val="bg1"/>
                </a:solidFill>
              </a:rPr>
              <a:t>从此不吃大腿窝的筋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 【</a:t>
            </a:r>
            <a:r>
              <a:rPr lang="zh-CN" altLang="en-US" sz="1400" dirty="0" smtClean="0">
                <a:solidFill>
                  <a:schemeClr val="bg1"/>
                </a:solidFill>
              </a:rPr>
              <a:t>以色列的特色：建立新的律法</a:t>
            </a:r>
            <a:r>
              <a:rPr lang="en-US" altLang="zh-CN" sz="1400" dirty="0" smtClean="0">
                <a:solidFill>
                  <a:schemeClr val="bg1"/>
                </a:solidFill>
              </a:rPr>
              <a:t>】</a:t>
            </a:r>
          </a:p>
          <a:p>
            <a:pPr>
              <a:buNone/>
            </a:pP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chemeClr val="bg1"/>
                </a:solidFill>
              </a:rPr>
              <a:t>雅各瘸腿具有深远的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chemeClr val="bg1"/>
                </a:solidFill>
              </a:rPr>
              <a:t>象征意义：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chemeClr val="bg1"/>
                </a:solidFill>
              </a:rPr>
              <a:t>这成为以色列民族的特色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雅各在雅博河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15973"/>
            <a:ext cx="5486399" cy="329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创</a:t>
            </a:r>
            <a:r>
              <a:rPr lang="en-US" altLang="zh-CN" dirty="0" smtClean="0">
                <a:solidFill>
                  <a:schemeClr val="bg1"/>
                </a:solidFill>
              </a:rPr>
              <a:t>32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28</a:t>
            </a:r>
            <a:r>
              <a:rPr lang="zh-CN" altLang="en-US" dirty="0" smtClean="0">
                <a:solidFill>
                  <a:schemeClr val="bg1"/>
                </a:solidFill>
              </a:rPr>
              <a:t>，神为雅各改名“以色列”，但仍称他为“雅各”。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到</a:t>
            </a:r>
            <a:r>
              <a:rPr lang="en-US" altLang="zh-CN" dirty="0" smtClean="0">
                <a:solidFill>
                  <a:schemeClr val="bg1"/>
                </a:solidFill>
              </a:rPr>
              <a:t>35</a:t>
            </a:r>
            <a:r>
              <a:rPr lang="zh-CN" altLang="en-US" dirty="0" smtClean="0">
                <a:solidFill>
                  <a:schemeClr val="bg1"/>
                </a:solidFill>
              </a:rPr>
              <a:t>章神向雅各重申他的名“要叫以色列”，此名才算正式起用。</a:t>
            </a:r>
            <a:r>
              <a:rPr lang="en-US" altLang="zh-CN" sz="1800" dirty="0" smtClean="0">
                <a:solidFill>
                  <a:schemeClr val="bg1"/>
                </a:solidFill>
              </a:rPr>
              <a:t>【35</a:t>
            </a:r>
            <a:r>
              <a:rPr lang="zh-CN" altLang="en-US" sz="1800" dirty="0" smtClean="0">
                <a:solidFill>
                  <a:schemeClr val="bg1"/>
                </a:solidFill>
              </a:rPr>
              <a:t>：</a:t>
            </a:r>
            <a:r>
              <a:rPr lang="en-US" altLang="zh-CN" sz="1800" dirty="0" smtClean="0">
                <a:solidFill>
                  <a:schemeClr val="bg1"/>
                </a:solidFill>
              </a:rPr>
              <a:t>21</a:t>
            </a:r>
            <a:r>
              <a:rPr lang="zh-CN" altLang="en-US" sz="1800" dirty="0" smtClean="0">
                <a:solidFill>
                  <a:schemeClr val="bg1"/>
                </a:solidFill>
              </a:rPr>
              <a:t>“以色列起行前往”</a:t>
            </a:r>
            <a:r>
              <a:rPr lang="en-US" altLang="zh-CN" sz="1800" dirty="0" smtClean="0">
                <a:solidFill>
                  <a:schemeClr val="bg1"/>
                </a:solidFill>
              </a:rPr>
              <a:t>】  </a:t>
            </a:r>
            <a:r>
              <a:rPr lang="zh-CN" altLang="en-US" dirty="0" smtClean="0">
                <a:solidFill>
                  <a:schemeClr val="bg1"/>
                </a:solidFill>
              </a:rPr>
              <a:t>然而</a:t>
            </a:r>
            <a:r>
              <a:rPr lang="en-US" altLang="zh-CN" dirty="0" smtClean="0">
                <a:solidFill>
                  <a:schemeClr val="bg1"/>
                </a:solidFill>
              </a:rPr>
              <a:t>——</a:t>
            </a: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、</a:t>
            </a:r>
            <a:r>
              <a:rPr lang="en-US" altLang="zh-CN" dirty="0" smtClean="0">
                <a:solidFill>
                  <a:schemeClr val="bg1"/>
                </a:solidFill>
              </a:rPr>
              <a:t>《</a:t>
            </a:r>
            <a:r>
              <a:rPr lang="zh-CN" altLang="en-US" dirty="0" smtClean="0">
                <a:solidFill>
                  <a:schemeClr val="bg1"/>
                </a:solidFill>
              </a:rPr>
              <a:t>创世记</a:t>
            </a:r>
            <a:r>
              <a:rPr lang="en-US" altLang="zh-CN" dirty="0" smtClean="0">
                <a:solidFill>
                  <a:schemeClr val="bg1"/>
                </a:solidFill>
              </a:rPr>
              <a:t>》</a:t>
            </a:r>
            <a:r>
              <a:rPr lang="zh-CN" altLang="en-US" dirty="0" smtClean="0">
                <a:solidFill>
                  <a:schemeClr val="bg1"/>
                </a:solidFill>
              </a:rPr>
              <a:t>之后的章节中，雅各与以色列两名始终交互使用 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、在整本圣经中，这两个名字也一直并存，用以指称这个民族。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1300" dirty="0" smtClean="0">
                <a:solidFill>
                  <a:schemeClr val="bg1"/>
                </a:solidFill>
              </a:rPr>
              <a:t> </a:t>
            </a:r>
            <a:endParaRPr lang="en-US" altLang="zh-CN" sz="1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</a:t>
            </a:r>
            <a:r>
              <a:rPr lang="en-US" altLang="zh-CN" sz="2200" dirty="0" smtClean="0">
                <a:solidFill>
                  <a:schemeClr val="bg1"/>
                </a:solidFill>
              </a:rPr>
              <a:t>【</a:t>
            </a:r>
            <a:r>
              <a:rPr lang="zh-CN" altLang="en-US" sz="2200" dirty="0" smtClean="0">
                <a:solidFill>
                  <a:schemeClr val="bg1"/>
                </a:solidFill>
              </a:rPr>
              <a:t>对比：亚伯拉罕改名之后，从此就再也不使用旧名</a:t>
            </a:r>
            <a:r>
              <a:rPr lang="en-US" altLang="zh-CN" sz="2200" dirty="0" smtClean="0">
                <a:solidFill>
                  <a:schemeClr val="bg1"/>
                </a:solidFill>
              </a:rPr>
              <a:t>】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48768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神与雅各摔跤的余音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76350"/>
            <a:ext cx="25146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改名之惑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《</a:t>
            </a:r>
            <a:r>
              <a:rPr lang="zh-CN" altLang="en-US" sz="2600" dirty="0" smtClean="0">
                <a:solidFill>
                  <a:schemeClr val="bg1"/>
                </a:solidFill>
              </a:rPr>
              <a:t>创世记</a:t>
            </a:r>
            <a:r>
              <a:rPr lang="en-US" altLang="zh-CN" sz="2600" dirty="0" smtClean="0">
                <a:solidFill>
                  <a:schemeClr val="bg1"/>
                </a:solidFill>
              </a:rPr>
              <a:t>》</a:t>
            </a:r>
            <a:r>
              <a:rPr lang="zh-CN" altLang="en-US" sz="2600" dirty="0" smtClean="0">
                <a:solidFill>
                  <a:schemeClr val="bg1"/>
                </a:solidFill>
              </a:rPr>
              <a:t>中，改名之后的雅各，好像生命改变并不大，并不完全。</a:t>
            </a:r>
            <a:endParaRPr lang="en-US" altLang="zh-CN" sz="26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1</a:t>
            </a:r>
            <a:r>
              <a:rPr lang="zh-CN" altLang="en-US" sz="2600" dirty="0" smtClean="0">
                <a:solidFill>
                  <a:schemeClr val="bg1"/>
                </a:solidFill>
              </a:rPr>
              <a:t>、</a:t>
            </a:r>
            <a:r>
              <a:rPr lang="en-US" altLang="zh-CN" sz="2600" dirty="0" smtClean="0">
                <a:solidFill>
                  <a:schemeClr val="bg1"/>
                </a:solidFill>
              </a:rPr>
              <a:t>33</a:t>
            </a:r>
            <a:r>
              <a:rPr lang="zh-CN" altLang="en-US" sz="2600" dirty="0" smtClean="0">
                <a:solidFill>
                  <a:schemeClr val="bg1"/>
                </a:solidFill>
              </a:rPr>
              <a:t>章，雅各滞留疏割，迟迟不肯进迦南。</a:t>
            </a:r>
            <a:endParaRPr lang="en-US" altLang="zh-CN" sz="26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2</a:t>
            </a:r>
            <a:r>
              <a:rPr lang="zh-CN" altLang="en-US" sz="2600" dirty="0" smtClean="0">
                <a:solidFill>
                  <a:schemeClr val="bg1"/>
                </a:solidFill>
              </a:rPr>
              <a:t>、</a:t>
            </a:r>
            <a:r>
              <a:rPr lang="en-US" altLang="zh-CN" sz="2600" dirty="0" smtClean="0">
                <a:solidFill>
                  <a:schemeClr val="bg1"/>
                </a:solidFill>
              </a:rPr>
              <a:t>34</a:t>
            </a:r>
            <a:r>
              <a:rPr lang="zh-CN" altLang="en-US" sz="2600" dirty="0" smtClean="0">
                <a:solidFill>
                  <a:schemeClr val="bg1"/>
                </a:solidFill>
              </a:rPr>
              <a:t>章，底拿受辱，雅各闭口无言，儿子们在示剑屠城。</a:t>
            </a:r>
            <a:endParaRPr lang="en-US" altLang="zh-CN" sz="26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3</a:t>
            </a:r>
            <a:r>
              <a:rPr lang="zh-CN" altLang="en-US" sz="2600" dirty="0" smtClean="0">
                <a:solidFill>
                  <a:schemeClr val="bg1"/>
                </a:solidFill>
              </a:rPr>
              <a:t>、</a:t>
            </a:r>
            <a:r>
              <a:rPr lang="en-US" altLang="zh-CN" sz="2600" dirty="0" smtClean="0">
                <a:solidFill>
                  <a:schemeClr val="bg1"/>
                </a:solidFill>
              </a:rPr>
              <a:t>37</a:t>
            </a:r>
            <a:r>
              <a:rPr lang="zh-CN" altLang="en-US" sz="2600" dirty="0" smtClean="0">
                <a:solidFill>
                  <a:schemeClr val="bg1"/>
                </a:solidFill>
              </a:rPr>
              <a:t>章，雅各偏爱约瑟，导致了众子嫉妒，卖了约瑟；</a:t>
            </a:r>
            <a:endParaRPr lang="en-US" altLang="zh-CN" sz="26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2600" dirty="0" smtClean="0">
                <a:solidFill>
                  <a:schemeClr val="bg1"/>
                </a:solidFill>
              </a:rPr>
              <a:t>4</a:t>
            </a:r>
            <a:r>
              <a:rPr lang="zh-CN" altLang="en-US" sz="2600" dirty="0" smtClean="0">
                <a:solidFill>
                  <a:schemeClr val="bg1"/>
                </a:solidFill>
              </a:rPr>
              <a:t>、约瑟失去后，雅各不肯受安慰，家庭气氛凄惨，导致犹大出走</a:t>
            </a:r>
            <a:endParaRPr lang="en-US" altLang="zh-CN" sz="26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2600" b="1" dirty="0" smtClean="0">
                <a:solidFill>
                  <a:schemeClr val="bg1"/>
                </a:solidFill>
              </a:rPr>
              <a:t>…………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48768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神与雅各摔跤的余音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00150"/>
            <a:ext cx="25146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生命之惑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神为什么不医治雅各？而让以色列终身瘸腿？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属灵的预表：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代表整个以色列民族，都处在“瘸腿”的状态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en-US" altLang="zh-CN" sz="1900" dirty="0" smtClean="0">
                <a:solidFill>
                  <a:schemeClr val="bg1"/>
                </a:solidFill>
              </a:rPr>
              <a:t>        ——</a:t>
            </a:r>
            <a:r>
              <a:rPr lang="zh-CN" altLang="en-US" sz="1900" dirty="0" smtClean="0">
                <a:solidFill>
                  <a:schemeClr val="bg1"/>
                </a:solidFill>
              </a:rPr>
              <a:t>能听、但不能行。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每卷福音书都记载了主耶稣医治瘸腿的神迹。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约翰福音</a:t>
            </a:r>
            <a:r>
              <a:rPr lang="en-US" altLang="zh-CN" sz="1900" dirty="0" smtClean="0">
                <a:solidFill>
                  <a:schemeClr val="bg1"/>
                </a:solidFill>
              </a:rPr>
              <a:t>5</a:t>
            </a:r>
            <a:r>
              <a:rPr lang="zh-CN" altLang="en-US" sz="1900" dirty="0" smtClean="0">
                <a:solidFill>
                  <a:schemeClr val="bg1"/>
                </a:solidFill>
              </a:rPr>
              <a:t>章，记载了主耶稣医治病了</a:t>
            </a:r>
            <a:r>
              <a:rPr lang="en-US" altLang="zh-CN" sz="1900" dirty="0" smtClean="0">
                <a:solidFill>
                  <a:schemeClr val="bg1"/>
                </a:solidFill>
              </a:rPr>
              <a:t>38</a:t>
            </a:r>
            <a:r>
              <a:rPr lang="zh-CN" altLang="en-US" sz="1900" dirty="0" smtClean="0">
                <a:solidFill>
                  <a:schemeClr val="bg1"/>
                </a:solidFill>
              </a:rPr>
              <a:t>年的犹太人。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endParaRPr lang="zh-CN" altLang="en-US" sz="19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09550"/>
            <a:ext cx="48768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神与雅各摔跤的余音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52550"/>
            <a:ext cx="2819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瘸腿之惑</a:t>
            </a:r>
          </a:p>
        </p:txBody>
      </p:sp>
      <p:pic>
        <p:nvPicPr>
          <p:cNvPr id="6" name="Picture 5" descr="瘸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66950"/>
            <a:ext cx="2925320" cy="268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30000"/>
              </a:lnSpc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30000"/>
              </a:lnSpc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30000"/>
              </a:lnSpc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30000"/>
              </a:lnSpc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30000"/>
              </a:lnSpc>
              <a:buNone/>
            </a:pPr>
            <a:endParaRPr lang="en-US" altLang="zh-CN" sz="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雅各与神摔跤所构成的预表意义，代表了以色列民族的生命特质：刚硬，顽梗，不断与人与神较力，直到今日。何西阿书</a:t>
            </a:r>
            <a:r>
              <a:rPr lang="en-US" altLang="zh-CN" sz="1900" dirty="0" smtClean="0">
                <a:solidFill>
                  <a:schemeClr val="bg1"/>
                </a:solidFill>
              </a:rPr>
              <a:t>12</a:t>
            </a:r>
            <a:r>
              <a:rPr lang="zh-CN" altLang="en-US" sz="1900" dirty="0" smtClean="0">
                <a:solidFill>
                  <a:schemeClr val="bg1"/>
                </a:solidFill>
              </a:rPr>
              <a:t>：</a:t>
            </a:r>
            <a:r>
              <a:rPr lang="en-US" altLang="zh-CN" sz="1900" dirty="0" smtClean="0">
                <a:solidFill>
                  <a:schemeClr val="bg1"/>
                </a:solidFill>
              </a:rPr>
              <a:t>3-4 </a:t>
            </a:r>
            <a:r>
              <a:rPr lang="zh-CN" altLang="en-US" sz="1900" dirty="0" smtClean="0">
                <a:solidFill>
                  <a:schemeClr val="bg1"/>
                </a:solidFill>
              </a:rPr>
              <a:t>重述其事。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最后与神摔跤的是保罗，主耶稣把他打下马来，主对他说：“你以脚踢刺是难的”。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所以，保罗深知以色列民族这一种顽梗较力的天性。（罗</a:t>
            </a:r>
            <a:r>
              <a:rPr lang="en-US" altLang="zh-CN" sz="1900" dirty="0" smtClean="0">
                <a:solidFill>
                  <a:schemeClr val="bg1"/>
                </a:solidFill>
              </a:rPr>
              <a:t>11</a:t>
            </a:r>
            <a:r>
              <a:rPr lang="zh-CN" altLang="en-US" sz="1900" dirty="0" smtClean="0">
                <a:solidFill>
                  <a:schemeClr val="bg1"/>
                </a:solidFill>
              </a:rPr>
              <a:t>：</a:t>
            </a:r>
            <a:r>
              <a:rPr lang="en-US" altLang="zh-CN" sz="1900" dirty="0" smtClean="0">
                <a:solidFill>
                  <a:schemeClr val="bg1"/>
                </a:solidFill>
              </a:rPr>
              <a:t>25</a:t>
            </a:r>
            <a:r>
              <a:rPr lang="zh-CN" altLang="en-US" sz="1900" dirty="0" smtClean="0">
                <a:solidFill>
                  <a:schemeClr val="bg1"/>
                </a:solidFill>
              </a:rPr>
              <a:t>）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r>
              <a:rPr lang="zh-CN" altLang="en-US" sz="1900" dirty="0" smtClean="0">
                <a:solidFill>
                  <a:schemeClr val="bg1"/>
                </a:solidFill>
              </a:rPr>
              <a:t>这种天性也代表了人的意志极难降服的一面。</a:t>
            </a:r>
            <a:endParaRPr lang="en-US" altLang="zh-CN" sz="1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40000"/>
              </a:lnSpc>
              <a:buNone/>
            </a:pPr>
            <a:endParaRPr lang="en-US" altLang="zh-CN" sz="17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30000"/>
              </a:lnSpc>
              <a:buNone/>
            </a:pPr>
            <a:r>
              <a:rPr lang="zh-CN" altLang="en-US" sz="2200" b="1" dirty="0" smtClean="0">
                <a:solidFill>
                  <a:srgbClr val="FF3300"/>
                </a:solidFill>
              </a:rPr>
              <a:t>这让我们认识到：唯有“神福音的大能”，可以将人的心意夺回！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285750"/>
            <a:ext cx="48768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神与雅各摔跤的余音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（之四）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28750"/>
            <a:ext cx="3352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顽梗较力性情之惑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4953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</a:rPr>
              <a:t>  </a:t>
            </a:r>
            <a:r>
              <a:rPr lang="en-US" altLang="zh-CN" sz="2200" dirty="0" smtClean="0">
                <a:solidFill>
                  <a:schemeClr val="bg1"/>
                </a:solidFill>
              </a:rPr>
              <a:t> 》</a:t>
            </a:r>
            <a:r>
              <a:rPr lang="zh-CN" altLang="en-US" sz="2200" dirty="0" smtClean="0">
                <a:solidFill>
                  <a:schemeClr val="bg1"/>
                </a:solidFill>
              </a:rPr>
              <a:t>为什么神对亚伯拉罕的带领，多是在白天？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200" dirty="0" smtClean="0">
                <a:solidFill>
                  <a:schemeClr val="bg1"/>
                </a:solidFill>
              </a:rPr>
              <a:t>   》</a:t>
            </a:r>
            <a:r>
              <a:rPr lang="zh-CN" altLang="en-US" sz="2200" dirty="0" smtClean="0">
                <a:solidFill>
                  <a:schemeClr val="bg1"/>
                </a:solidFill>
              </a:rPr>
              <a:t>对雅各的带领则是在夜晚？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200" dirty="0" smtClean="0">
                <a:solidFill>
                  <a:schemeClr val="bg1"/>
                </a:solidFill>
              </a:rPr>
              <a:t>   》</a:t>
            </a:r>
            <a:r>
              <a:rPr lang="zh-CN" altLang="en-US" sz="2200" dirty="0" smtClean="0">
                <a:solidFill>
                  <a:schemeClr val="bg1"/>
                </a:solidFill>
              </a:rPr>
              <a:t>与约瑟的同在与启示常常是用“作梦”？对雅各则“面对面”？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200" dirty="0" smtClean="0">
                <a:solidFill>
                  <a:schemeClr val="bg1"/>
                </a:solidFill>
              </a:rPr>
              <a:t>   》</a:t>
            </a:r>
            <a:r>
              <a:rPr lang="zh-CN" altLang="en-US" sz="2200" dirty="0" smtClean="0">
                <a:solidFill>
                  <a:schemeClr val="bg1"/>
                </a:solidFill>
              </a:rPr>
              <a:t>今天，你作为基督徒，神以圣灵内驻来带领你，何等恩典！</a:t>
            </a:r>
            <a:endParaRPr lang="en-US" altLang="zh-CN" sz="2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04800" y="438150"/>
            <a:ext cx="2895600" cy="8382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扩展思考：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764"/>
            <a:ext cx="8229600" cy="42313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之一：充满相争相闹的婚姻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之二：</a:t>
            </a:r>
            <a:r>
              <a:rPr lang="en-US" altLang="zh-CN" dirty="0" smtClean="0"/>
              <a:t>20</a:t>
            </a:r>
            <a:r>
              <a:rPr lang="zh-CN" altLang="en-US" dirty="0" smtClean="0"/>
              <a:t>年拉班的压迫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之三：千里追杀下的分手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之四：杀气腾腾之下的重逢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之五：有家难回，有地怕归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之六：示剑大灾难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之七：痛失爱子约瑟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3" descr="雅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26" y="895350"/>
            <a:ext cx="4465674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66750"/>
            <a:ext cx="32766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雅各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多难人生路！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361950"/>
            <a:ext cx="3429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雅各、雅博、摔跤</a:t>
            </a:r>
            <a:endParaRPr lang="en-US" altLang="zh-CN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10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/>
              <a:t>  这是神的一个“谐音梗。</a:t>
            </a:r>
            <a:endParaRPr lang="en-US" altLang="zh-CN" sz="1400" dirty="0" smtClean="0"/>
          </a:p>
          <a:p>
            <a:pPr>
              <a:lnSpc>
                <a:spcPct val="120000"/>
              </a:lnSpc>
            </a:pPr>
            <a:endParaRPr lang="en-US" altLang="zh-CN" sz="400" dirty="0" smtClean="0"/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【</a:t>
            </a:r>
            <a:r>
              <a:rPr lang="zh-CN" alt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在雅各最焦虑之际，神幽默他</a:t>
            </a:r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zh-CN" sz="9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/>
              <a:t>这一场摔跤：</a:t>
            </a:r>
            <a:endParaRPr lang="en-US" altLang="zh-CN" sz="14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1400" dirty="0" smtClean="0"/>
              <a:t>  如何发生？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雅各无心与人相斗</a:t>
            </a:r>
            <a:r>
              <a:rPr lang="en-US" altLang="zh-CN" sz="1400" dirty="0" smtClean="0"/>
              <a:t>】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1400" dirty="0" smtClean="0"/>
              <a:t>  为何缠斗不止？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雅各无心恋战</a:t>
            </a:r>
            <a:r>
              <a:rPr lang="en-US" altLang="zh-CN" sz="1400" dirty="0" smtClean="0"/>
              <a:t>】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1400" dirty="0" smtClean="0"/>
              <a:t>  怎样结束？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雅各亦不肯善罢甘休</a:t>
            </a:r>
            <a:r>
              <a:rPr lang="en-US" altLang="zh-CN" sz="1400" dirty="0" smtClean="0"/>
              <a:t>】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altLang="zh-CN" sz="9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最后，“那人” 只是触了雅各的髋关节，雅各大腿筋扭了，轰然倒地。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bg1"/>
                </a:solidFill>
              </a:rPr>
              <a:t>【</a:t>
            </a:r>
            <a:r>
              <a:rPr lang="zh-CN" altLang="en-US" sz="1400" dirty="0" smtClean="0">
                <a:solidFill>
                  <a:schemeClr val="bg1"/>
                </a:solidFill>
              </a:rPr>
              <a:t>“摸”</a:t>
            </a:r>
            <a:r>
              <a:rPr lang="en-US" altLang="zh-CN" sz="1400" dirty="0" smtClean="0">
                <a:solidFill>
                  <a:schemeClr val="bg1"/>
                </a:solidFill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</a:rPr>
              <a:t>原文是“触及、碰”，</a:t>
            </a:r>
            <a:r>
              <a:rPr lang="en-US" altLang="zh-CN" sz="1400" dirty="0" smtClean="0">
                <a:solidFill>
                  <a:schemeClr val="bg1"/>
                </a:solidFill>
              </a:rPr>
              <a:t>touch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61950"/>
            <a:ext cx="46482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神与雅各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摔跤！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276350"/>
            <a:ext cx="4648200" cy="3581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zh-CN" altLang="en-US" b="1" dirty="0" smtClean="0"/>
              <a:t>一、为什么神要与雅各摔跤？</a:t>
            </a:r>
            <a:endParaRPr lang="en-US" altLang="zh-CN" b="1" dirty="0" smtClean="0"/>
          </a:p>
          <a:p>
            <a:pPr>
              <a:lnSpc>
                <a:spcPct val="110000"/>
              </a:lnSpc>
            </a:pPr>
            <a:endParaRPr lang="en-US" altLang="zh-CN" sz="900" b="1" dirty="0" smtClean="0"/>
          </a:p>
          <a:p>
            <a:pPr>
              <a:lnSpc>
                <a:spcPct val="110000"/>
              </a:lnSpc>
            </a:pPr>
            <a:r>
              <a:rPr lang="zh-CN" altLang="en-US" sz="1600" dirty="0" smtClean="0"/>
              <a:t>神为什么要用这样一种方式？</a:t>
            </a:r>
            <a:endParaRPr lang="en-US" altLang="zh-CN" sz="1600" dirty="0" smtClean="0"/>
          </a:p>
          <a:p>
            <a:pPr>
              <a:lnSpc>
                <a:spcPct val="110000"/>
              </a:lnSpc>
            </a:pPr>
            <a:r>
              <a:rPr lang="zh-CN" altLang="en-US" sz="1600" dirty="0" smtClean="0"/>
              <a:t>为什么不是感动、启发、引导</a:t>
            </a:r>
            <a:r>
              <a:rPr lang="en-US" altLang="zh-CN" sz="1600" dirty="0" smtClean="0"/>
              <a:t>……</a:t>
            </a:r>
            <a:r>
              <a:rPr lang="zh-CN" altLang="en-US" sz="1600" dirty="0" smtClean="0"/>
              <a:t>，而是用这样一种近乎暴力的方式？</a:t>
            </a:r>
            <a:endParaRPr lang="en-US" altLang="zh-CN" sz="1600" dirty="0" smtClean="0"/>
          </a:p>
          <a:p>
            <a:pPr>
              <a:lnSpc>
                <a:spcPct val="110000"/>
              </a:lnSpc>
            </a:pPr>
            <a:endParaRPr lang="en-US" altLang="zh-CN" sz="1400" dirty="0" smtClean="0"/>
          </a:p>
          <a:p>
            <a:pPr>
              <a:lnSpc>
                <a:spcPct val="110000"/>
              </a:lnSpc>
            </a:pPr>
            <a:r>
              <a:rPr lang="zh-CN" altLang="en-US" b="1" dirty="0" smtClean="0"/>
              <a:t>二、这一场角力，最后谁输谁赢？</a:t>
            </a:r>
            <a:endParaRPr lang="en-US" altLang="zh-CN" b="1" dirty="0" smtClean="0"/>
          </a:p>
          <a:p>
            <a:pPr>
              <a:lnSpc>
                <a:spcPct val="110000"/>
              </a:lnSpc>
            </a:pPr>
            <a:endParaRPr lang="en-US" altLang="zh-CN" sz="900" dirty="0" smtClean="0"/>
          </a:p>
          <a:p>
            <a:pPr>
              <a:lnSpc>
                <a:spcPct val="110000"/>
              </a:lnSpc>
            </a:pPr>
            <a:r>
              <a:rPr lang="zh-CN" altLang="en-US" sz="1600" dirty="0" smtClean="0"/>
              <a:t>神赢了吗？神怎么赢的？</a:t>
            </a:r>
            <a:endParaRPr lang="en-US" altLang="zh-CN" sz="1600" dirty="0" smtClean="0"/>
          </a:p>
          <a:p>
            <a:pPr>
              <a:lnSpc>
                <a:spcPct val="110000"/>
              </a:lnSpc>
            </a:pPr>
            <a:r>
              <a:rPr lang="zh-CN" altLang="en-US" sz="1600" dirty="0" smtClean="0"/>
              <a:t>雅各赢了吗？凭什么可说雅各赢？</a:t>
            </a:r>
            <a:endParaRPr lang="en-US" altLang="zh-CN" sz="1600" dirty="0" smtClean="0"/>
          </a:p>
          <a:p>
            <a:pPr>
              <a:lnSpc>
                <a:spcPct val="110000"/>
              </a:lnSpc>
            </a:pPr>
            <a:endParaRPr lang="en-US" altLang="zh-CN" sz="900" dirty="0" smtClean="0"/>
          </a:p>
          <a:p>
            <a:pPr>
              <a:lnSpc>
                <a:spcPct val="110000"/>
              </a:lnSpc>
            </a:pPr>
            <a:r>
              <a:rPr lang="zh-CN" altLang="en-US" sz="1600" dirty="0" smtClean="0"/>
              <a:t>你怎么认识生命中的输与赢？</a:t>
            </a:r>
            <a:endParaRPr lang="en-US" altLang="zh-CN" sz="1600" dirty="0" smtClean="0"/>
          </a:p>
          <a:p>
            <a:pPr>
              <a:lnSpc>
                <a:spcPct val="110000"/>
              </a:lnSpc>
            </a:pPr>
            <a:endParaRPr lang="zh-CN" altLang="en-US" sz="1600" dirty="0"/>
          </a:p>
        </p:txBody>
      </p:sp>
      <p:pic>
        <p:nvPicPr>
          <p:cNvPr id="8" name="Picture 7" descr="0 新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638550"/>
            <a:ext cx="1447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             </a:t>
            </a:r>
            <a:r>
              <a:rPr lang="zh-CN" altLang="en-US" b="1" dirty="0" smtClean="0">
                <a:solidFill>
                  <a:schemeClr val="bg1"/>
                </a:solidFill>
              </a:rPr>
              <a:t>请思想这是一场怎样的 </a:t>
            </a:r>
            <a:r>
              <a:rPr lang="zh-CN" altLang="en-US" sz="44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摔跤</a:t>
            </a:r>
            <a:r>
              <a:rPr lang="zh-CN" altLang="en-US" b="1" dirty="0" smtClean="0">
                <a:solidFill>
                  <a:schemeClr val="bg1"/>
                </a:solidFill>
              </a:rPr>
              <a:t>？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         </a:t>
            </a:r>
            <a:r>
              <a:rPr lang="zh-CN" altLang="en-US" sz="2000" dirty="0" smtClean="0">
                <a:solidFill>
                  <a:schemeClr val="bg1"/>
                </a:solidFill>
              </a:rPr>
              <a:t>可以说，这场缠斗，创下了空前绝后的历史纪录！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1581150"/>
            <a:ext cx="2057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tx1"/>
                </a:solidFill>
              </a:rPr>
              <a:t>双方互不相识</a:t>
            </a:r>
            <a:endParaRPr lang="zh-CN" alt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43400" y="1581150"/>
            <a:ext cx="2133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tx1"/>
                </a:solidFill>
              </a:rPr>
              <a:t>双方互看不见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5600" y="1581150"/>
            <a:ext cx="22098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tx1"/>
                </a:solidFill>
              </a:rPr>
              <a:t>双方都不罢手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724150"/>
            <a:ext cx="7543800" cy="1219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从深夜至黎明！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含义：从死亡到复活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疑问4.jpe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00" y="285750"/>
            <a:ext cx="1420678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183880" cy="83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 重新认识摔跤</a:t>
            </a:r>
            <a:r>
              <a:rPr lang="zh-CN" altLang="en-US" sz="2400" b="0" dirty="0" smtClean="0"/>
              <a:t>（角力）</a:t>
            </a:r>
            <a:endParaRPr lang="zh-CN" alt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8382000" cy="3429000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摔跤是自古就有兢技方式。</a:t>
            </a:r>
            <a:r>
              <a:rPr lang="en-US" altLang="zh-CN" sz="2200" dirty="0" smtClean="0"/>
              <a:t>【</a:t>
            </a:r>
            <a:r>
              <a:rPr lang="zh-CN" altLang="en-US" sz="2200" dirty="0" smtClean="0"/>
              <a:t>摔跤≠打架</a:t>
            </a:r>
            <a:r>
              <a:rPr lang="en-US" altLang="zh-CN" sz="2200" dirty="0" smtClean="0"/>
              <a:t>】</a:t>
            </a:r>
          </a:p>
          <a:p>
            <a:pPr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摔跤不是你死我活的交战，双方不一定是敌对关系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摔跤有公认的规则，双方在既定规范之下较量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r>
              <a:rPr lang="zh-CN" altLang="en-US" dirty="0" smtClean="0"/>
              <a:t>摔跤也是一种人与人最紧密的接触方式，较量</a:t>
            </a:r>
            <a:r>
              <a:rPr lang="zh-CN" altLang="en-US" sz="2900" dirty="0" smtClean="0"/>
              <a:t>的两方死死抱在一起</a:t>
            </a:r>
            <a:r>
              <a:rPr lang="zh-CN" altLang="en-US" dirty="0" smtClean="0"/>
              <a:t>，力争高下。</a:t>
            </a:r>
            <a:endParaRPr lang="en-US" altLang="zh-CN" dirty="0" smtClean="0"/>
          </a:p>
          <a:p>
            <a:pPr>
              <a:buFont typeface="Wingdings" pitchFamily="2" charset="2"/>
              <a:buChar char="n"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神与人摔跤，也一种“同在”方式。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CN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摔跤虽是力量的竞争，结局则是意志的降服。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雅各不是选择 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 而是</a:t>
            </a:r>
            <a:r>
              <a:rPr lang="en-US" altLang="zh-CN" dirty="0" smtClean="0">
                <a:solidFill>
                  <a:schemeClr val="bg1"/>
                </a:solidFill>
              </a:rPr>
              <a:t>——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   “并且无人求告你的名、无人奋力抓住你。”</a:t>
            </a:r>
            <a:r>
              <a:rPr lang="zh-CN" altLang="en-US" sz="1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（赛</a:t>
            </a:r>
            <a:r>
              <a:rPr lang="en-US" altLang="zh-CN" sz="1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64</a:t>
            </a:r>
            <a:r>
              <a:rPr lang="zh-CN" altLang="en-US" sz="1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：</a:t>
            </a:r>
            <a:r>
              <a:rPr lang="en-US" altLang="zh-CN" sz="1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7</a:t>
            </a:r>
            <a:r>
              <a:rPr lang="zh-CN" altLang="en-US" sz="1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）</a:t>
            </a:r>
          </a:p>
          <a:p>
            <a:pPr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285750"/>
            <a:ext cx="82296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那人说：“天黎明了，容我去吧！”</a:t>
            </a:r>
            <a:endParaRPr lang="en-US" altLang="zh-CN" sz="2200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22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雅各说：“你不给我祝福，我就</a:t>
            </a:r>
            <a:r>
              <a:rPr lang="zh-CN" altLang="en-US" sz="2400" b="1" dirty="0" smtClean="0">
                <a:solidFill>
                  <a:srgbClr val="321787"/>
                </a:solidFill>
                <a:latin typeface="Microsoft YaHei" pitchFamily="34" charset="-122"/>
                <a:ea typeface="Microsoft YaHei" pitchFamily="34" charset="-122"/>
              </a:rPr>
              <a:t>不容你去！</a:t>
            </a:r>
            <a:r>
              <a:rPr lang="zh-CN" altLang="en-US" sz="22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”</a:t>
            </a:r>
            <a:endParaRPr lang="zh-CN" altLang="en-US" sz="22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88595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KaiTi" pitchFamily="49" charset="-122"/>
                <a:ea typeface="KaiTi" pitchFamily="49" charset="-122"/>
              </a:rPr>
              <a:t>发怒</a:t>
            </a:r>
            <a:endParaRPr lang="zh-CN" altLang="en-US" sz="2800" b="1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88595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KaiTi" pitchFamily="49" charset="-122"/>
                <a:ea typeface="KaiTi" pitchFamily="49" charset="-122"/>
              </a:rPr>
              <a:t>逃走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88595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KaiTi" pitchFamily="49" charset="-122"/>
                <a:ea typeface="KaiTi" pitchFamily="49" charset="-122"/>
              </a:rPr>
              <a:t>哀求医治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3028950"/>
            <a:ext cx="4495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 死死抓住不放，求祝福！</a:t>
            </a:r>
            <a:endParaRPr lang="zh-CN" altLang="en-US" sz="32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54864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zh-CN" altLang="en-US" dirty="0" smtClean="0">
                <a:solidFill>
                  <a:schemeClr val="bg1"/>
                </a:solidFill>
              </a:rPr>
              <a:t>“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雅各 ”之名的意思？</a:t>
            </a:r>
            <a:r>
              <a:rPr lang="en-US" altLang="zh-CN" dirty="0" smtClean="0">
                <a:solidFill>
                  <a:schemeClr val="bg1"/>
                </a:solidFill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</a:rPr>
              <a:t>抓脚跟。</a:t>
            </a:r>
            <a:r>
              <a:rPr lang="en-US" altLang="zh-CN" sz="1600" dirty="0" smtClean="0">
                <a:solidFill>
                  <a:schemeClr val="bg1"/>
                </a:solidFill>
              </a:rPr>
              <a:t>【</a:t>
            </a:r>
            <a:r>
              <a:rPr lang="zh-CN" altLang="en-US" sz="1600" dirty="0" smtClean="0">
                <a:solidFill>
                  <a:schemeClr val="bg1"/>
                </a:solidFill>
              </a:rPr>
              <a:t>再幽默一次</a:t>
            </a:r>
            <a:r>
              <a:rPr lang="en-US" altLang="zh-CN" sz="1600" dirty="0" smtClean="0">
                <a:solidFill>
                  <a:schemeClr val="bg1"/>
                </a:solidFill>
              </a:rPr>
              <a:t>】</a:t>
            </a:r>
          </a:p>
          <a:p>
            <a:pPr marL="548640">
              <a:lnSpc>
                <a:spcPct val="140000"/>
              </a:lnSpc>
              <a:spcBef>
                <a:spcPts val="600"/>
              </a:spcBef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54864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zh-CN" altLang="en-US" dirty="0" smtClean="0">
                <a:solidFill>
                  <a:schemeClr val="bg1"/>
                </a:solidFill>
              </a:rPr>
              <a:t>神的名？</a:t>
            </a:r>
            <a:r>
              <a:rPr lang="en-US" altLang="zh-CN" dirty="0" smtClean="0">
                <a:solidFill>
                  <a:schemeClr val="bg1"/>
                </a:solidFill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</a:rPr>
              <a:t>神答：何必问我的名？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48640">
              <a:lnSpc>
                <a:spcPct val="140000"/>
              </a:lnSpc>
              <a:spcBef>
                <a:spcPts val="600"/>
              </a:spcBef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54864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	    </a:t>
            </a:r>
            <a:r>
              <a:rPr lang="zh-CN" altLang="en-US" dirty="0" smtClean="0">
                <a:solidFill>
                  <a:schemeClr val="bg1"/>
                </a:solidFill>
              </a:rPr>
              <a:t>在此，雅各交出了自己的名，也交出了自己的降服；神没有把名启示给雅各，而是把雅各交出来的名，改成一个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新名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4864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		</a:t>
            </a:r>
            <a:r>
              <a:rPr lang="zh-CN" altLang="en-US" dirty="0" smtClean="0">
                <a:solidFill>
                  <a:schemeClr val="bg1"/>
                </a:solidFill>
              </a:rPr>
              <a:t>神不向雅各启示祂的名字，在于雅各此时生命太低，不能明白。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</a:t>
            </a:r>
            <a:endParaRPr lang="zh-CN" altLang="en-US" sz="2000" dirty="0">
              <a:solidFill>
                <a:schemeClr val="bg1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209550"/>
            <a:ext cx="129540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KaiTi" pitchFamily="49" charset="-122"/>
                <a:ea typeface="KaiTi" pitchFamily="49" charset="-122"/>
              </a:rPr>
              <a:t>名</a:t>
            </a:r>
            <a:endParaRPr lang="zh-CN" altLang="en-US" sz="6600" b="1" dirty="0">
              <a:solidFill>
                <a:schemeClr val="bg1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54864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274320" indent="0">
              <a:lnSpc>
                <a:spcPct val="140000"/>
              </a:lnSpc>
              <a:buNone/>
            </a:pPr>
            <a:r>
              <a:rPr lang="zh-CN" altLang="en-US" sz="2900" dirty="0" smtClean="0">
                <a:solidFill>
                  <a:schemeClr val="bg1"/>
                </a:solidFill>
              </a:rPr>
              <a:t>“以色列” </a:t>
            </a:r>
            <a:r>
              <a:rPr lang="he-IL" altLang="en-US" sz="2900" dirty="0" smtClean="0">
                <a:solidFill>
                  <a:schemeClr val="bg1"/>
                </a:solidFill>
              </a:rPr>
              <a:t>יִשְׂרָאֵל，</a:t>
            </a:r>
            <a:r>
              <a:rPr lang="en-US" altLang="en-US" sz="2900" dirty="0" smtClean="0">
                <a:solidFill>
                  <a:schemeClr val="bg1"/>
                </a:solidFill>
              </a:rPr>
              <a:t> </a:t>
            </a:r>
            <a:r>
              <a:rPr lang="zh-CN" altLang="en-US" sz="2900" dirty="0" smtClean="0">
                <a:solidFill>
                  <a:schemeClr val="bg1"/>
                </a:solidFill>
              </a:rPr>
              <a:t>发音 </a:t>
            </a:r>
            <a:r>
              <a:rPr lang="en-US" altLang="en-US" sz="2900" dirty="0" err="1" smtClean="0">
                <a:solidFill>
                  <a:schemeClr val="bg1"/>
                </a:solidFill>
              </a:rPr>
              <a:t>Yisra‘el</a:t>
            </a:r>
            <a:r>
              <a:rPr lang="en-US" altLang="en-US" sz="2900" dirty="0" smtClean="0">
                <a:solidFill>
                  <a:schemeClr val="bg1"/>
                </a:solidFill>
              </a:rPr>
              <a:t>；</a:t>
            </a:r>
            <a:r>
              <a:rPr lang="zh-CN" altLang="en-US" sz="2900" dirty="0" smtClean="0">
                <a:solidFill>
                  <a:schemeClr val="bg1"/>
                </a:solidFill>
              </a:rPr>
              <a:t>是复合词，英文为 </a:t>
            </a:r>
            <a:r>
              <a:rPr lang="en-US" altLang="en-US" sz="2900" dirty="0" smtClean="0">
                <a:solidFill>
                  <a:schemeClr val="bg1"/>
                </a:solidFill>
              </a:rPr>
              <a:t>Israel</a:t>
            </a:r>
            <a:r>
              <a:rPr lang="zh-CN" altLang="en-US" sz="2900" dirty="0" smtClean="0">
                <a:solidFill>
                  <a:schemeClr val="bg1"/>
                </a:solidFill>
              </a:rPr>
              <a:t>。</a:t>
            </a:r>
            <a:endParaRPr lang="en-US" altLang="zh-CN" sz="2900" dirty="0" smtClean="0">
              <a:solidFill>
                <a:schemeClr val="bg1"/>
              </a:solidFill>
            </a:endParaRPr>
          </a:p>
          <a:p>
            <a:pPr marL="274320" indent="0">
              <a:lnSpc>
                <a:spcPct val="140000"/>
              </a:lnSpc>
              <a:buNone/>
            </a:pPr>
            <a:endParaRPr lang="en-US" altLang="zh-CN" sz="2900" dirty="0" smtClean="0">
              <a:solidFill>
                <a:schemeClr val="bg1"/>
              </a:solidFill>
            </a:endParaRPr>
          </a:p>
          <a:p>
            <a:pPr marL="274320" indent="0">
              <a:lnSpc>
                <a:spcPct val="140000"/>
              </a:lnSpc>
              <a:buNone/>
            </a:pPr>
            <a:r>
              <a:rPr lang="zh-CN" altLang="en-US" sz="2900" dirty="0" smtClean="0">
                <a:solidFill>
                  <a:schemeClr val="bg1"/>
                </a:solidFill>
              </a:rPr>
              <a:t>前一部分 </a:t>
            </a:r>
            <a:r>
              <a:rPr lang="he-IL" altLang="en-US" sz="2900" dirty="0" smtClean="0">
                <a:solidFill>
                  <a:schemeClr val="bg1"/>
                </a:solidFill>
              </a:rPr>
              <a:t>יִשְׂרָ</a:t>
            </a:r>
            <a:r>
              <a:rPr lang="en-US" altLang="en-US" sz="2900" dirty="0" smtClean="0">
                <a:solidFill>
                  <a:schemeClr val="bg1"/>
                </a:solidFill>
              </a:rPr>
              <a:t> </a:t>
            </a:r>
            <a:r>
              <a:rPr lang="zh-CN" altLang="en-US" sz="2900" dirty="0" smtClean="0">
                <a:solidFill>
                  <a:schemeClr val="bg1"/>
                </a:solidFill>
              </a:rPr>
              <a:t>，</a:t>
            </a:r>
            <a:r>
              <a:rPr lang="en-US" altLang="zh-CN" sz="2900" dirty="0" err="1" smtClean="0">
                <a:solidFill>
                  <a:schemeClr val="bg1"/>
                </a:solidFill>
              </a:rPr>
              <a:t>sar</a:t>
            </a:r>
            <a:r>
              <a:rPr lang="en-US" altLang="zh-CN" sz="2900" dirty="0" smtClean="0">
                <a:solidFill>
                  <a:schemeClr val="bg1"/>
                </a:solidFill>
              </a:rPr>
              <a:t>, </a:t>
            </a:r>
            <a:r>
              <a:rPr lang="zh-CN" altLang="en-US" sz="2900" dirty="0" smtClean="0">
                <a:solidFill>
                  <a:schemeClr val="bg1"/>
                </a:solidFill>
              </a:rPr>
              <a:t>是“撒拉”名字的阳性写法，意思是：君、王子、天使长，统治者、大臣</a:t>
            </a:r>
            <a:r>
              <a:rPr lang="en-US" altLang="zh-CN" sz="2900" dirty="0" smtClean="0">
                <a:solidFill>
                  <a:schemeClr val="bg1"/>
                </a:solidFill>
              </a:rPr>
              <a:t>……</a:t>
            </a:r>
            <a:r>
              <a:rPr lang="zh-CN" altLang="en-US" sz="2900" dirty="0" smtClean="0">
                <a:solidFill>
                  <a:schemeClr val="bg1"/>
                </a:solidFill>
              </a:rPr>
              <a:t>。</a:t>
            </a:r>
            <a:r>
              <a:rPr lang="en-US" altLang="zh-CN" sz="2900" dirty="0" smtClean="0">
                <a:solidFill>
                  <a:schemeClr val="bg1"/>
                </a:solidFill>
              </a:rPr>
              <a:t>【</a:t>
            </a:r>
            <a:r>
              <a:rPr lang="zh-CN" altLang="en-US" sz="2900" dirty="0" smtClean="0">
                <a:solidFill>
                  <a:schemeClr val="bg1"/>
                </a:solidFill>
              </a:rPr>
              <a:t>例，“平安之王”，就写作 </a:t>
            </a:r>
            <a:r>
              <a:rPr lang="he-IL" altLang="zh-CN" sz="2900" dirty="0" smtClean="0">
                <a:solidFill>
                  <a:schemeClr val="bg1"/>
                </a:solidFill>
              </a:rPr>
              <a:t>שָׁלוֹם</a:t>
            </a:r>
            <a:r>
              <a:rPr lang="en-US" altLang="zh-CN" sz="2900" dirty="0" smtClean="0">
                <a:solidFill>
                  <a:schemeClr val="bg1"/>
                </a:solidFill>
              </a:rPr>
              <a:t>-</a:t>
            </a:r>
            <a:r>
              <a:rPr lang="he-IL" altLang="en-US" sz="2900" dirty="0" smtClean="0">
                <a:solidFill>
                  <a:schemeClr val="bg1"/>
                </a:solidFill>
              </a:rPr>
              <a:t> יִשְׂרָ</a:t>
            </a:r>
            <a:r>
              <a:rPr lang="en-US" altLang="zh-CN" sz="2900" dirty="0" smtClean="0">
                <a:solidFill>
                  <a:schemeClr val="bg1"/>
                </a:solidFill>
              </a:rPr>
              <a:t>】</a:t>
            </a:r>
            <a:endParaRPr lang="he-IL" altLang="zh-CN" sz="2900" dirty="0" smtClean="0">
              <a:solidFill>
                <a:schemeClr val="bg1"/>
              </a:solidFill>
            </a:endParaRPr>
          </a:p>
          <a:p>
            <a:pPr marL="274320" indent="0">
              <a:lnSpc>
                <a:spcPct val="140000"/>
              </a:lnSpc>
              <a:buNone/>
            </a:pPr>
            <a:r>
              <a:rPr lang="zh-CN" altLang="en-US" sz="2900" dirty="0" smtClean="0">
                <a:solidFill>
                  <a:schemeClr val="bg1"/>
                </a:solidFill>
              </a:rPr>
              <a:t> </a:t>
            </a:r>
            <a:r>
              <a:rPr lang="he-IL" altLang="zh-CN" sz="2900" dirty="0" smtClean="0">
                <a:solidFill>
                  <a:schemeClr val="bg1"/>
                </a:solidFill>
              </a:rPr>
              <a:t>יִשְׂרָ</a:t>
            </a:r>
            <a:r>
              <a:rPr lang="en-US" altLang="zh-CN" sz="2900" dirty="0" smtClean="0">
                <a:solidFill>
                  <a:schemeClr val="bg1"/>
                </a:solidFill>
              </a:rPr>
              <a:t> </a:t>
            </a:r>
            <a:r>
              <a:rPr lang="zh-CN" altLang="en-US" sz="2900" dirty="0" smtClean="0">
                <a:solidFill>
                  <a:schemeClr val="bg1"/>
                </a:solidFill>
              </a:rPr>
              <a:t>引申为：统治、掌控、奋斗、战胜等意义。</a:t>
            </a:r>
            <a:endParaRPr lang="en-US" altLang="zh-CN" sz="2900" dirty="0" smtClean="0">
              <a:solidFill>
                <a:schemeClr val="bg1"/>
              </a:solidFill>
            </a:endParaRPr>
          </a:p>
          <a:p>
            <a:pPr marL="548640">
              <a:lnSpc>
                <a:spcPct val="130000"/>
              </a:lnSpc>
              <a:buNone/>
            </a:pPr>
            <a:endParaRPr lang="en-US" altLang="zh-CN" sz="1200" dirty="0" smtClean="0">
              <a:solidFill>
                <a:schemeClr val="bg1"/>
              </a:solidFill>
            </a:endParaRPr>
          </a:p>
          <a:p>
            <a:pPr marL="548640">
              <a:lnSpc>
                <a:spcPct val="13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后一部分 </a:t>
            </a:r>
            <a:r>
              <a:rPr lang="he-IL" altLang="en-US" dirty="0" smtClean="0">
                <a:solidFill>
                  <a:schemeClr val="bg1"/>
                </a:solidFill>
              </a:rPr>
              <a:t>אֵל</a:t>
            </a:r>
            <a:r>
              <a:rPr lang="zh-CN" altLang="en-US" dirty="0" smtClean="0">
                <a:solidFill>
                  <a:schemeClr val="bg1"/>
                </a:solidFill>
              </a:rPr>
              <a:t> ，</a:t>
            </a:r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zh-CN" altLang="en-US" dirty="0" smtClean="0">
                <a:solidFill>
                  <a:schemeClr val="bg1"/>
                </a:solidFill>
              </a:rPr>
              <a:t>，是“神”。合起来的意思就是   </a:t>
            </a:r>
            <a:r>
              <a:rPr lang="zh-CN" altLang="en-US" sz="48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“神的王子”  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sz="2300" dirty="0" smtClean="0">
              <a:solidFill>
                <a:schemeClr val="bg1"/>
              </a:solidFill>
            </a:endParaRPr>
          </a:p>
          <a:p>
            <a:pPr marL="548640">
              <a:lnSpc>
                <a:spcPct val="130000"/>
              </a:lnSpc>
              <a:buNone/>
            </a:pPr>
            <a:endParaRPr lang="en-US" altLang="zh-CN" sz="2300" dirty="0" smtClean="0">
              <a:solidFill>
                <a:schemeClr val="bg1"/>
              </a:solidFill>
            </a:endParaRPr>
          </a:p>
          <a:p>
            <a:pPr marL="548640">
              <a:lnSpc>
                <a:spcPct val="130000"/>
              </a:lnSpc>
              <a:buNone/>
            </a:pPr>
            <a:r>
              <a:rPr lang="zh-CN" altLang="en-US" sz="2900" dirty="0" smtClean="0">
                <a:solidFill>
                  <a:schemeClr val="bg1"/>
                </a:solidFill>
              </a:rPr>
              <a:t>注意：是</a:t>
            </a:r>
            <a:r>
              <a:rPr lang="zh-CN" altLang="en-US" dirty="0" smtClean="0">
                <a:solidFill>
                  <a:schemeClr val="bg1"/>
                </a:solidFill>
              </a:rPr>
              <a:t>神在向雅各解释这名字时，用了“有能力”（得胜）这个词。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61950"/>
            <a:ext cx="281940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以色列</a:t>
            </a:r>
            <a:endParaRPr lang="zh-CN" altLang="en-US" sz="4800" b="1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9067800" cy="508635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1</a:t>
            </a:r>
            <a:r>
              <a:rPr lang="zh-CN" altLang="en-US" dirty="0" smtClean="0">
                <a:solidFill>
                  <a:schemeClr val="bg1"/>
                </a:solidFill>
              </a:rPr>
              <a:t>、回到摔跤规则来看胜负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2</a:t>
            </a:r>
            <a:r>
              <a:rPr lang="zh-CN" altLang="en-US" dirty="0" smtClean="0">
                <a:solidFill>
                  <a:schemeClr val="bg1"/>
                </a:solidFill>
              </a:rPr>
              <a:t>、从这场摔跤的结果来看胜负         </a:t>
            </a: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、败在神手下，是雅各的得胜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3</a:t>
            </a:r>
            <a:r>
              <a:rPr lang="zh-CN" altLang="en-US" dirty="0" smtClean="0">
                <a:solidFill>
                  <a:schemeClr val="bg1"/>
                </a:solidFill>
              </a:rPr>
              <a:t>、雅各败倒发生在摔跤之外           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、倒地仍抓住神不放的雅各，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                                                  是其生命的转捩点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4</a:t>
            </a:r>
            <a:r>
              <a:rPr lang="zh-CN" altLang="en-US" dirty="0" smtClean="0">
                <a:solidFill>
                  <a:schemeClr val="bg1"/>
                </a:solidFill>
              </a:rPr>
              <a:t>、是神称 </a:t>
            </a:r>
            <a:r>
              <a:rPr lang="zh-CN" altLang="en-US" u="sng" dirty="0" smtClean="0">
                <a:solidFill>
                  <a:schemeClr val="bg1"/>
                </a:solidFill>
              </a:rPr>
              <a:t>雅各较力有能力</a:t>
            </a:r>
            <a:r>
              <a:rPr lang="en-US" altLang="zh-CN" dirty="0" smtClean="0">
                <a:solidFill>
                  <a:schemeClr val="bg1"/>
                </a:solidFill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</a:rPr>
              <a:t>得胜）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                                              3</a:t>
            </a:r>
            <a:r>
              <a:rPr lang="zh-CN" altLang="en-US" dirty="0" smtClean="0">
                <a:solidFill>
                  <a:schemeClr val="bg1"/>
                </a:solidFill>
              </a:rPr>
              <a:t>、认输而求祝福的雅各，除了瘸腿，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                                                   似乎没有得着别的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                                                                                      </a:t>
            </a:r>
          </a:p>
          <a:p>
            <a:pPr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</a:rPr>
              <a:t>、唯得了新名“以色列”、新身份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85750"/>
            <a:ext cx="3048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 到底谁胜了？</a:t>
            </a:r>
            <a:endParaRPr lang="zh-CN" altLang="en-US" sz="3200" b="1" dirty="0">
              <a:solidFill>
                <a:srgbClr val="00206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00" y="742950"/>
            <a:ext cx="3429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2060"/>
                </a:solidFill>
                <a:latin typeface="KaiTi" pitchFamily="49" charset="-122"/>
                <a:ea typeface="KaiTi" pitchFamily="49" charset="-122"/>
              </a:rPr>
              <a:t>反转看胜负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3148</TotalTime>
  <Words>2054</Words>
  <Application>Microsoft Office PowerPoint</Application>
  <PresentationFormat>On-screen Show (16:9)</PresentationFormat>
  <Paragraphs>279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 重新认识摔跤（角力）</vt:lpstr>
      <vt:lpstr>Slide 6</vt:lpstr>
      <vt:lpstr>Slide 7</vt:lpstr>
      <vt:lpstr>Slide 8</vt:lpstr>
      <vt:lpstr>Slide 9</vt:lpstr>
      <vt:lpstr>想一想，雅各为什么命名这地“毗努伊勒”？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深深的栽植（下）</dc:title>
  <dc:creator>Thinkpad T470s</dc:creator>
  <cp:lastModifiedBy>Thinkpad T470s</cp:lastModifiedBy>
  <cp:revision>24</cp:revision>
  <dcterms:created xsi:type="dcterms:W3CDTF">2024-04-13T01:30:56Z</dcterms:created>
  <dcterms:modified xsi:type="dcterms:W3CDTF">2024-05-12T16:08:24Z</dcterms:modified>
</cp:coreProperties>
</file>