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7" r:id="rId3"/>
    <p:sldId id="288" r:id="rId4"/>
    <p:sldId id="261" r:id="rId5"/>
    <p:sldId id="289" r:id="rId6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2024/6/2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0DA906-A378-45DE-922F-1013D75F7F31}" type="datetimeFigureOut">
              <a:rPr lang="zh-CN" altLang="en-US" smtClean="0"/>
              <a:pPr/>
              <a:t>2024/6/2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2024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6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约翰福音 第五章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438150"/>
            <a:ext cx="8686800" cy="4267200"/>
          </a:xfrm>
        </p:spPr>
        <p:txBody>
          <a:bodyPr>
            <a:normAutofit fontScale="62500" lnSpcReduction="20000"/>
          </a:bodyPr>
          <a:lstStyle/>
          <a:p>
            <a:pPr marL="548640" indent="-548640">
              <a:lnSpc>
                <a:spcPct val="140000"/>
              </a:lnSpc>
              <a:buNone/>
            </a:pPr>
            <a:r>
              <a:rPr lang="zh-CN" altLang="en-US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回顾主耶稣医治一位</a:t>
            </a:r>
            <a:r>
              <a:rPr lang="en-US" altLang="zh-CN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38</a:t>
            </a:r>
            <a:r>
              <a:rPr lang="zh-CN" altLang="en-US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年的病人</a:t>
            </a:r>
            <a:endParaRPr lang="en-US" altLang="zh-CN" sz="3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548640" indent="-548640">
              <a:lnSpc>
                <a:spcPct val="140000"/>
              </a:lnSpc>
              <a:buNone/>
            </a:pPr>
            <a:endParaRPr lang="en-US" altLang="zh-CN" sz="1700" dirty="0" smtClean="0">
              <a:latin typeface="KaiTi" pitchFamily="49" charset="-122"/>
              <a:ea typeface="KaiTi" pitchFamily="49" charset="-122"/>
            </a:endParaRPr>
          </a:p>
          <a:p>
            <a:pPr marL="548640" indent="-548640">
              <a:lnSpc>
                <a:spcPct val="15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 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、在主耶稣来到之前毕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士大池边的光景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有许多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瞎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眼的、瘸腿的、血气枯干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的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等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病人，躺着。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548640" indent="-548640">
              <a:lnSpc>
                <a:spcPct val="15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 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主向病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了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38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年的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人问了一个奇怪的问题：“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你要痊愈吗？”原文是更好的意思：你愿意成为完全健康的人吗？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548640" indent="-548640">
              <a:lnSpc>
                <a:spcPct val="15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关键词</a:t>
            </a:r>
            <a:r>
              <a:rPr lang="zh-CN" altLang="en-US" sz="2000" dirty="0" smtClean="0">
                <a:latin typeface="KaiTi" pitchFamily="49" charset="-122"/>
                <a:ea typeface="KaiTi" pitchFamily="49" charset="-122"/>
              </a:rPr>
              <a:t>：“愿意”</a:t>
            </a:r>
            <a:r>
              <a:rPr lang="en-US" altLang="zh-CN" sz="2000" dirty="0" smtClean="0">
                <a:latin typeface="KaiTi" pitchFamily="49" charset="-122"/>
                <a:ea typeface="KaiTi" pitchFamily="49" charset="-122"/>
              </a:rPr>
              <a:t>—</a:t>
            </a:r>
            <a:r>
              <a:rPr lang="zh-CN" altLang="en-US" sz="2000" dirty="0" smtClean="0">
                <a:latin typeface="KaiTi" pitchFamily="49" charset="-122"/>
                <a:ea typeface="KaiTi" pitchFamily="49" charset="-122"/>
              </a:rPr>
              <a:t>情</a:t>
            </a:r>
            <a:r>
              <a:rPr lang="zh-CN" altLang="en-US" sz="2000" dirty="0" smtClean="0">
                <a:latin typeface="KaiTi" pitchFamily="49" charset="-122"/>
                <a:ea typeface="KaiTi" pitchFamily="49" charset="-122"/>
              </a:rPr>
              <a:t>愿、要、决</a:t>
            </a:r>
            <a:r>
              <a:rPr lang="zh-CN" altLang="en-US" sz="2000" dirty="0" smtClean="0">
                <a:latin typeface="KaiTi" pitchFamily="49" charset="-122"/>
                <a:ea typeface="KaiTi" pitchFamily="49" charset="-122"/>
              </a:rPr>
              <a:t>定、肯</a:t>
            </a:r>
            <a:r>
              <a:rPr lang="en-US" altLang="zh-CN" sz="2000" dirty="0" smtClean="0">
                <a:latin typeface="KaiTi" pitchFamily="49" charset="-122"/>
                <a:ea typeface="KaiTi" pitchFamily="49" charset="-122"/>
              </a:rPr>
              <a:t>……</a:t>
            </a:r>
            <a:endParaRPr lang="en-US" altLang="zh-CN" sz="2000" dirty="0" smtClean="0">
              <a:latin typeface="KaiTi" pitchFamily="49" charset="-122"/>
              <a:ea typeface="KaiTi" pitchFamily="49" charset="-122"/>
            </a:endParaRPr>
          </a:p>
          <a:p>
            <a:pPr marL="548640" indent="-548640">
              <a:lnSpc>
                <a:spcPct val="150000"/>
              </a:lnSpc>
              <a:buNone/>
            </a:pPr>
            <a:r>
              <a:rPr lang="en-US" altLang="zh-CN" sz="2000" dirty="0" smtClean="0">
                <a:latin typeface="KaiTi" pitchFamily="49" charset="-122"/>
                <a:ea typeface="KaiTi" pitchFamily="49" charset="-122"/>
              </a:rPr>
              <a:t>		     </a:t>
            </a:r>
            <a:r>
              <a:rPr lang="zh-CN" altLang="en-US" sz="2000" dirty="0" smtClean="0">
                <a:latin typeface="KaiTi" pitchFamily="49" charset="-122"/>
                <a:ea typeface="KaiTi" pitchFamily="49" charset="-122"/>
              </a:rPr>
              <a:t>“</a:t>
            </a:r>
            <a:r>
              <a:rPr lang="zh-CN" altLang="en-US" sz="2000" dirty="0" smtClean="0">
                <a:latin typeface="KaiTi" pitchFamily="49" charset="-122"/>
                <a:ea typeface="KaiTi" pitchFamily="49" charset="-122"/>
              </a:rPr>
              <a:t>痊愈”</a:t>
            </a:r>
            <a:r>
              <a:rPr lang="en-US" altLang="zh-CN" sz="2000" dirty="0" smtClean="0">
                <a:latin typeface="KaiTi" pitchFamily="49" charset="-122"/>
                <a:ea typeface="KaiTi" pitchFamily="49" charset="-122"/>
              </a:rPr>
              <a:t>—</a:t>
            </a:r>
            <a:r>
              <a:rPr lang="zh-CN" altLang="en-US" sz="2000" dirty="0" smtClean="0">
                <a:latin typeface="KaiTi" pitchFamily="49" charset="-122"/>
                <a:ea typeface="KaiTi" pitchFamily="49" charset="-122"/>
              </a:rPr>
              <a:t>全然好</a:t>
            </a:r>
            <a:r>
              <a:rPr lang="zh-CN" altLang="en-US" sz="2000" dirty="0" smtClean="0">
                <a:latin typeface="KaiTi" pitchFamily="49" charset="-122"/>
                <a:ea typeface="KaiTi" pitchFamily="49" charset="-122"/>
              </a:rPr>
              <a:t>了</a:t>
            </a:r>
            <a:endParaRPr lang="en-US" altLang="zh-CN" sz="2000" dirty="0" smtClean="0">
              <a:latin typeface="KaiTi" pitchFamily="49" charset="-122"/>
              <a:ea typeface="KaiTi" pitchFamily="49" charset="-122"/>
            </a:endParaRPr>
          </a:p>
          <a:p>
            <a:pPr marL="548640" indent="-548640">
              <a:lnSpc>
                <a:spcPct val="15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 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、病人的回答，是向池水的盼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望。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548640" indent="-548640">
              <a:lnSpc>
                <a:spcPct val="15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 4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主耶稣的对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他说“走来，拿起，走吧”，立即使他健壮行走。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548640" indent="-548640">
              <a:lnSpc>
                <a:spcPct val="15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 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、主耶稣医治这病人后，就“躲开了”。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548640" indent="-548640">
              <a:lnSpc>
                <a:spcPct val="15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 6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“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那日是安息日”。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问题来了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……】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3350"/>
            <a:ext cx="8610600" cy="4800600"/>
          </a:xfrm>
        </p:spPr>
        <p:txBody>
          <a:bodyPr>
            <a:normAutofit fontScale="70000" lnSpcReduction="20000"/>
          </a:bodyPr>
          <a:lstStyle/>
          <a:p>
            <a:endParaRPr lang="en-US" altLang="zh-CN" b="1" dirty="0" smtClean="0"/>
          </a:p>
          <a:p>
            <a:pPr marL="182880">
              <a:lnSpc>
                <a:spcPct val="140000"/>
              </a:lnSpc>
              <a:buNone/>
            </a:pPr>
            <a:r>
              <a:rPr lang="zh-CN" altLang="en-US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认识这一事件所启示的真理</a:t>
            </a:r>
            <a:endParaRPr lang="en-US" altLang="zh-CN" sz="3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000" b="1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这一医治事件，不是随机的、偶然的，这是特殊事件，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圣灵感动约翰记载此事，有重要启示，意义大于事件本身。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8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38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年的病人，代表整个旧约历史的以色列人。耶稣主动的医治，显出对以色列格外的恩典。神曾与他们立约，拣选他们，应许不撇下他们（申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4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，加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17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、显明是耶稣凭着自己的意愿和恩典选择了他，主动向他伸手，不是这病人呼求；</a:t>
            </a:r>
          </a:p>
          <a:p>
            <a:pPr marL="182880">
              <a:lnSpc>
                <a:spcPct val="140000"/>
              </a:lnSpc>
              <a:buNone/>
            </a:pPr>
            <a:r>
              <a:rPr lang="en-US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、这病人有什么病？病了多久？都不是这病人讲的，从这一点上说，主耶稣实在比这个病人还知道他的光景，并医治他大半生的痼疾。</a:t>
            </a:r>
          </a:p>
          <a:p>
            <a:pPr marL="18288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4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、这病人对恩典将有什么反应，耶稣不知道吗？耶稣救了他，他的身体好了，但他的内心，仍然不归向耶稣。（他代表以前的以色列人，也代表以后的犹太人）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66750"/>
            <a:ext cx="8686800" cy="4191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zh-CN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约翰福音 </a:t>
            </a:r>
            <a:r>
              <a:rPr lang="en-US" altLang="zh-CN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10-16</a:t>
            </a:r>
          </a:p>
          <a:p>
            <a:pPr>
              <a:buNone/>
            </a:pP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27432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那天是安息日。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27432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所以犹太人对那医好的人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说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“今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天是安息日、你拿褥子是不可的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。”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27432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他却回答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说：“那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使我痊癒的、对我说、拿你的褥子走吧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。”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27432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他们问他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说：“对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你说拿褥子走的、是甚么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人？”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27432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那医好的人不知道是谁．因为那里的人多、耶稣已经躲开了。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27432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后来耶稣在殿里遇见他、对他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说：“你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已经痊癒了．不要再犯罪、恐怕你遭遇的更加利害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。”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27432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那人就去告诉犹太人、使他痊癒的是耶稣。所以犹太人逼迫耶稣、因为他在安息日作了这事。</a:t>
            </a:r>
            <a:endParaRPr lang="zh-CN" altLang="en-US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认识安息日</a:t>
            </a:r>
            <a:endParaRPr lang="zh-CN" alt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23950"/>
            <a:ext cx="8458200" cy="3771900"/>
          </a:xfrm>
        </p:spPr>
        <p:txBody>
          <a:bodyPr>
            <a:normAutofit fontScale="62500" lnSpcReduction="20000"/>
          </a:bodyPr>
          <a:lstStyle/>
          <a:p>
            <a:pPr marL="91440" indent="54864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31</a:t>
            </a: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14-15 </a:t>
            </a: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所以你们要守安息日，以为圣日。</a:t>
            </a:r>
            <a:endParaRPr lang="en-US" altLang="zh-CN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54864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凡干犯这日的，必要把他治死；凡在这日作工的，必从民中剪除。六日要作工，但第七日是安息圣日，是向耶和华守为圣的；凡在安息日作工的，必要把他治死。’</a:t>
            </a:r>
            <a:endParaRPr lang="en-US" altLang="zh-CN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548640">
              <a:lnSpc>
                <a:spcPct val="140000"/>
              </a:lnSpc>
              <a:buNone/>
            </a:pPr>
            <a:endParaRPr lang="en-US" altLang="zh-CN" sz="1300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54864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出埃及記</a:t>
            </a:r>
            <a:r>
              <a:rPr 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 35:2 </a:t>
            </a: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六日要做工，第七日乃為聖日，當向耶和華守為安息聖日。凡這日之內做工的，必把他治死。</a:t>
            </a:r>
            <a:endParaRPr lang="en-US" altLang="zh-CN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548640">
              <a:lnSpc>
                <a:spcPct val="140000"/>
              </a:lnSpc>
              <a:buNone/>
            </a:pPr>
            <a:endParaRPr lang="en-US" altLang="zh-CN" sz="1100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54864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民数记</a:t>
            </a:r>
            <a:r>
              <a:rPr 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15:32-36 </a:t>
            </a: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以色列人在旷野的时候、遇见一个人在安息日捡柴。遇见他捡柴的人、就把他带到摩西、亚伦并全会众那里、将他收在监内．因为当怎样办他、还没有指明。耶和华吩咐摩西说、总要把那人治死．全会众要在营外用石头把他打死。于是全会众将他带到营外、用石头打死他、是照耶和华所吩咐摩西的。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5894</TotalTime>
  <Words>894</Words>
  <Application>Microsoft Office PowerPoint</Application>
  <PresentationFormat>On-screen Show (16:9)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约翰福音 第五章</vt:lpstr>
      <vt:lpstr>Slide 2</vt:lpstr>
      <vt:lpstr>Slide 3</vt:lpstr>
      <vt:lpstr>Slide 4</vt:lpstr>
      <vt:lpstr>认识安息日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第五章</dc:title>
  <dc:creator>Thinkpad T470s</dc:creator>
  <cp:lastModifiedBy>Thinkpad T470s</cp:lastModifiedBy>
  <cp:revision>24</cp:revision>
  <dcterms:created xsi:type="dcterms:W3CDTF">2024-04-22T03:56:59Z</dcterms:created>
  <dcterms:modified xsi:type="dcterms:W3CDTF">2024-06-03T13:35:27Z</dcterms:modified>
</cp:coreProperties>
</file>