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8" r:id="rId2"/>
    <p:sldId id="361" r:id="rId3"/>
    <p:sldId id="363" r:id="rId4"/>
    <p:sldId id="309" r:id="rId5"/>
    <p:sldId id="360" r:id="rId6"/>
    <p:sldId id="311" r:id="rId7"/>
    <p:sldId id="364" r:id="rId8"/>
    <p:sldId id="312" r:id="rId9"/>
    <p:sldId id="362" r:id="rId10"/>
    <p:sldId id="313" r:id="rId11"/>
    <p:sldId id="316" r:id="rId12"/>
    <p:sldId id="365" r:id="rId13"/>
    <p:sldId id="317" r:id="rId14"/>
    <p:sldId id="318" r:id="rId15"/>
    <p:sldId id="368" r:id="rId16"/>
    <p:sldId id="320" r:id="rId17"/>
    <p:sldId id="321" r:id="rId18"/>
    <p:sldId id="322" r:id="rId19"/>
    <p:sldId id="319" r:id="rId20"/>
    <p:sldId id="323" r:id="rId21"/>
    <p:sldId id="366" r:id="rId22"/>
    <p:sldId id="367" r:id="rId23"/>
    <p:sldId id="310" r:id="rId24"/>
    <p:sldId id="369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36A8"/>
    <a:srgbClr val="9B47F7"/>
    <a:srgbClr val="447339"/>
    <a:srgbClr val="00B6F6"/>
    <a:srgbClr val="009BD2"/>
    <a:srgbClr val="321787"/>
    <a:srgbClr val="1DC4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32B4BA-EB12-43D9-8F35-FBF07C23743B}" type="datetimeFigureOut">
              <a:rPr lang="zh-CN" altLang="en-US" smtClean="0"/>
              <a:pPr/>
              <a:t>2024/6/9</a:t>
            </a:fld>
            <a:endParaRPr lang="zh-CN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E96385-2195-473B-BD5D-CF9E43006C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4953000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chemeClr val="bg1"/>
                </a:solidFill>
              </a:rPr>
              <a:t>  </a:t>
            </a:r>
            <a:r>
              <a:rPr lang="en-US" altLang="zh-CN" sz="2200" dirty="0" smtClean="0">
                <a:solidFill>
                  <a:schemeClr val="bg1"/>
                </a:solidFill>
              </a:rPr>
              <a:t> 》</a:t>
            </a:r>
            <a:r>
              <a:rPr lang="zh-CN" altLang="en-US" sz="2200" dirty="0" smtClean="0">
                <a:solidFill>
                  <a:schemeClr val="bg1"/>
                </a:solidFill>
              </a:rPr>
              <a:t>为什么神对亚伯拉罕的带领，多是在白天？</a:t>
            </a:r>
            <a:endParaRPr lang="en-US" altLang="zh-CN" sz="2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sz="2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sz="2200" dirty="0" smtClean="0">
                <a:solidFill>
                  <a:schemeClr val="bg1"/>
                </a:solidFill>
              </a:rPr>
              <a:t>   </a:t>
            </a:r>
          </a:p>
          <a:p>
            <a:pPr algn="r">
              <a:buNone/>
            </a:pPr>
            <a:r>
              <a:rPr lang="zh-CN" altLang="en-US" sz="3600" b="1" dirty="0" smtClean="0">
                <a:solidFill>
                  <a:srgbClr val="92D050"/>
                </a:solidFill>
                <a:latin typeface="KaiTi" pitchFamily="49" charset="-122"/>
                <a:ea typeface="KaiTi" pitchFamily="49" charset="-122"/>
              </a:rPr>
              <a:t>雅各</a:t>
            </a:r>
            <a:r>
              <a:rPr lang="en-US" altLang="zh-CN" sz="2600" b="1" dirty="0" smtClean="0">
                <a:solidFill>
                  <a:srgbClr val="92D05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b="1" dirty="0" smtClean="0">
                <a:solidFill>
                  <a:srgbClr val="92D050"/>
                </a:solidFill>
                <a:latin typeface="KaiTi" pitchFamily="49" charset="-122"/>
                <a:ea typeface="KaiTi" pitchFamily="49" charset="-122"/>
              </a:rPr>
              <a:t>从蒙拣选到成为神手中的作品</a:t>
            </a:r>
            <a:endParaRPr lang="en-US" altLang="zh-CN" b="1" dirty="0" smtClean="0">
              <a:solidFill>
                <a:srgbClr val="92D05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2024</a:t>
            </a:r>
            <a:r>
              <a:rPr lang="zh-CN" altLang="en-US" dirty="0" smtClean="0">
                <a:solidFill>
                  <a:schemeClr val="bg1"/>
                </a:solidFill>
              </a:rPr>
              <a:t>年</a:t>
            </a:r>
            <a:r>
              <a:rPr lang="en-US" altLang="zh-CN" dirty="0" smtClean="0">
                <a:solidFill>
                  <a:schemeClr val="bg1"/>
                </a:solidFill>
              </a:rPr>
              <a:t>6</a:t>
            </a:r>
            <a:r>
              <a:rPr lang="zh-CN" altLang="en-US" dirty="0" smtClean="0">
                <a:solidFill>
                  <a:schemeClr val="bg1"/>
                </a:solidFill>
              </a:rPr>
              <a:t>月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304800" y="438150"/>
            <a:ext cx="2895600" cy="838200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扩展思考：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285750"/>
            <a:ext cx="8458200" cy="245100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深深的栽植</a:t>
            </a: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（下）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514350"/>
            <a:ext cx="3657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/>
              <a:t>上帝的双重呼召之二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u="sng" dirty="0" smtClean="0"/>
          </a:p>
          <a:p>
            <a:pPr>
              <a:buNone/>
            </a:pPr>
            <a:endParaRPr lang="en-US" altLang="zh-CN" u="sng" dirty="0" smtClean="0"/>
          </a:p>
          <a:p>
            <a:pPr>
              <a:buNone/>
            </a:pPr>
            <a:endParaRPr lang="en-US" altLang="zh-CN" u="sng" dirty="0" smtClean="0"/>
          </a:p>
          <a:p>
            <a:pPr>
              <a:buNone/>
            </a:pPr>
            <a:r>
              <a:rPr lang="zh-CN" altLang="en-US" sz="4400" u="sng" dirty="0" smtClean="0"/>
              <a:t>痛失爱子约瑟</a:t>
            </a:r>
            <a:endParaRPr lang="en-US" altLang="zh-CN" sz="4400" u="sng" dirty="0" smtClean="0"/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雅各偏心带来危机，约瑟没了！这是雅各一生中最沉重的打击！他生命中的至爱拉结已逝，现在约瑟也不在了，生不见人，死不见尸。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雅各怒了！他怀疑众子，苦于没有证据。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从此往后，</a:t>
            </a:r>
            <a:r>
              <a:rPr lang="en-US" altLang="zh-CN" dirty="0" smtClean="0"/>
              <a:t>22</a:t>
            </a:r>
            <a:r>
              <a:rPr lang="zh-CN" altLang="en-US" dirty="0" smtClean="0"/>
              <a:t>年的漫长岁月，雅各坚持整个家庭永远活在居丧的日子里，决不改变！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再一次，雅各家面临崩溃的风险，是什么力量让这个家可以继续维持下去？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590550"/>
            <a:ext cx="3276600" cy="6858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——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多难人生路！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07586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雅各的生命在改名之后好象不见有什么转变啊？</a:t>
            </a:r>
            <a:endParaRPr lang="en-US" altLang="zh-CN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n"/>
            </a:pPr>
            <a:r>
              <a:rPr lang="zh-CN" altLang="en-US" sz="2900" dirty="0" smtClean="0"/>
              <a:t>  女儿底拿出事，他闭口无言</a:t>
            </a:r>
            <a:endParaRPr lang="en-US" altLang="zh-CN" sz="2900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n"/>
            </a:pPr>
            <a:r>
              <a:rPr lang="en-US" altLang="zh-CN" sz="2900" dirty="0" smtClean="0"/>
              <a:t>  </a:t>
            </a:r>
            <a:r>
              <a:rPr lang="zh-CN" altLang="en-US" sz="2900" dirty="0" smtClean="0"/>
              <a:t>示剑屠城，他唯有抱怨恐惧</a:t>
            </a:r>
            <a:endParaRPr lang="en-US" altLang="zh-CN" sz="2900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n"/>
            </a:pPr>
            <a:r>
              <a:rPr lang="zh-CN" altLang="en-US" sz="2900" dirty="0" smtClean="0"/>
              <a:t>  他不加掩饰的偏爱，导致了严重的家庭矛盾，约瑟被卖的遭遇里有雅各的责任。而失去约瑟后，雅各对便雅悯的偏爱有增无减！</a:t>
            </a:r>
            <a:endParaRPr lang="en-US" altLang="zh-CN" sz="2900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n"/>
            </a:pPr>
            <a:r>
              <a:rPr lang="zh-CN" altLang="en-US" sz="2900" dirty="0" smtClean="0"/>
              <a:t>  作为一家之主，他因失去约瑟固执地要求整个家庭永远处于丧事之中！以泄愤怒和痛苦。差点因此再失去犹大。</a:t>
            </a:r>
            <a:endParaRPr lang="en-US" altLang="zh-CN" sz="2900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n"/>
            </a:pPr>
            <a:r>
              <a:rPr lang="zh-CN" altLang="en-US" sz="2900" dirty="0" smtClean="0"/>
              <a:t>  最后，迫于大饥荒的压力，雅各才万般无奈，放开紧攥便雅悯的手，悲叹：       “我若丧了儿子，就丧了吧！”</a:t>
            </a:r>
            <a:endParaRPr lang="en-US" altLang="zh-CN" sz="2900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n"/>
            </a:pPr>
            <a:endParaRPr lang="en-US" altLang="zh-CN" sz="9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/>
              <a:t>你看见雅各有什么让你敬佩的美好作为吗？神向雅各要的是什么呢？</a:t>
            </a:r>
            <a:endParaRPr lang="en-US" altLang="zh-CN" sz="29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亚伯拉罕的慷慨和信心，以撒的温柔、与人和睦，雅各都没有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255498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800" dirty="0" smtClean="0"/>
              <a:t>创世记 </a:t>
            </a:r>
            <a:r>
              <a:rPr lang="en-US" altLang="zh-CN" sz="3800" dirty="0" smtClean="0"/>
              <a:t>46</a:t>
            </a:r>
            <a:r>
              <a:rPr lang="zh-CN" altLang="en-US" sz="3800" dirty="0" smtClean="0"/>
              <a:t>：</a:t>
            </a:r>
            <a:r>
              <a:rPr lang="en-US" altLang="zh-CN" sz="3800" dirty="0" smtClean="0"/>
              <a:t>1-4</a:t>
            </a:r>
          </a:p>
          <a:p>
            <a:pPr indent="265176">
              <a:lnSpc>
                <a:spcPct val="140000"/>
              </a:lnSpc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 smtClean="0">
                <a:solidFill>
                  <a:schemeClr val="bg1"/>
                </a:solidFill>
              </a:rPr>
              <a:t>以色列带着一切所有的、起身来到别是巴、就献祭给他父亲以撒的神。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indent="265176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chemeClr val="bg1"/>
                </a:solidFill>
              </a:rPr>
              <a:t>夜间</a:t>
            </a:r>
            <a:r>
              <a:rPr lang="zh-CN" altLang="en-US" dirty="0" smtClean="0">
                <a:solidFill>
                  <a:schemeClr val="bg1"/>
                </a:solidFill>
              </a:rPr>
              <a:t>，神在异象中对以色列说：“雅各、雅各！”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indent="265176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他说：“我在这里。”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indent="265176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神说：“我是神、就是你父亲的神、你下埃及去不要害怕、因为我必使你在那里成为大族。我要和你同下埃及去、也必定带你上来．约瑟必给你送终。”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028950"/>
            <a:ext cx="8305800" cy="1828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dirty="0" smtClean="0"/>
              <a:t>神与雅各四次在夜间相遇：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      </a:t>
            </a:r>
            <a:r>
              <a:rPr lang="zh-CN" altLang="en-US" sz="1600" dirty="0" smtClean="0"/>
              <a:t>第一次：创</a:t>
            </a:r>
            <a:r>
              <a:rPr lang="en-US" altLang="zh-CN" sz="1600" dirty="0" smtClean="0"/>
              <a:t>28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12</a:t>
            </a:r>
            <a:r>
              <a:rPr lang="zh-CN" altLang="en-US" sz="1600" dirty="0" smtClean="0"/>
              <a:t>，雅各夜晚在伯特利梦见天梯；</a:t>
            </a:r>
            <a:endParaRPr lang="en-US" altLang="zh-CN" sz="1600" dirty="0" smtClean="0"/>
          </a:p>
          <a:p>
            <a:pPr>
              <a:lnSpc>
                <a:spcPct val="120000"/>
              </a:lnSpc>
            </a:pPr>
            <a:r>
              <a:rPr lang="zh-CN" altLang="en-US" sz="1600" dirty="0" smtClean="0"/>
              <a:t>            第二次：创</a:t>
            </a:r>
            <a:r>
              <a:rPr lang="en-US" altLang="zh-CN" sz="1600" dirty="0" smtClean="0"/>
              <a:t>31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11</a:t>
            </a:r>
            <a:r>
              <a:rPr lang="zh-CN" altLang="en-US" sz="1600" dirty="0" smtClean="0"/>
              <a:t>，神的使者在梦中呼叫雅各；</a:t>
            </a:r>
            <a:endParaRPr lang="en-US" altLang="zh-CN" sz="1600" dirty="0" smtClean="0"/>
          </a:p>
          <a:p>
            <a:pPr>
              <a:lnSpc>
                <a:spcPct val="120000"/>
              </a:lnSpc>
            </a:pPr>
            <a:r>
              <a:rPr lang="en-US" altLang="zh-CN" sz="1600" dirty="0" smtClean="0"/>
              <a:t>                  </a:t>
            </a:r>
            <a:r>
              <a:rPr lang="zh-CN" altLang="en-US" sz="1600" dirty="0" smtClean="0"/>
              <a:t>第三次：创</a:t>
            </a:r>
            <a:r>
              <a:rPr lang="en-US" altLang="zh-CN" sz="1600" dirty="0" smtClean="0"/>
              <a:t>32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24</a:t>
            </a:r>
            <a:r>
              <a:rPr lang="zh-CN" altLang="en-US" sz="1600" dirty="0" smtClean="0"/>
              <a:t>，神的使者在夜间与雅各摔跤；</a:t>
            </a:r>
            <a:endParaRPr lang="en-US" altLang="zh-CN" sz="1600" dirty="0" smtClean="0"/>
          </a:p>
          <a:p>
            <a:pPr>
              <a:lnSpc>
                <a:spcPct val="120000"/>
              </a:lnSpc>
            </a:pPr>
            <a:r>
              <a:rPr lang="en-US" altLang="zh-CN" sz="1600" dirty="0" smtClean="0"/>
              <a:t>                        </a:t>
            </a:r>
            <a:r>
              <a:rPr lang="zh-CN" altLang="en-US" sz="1600" dirty="0" smtClean="0"/>
              <a:t>第四次：创</a:t>
            </a:r>
            <a:r>
              <a:rPr lang="en-US" altLang="zh-CN" sz="1600" dirty="0" smtClean="0"/>
              <a:t>46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，夜间，神在异象中对雅各作双重呼召。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9550"/>
            <a:ext cx="8763000" cy="4724400"/>
          </a:xfrm>
          <a:solidFill>
            <a:srgbClr val="00B6F6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别示巴：雅各的信心高峰！</a:t>
            </a:r>
            <a:endParaRPr lang="en-US" altLang="zh-CN" sz="5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惊天动地的消息：约瑟还在！做了埃及宰相！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600" dirty="0" smtClean="0"/>
              <a:t>雅各赴埃及见约瑟，止步于别是巴。</a:t>
            </a:r>
            <a:endParaRPr lang="en-US" altLang="zh-CN" sz="2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600" dirty="0" smtClean="0"/>
              <a:t>去？还是不去？这是一个问题。</a:t>
            </a:r>
            <a:endParaRPr lang="en-US" altLang="zh-CN" sz="2600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600" dirty="0" smtClean="0"/>
              <a:t>雅各在这里献祭，停在此处。这祭，</a:t>
            </a:r>
            <a:endParaRPr lang="en-US" altLang="zh-CN" sz="2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600" dirty="0" smtClean="0"/>
              <a:t>是亚伯拉罕的祭，是以撒的祭，</a:t>
            </a:r>
            <a:endParaRPr lang="en-US" altLang="zh-CN" sz="2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600" dirty="0" smtClean="0"/>
              <a:t>现在是雅各的祭！</a:t>
            </a:r>
            <a:endParaRPr lang="en-US" altLang="zh-CN" sz="2600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600" dirty="0" smtClean="0"/>
              <a:t>别士巴，雅各向神的心，超于一切！</a:t>
            </a:r>
            <a:endParaRPr lang="en-US" altLang="zh-CN" sz="2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6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600" dirty="0" smtClean="0">
                <a:latin typeface="KaiTi" pitchFamily="49" charset="-122"/>
                <a:ea typeface="KaiTi" pitchFamily="49" charset="-122"/>
              </a:rPr>
              <a:t>什么改变了雅各？</a:t>
            </a:r>
            <a:r>
              <a:rPr lang="en-US" altLang="zh-CN" sz="26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别士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657350"/>
            <a:ext cx="5245100" cy="31877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zh-CN" sz="1300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神向雅各作双重呼唤：</a:t>
            </a: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“雅各！雅各！”</a:t>
            </a:r>
            <a:endParaRPr lang="en-US" altLang="zh-CN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2600" dirty="0" smtClean="0"/>
              <a:t>1</a:t>
            </a:r>
            <a:r>
              <a:rPr lang="zh-CN" altLang="en-US" sz="2600" dirty="0" smtClean="0"/>
              <a:t>、你下埃及不要害怕</a:t>
            </a:r>
            <a:r>
              <a:rPr lang="en-US" altLang="zh-CN" sz="2600" dirty="0" smtClean="0"/>
              <a:t>——</a:t>
            </a:r>
            <a:r>
              <a:rPr lang="zh-CN" altLang="en-US" sz="2600" dirty="0" smtClean="0"/>
              <a:t>你有我的平安；</a:t>
            </a:r>
            <a:endParaRPr lang="en-US" altLang="zh-CN" sz="26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2600" dirty="0" smtClean="0"/>
              <a:t>2</a:t>
            </a:r>
            <a:r>
              <a:rPr lang="zh-CN" altLang="en-US" sz="2600" dirty="0" smtClean="0"/>
              <a:t>、我必使你在那里成为大族</a:t>
            </a:r>
            <a:r>
              <a:rPr lang="en-US" altLang="zh-CN" sz="2600" dirty="0" smtClean="0"/>
              <a:t>——</a:t>
            </a:r>
            <a:r>
              <a:rPr lang="zh-CN" altLang="en-US" sz="2600" dirty="0" smtClean="0"/>
              <a:t>这是我的旨意；</a:t>
            </a:r>
            <a:endParaRPr lang="en-US" altLang="zh-CN" sz="26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2600" dirty="0" smtClean="0"/>
              <a:t>3</a:t>
            </a:r>
            <a:r>
              <a:rPr lang="zh-CN" altLang="en-US" sz="2600" dirty="0" smtClean="0"/>
              <a:t>、我要和你同下埃及去</a:t>
            </a:r>
            <a:r>
              <a:rPr lang="en-US" altLang="zh-CN" sz="2600" dirty="0" smtClean="0"/>
              <a:t>——</a:t>
            </a:r>
            <a:r>
              <a:rPr lang="zh-CN" altLang="en-US" sz="2600" dirty="0" smtClean="0"/>
              <a:t>以马内利，神与你同在，</a:t>
            </a:r>
            <a:endParaRPr lang="en-US" altLang="zh-CN" sz="26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2600" dirty="0" smtClean="0"/>
              <a:t>4</a:t>
            </a:r>
            <a:r>
              <a:rPr lang="zh-CN" altLang="en-US" sz="2600" dirty="0" smtClean="0"/>
              <a:t>、也必定带你上来</a:t>
            </a:r>
            <a:r>
              <a:rPr lang="en-US" altLang="zh-CN" sz="2600" dirty="0" smtClean="0"/>
              <a:t>——</a:t>
            </a:r>
            <a:r>
              <a:rPr lang="zh-CN" altLang="en-US" sz="2600" dirty="0" smtClean="0"/>
              <a:t>我应许的迦南地必属你！</a:t>
            </a:r>
            <a:endParaRPr lang="en-US" altLang="zh-CN" sz="26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2600" dirty="0" smtClean="0"/>
              <a:t>5</a:t>
            </a:r>
            <a:r>
              <a:rPr lang="zh-CN" altLang="en-US" sz="2600" dirty="0" smtClean="0"/>
              <a:t>、约瑟必给你送终</a:t>
            </a:r>
            <a:r>
              <a:rPr lang="en-US" altLang="zh-CN" sz="2600" dirty="0" smtClean="0"/>
              <a:t>——</a:t>
            </a:r>
            <a:r>
              <a:rPr lang="zh-CN" altLang="en-US" sz="2600" dirty="0" smtClean="0"/>
              <a:t>你将圆满无遗憾地离世归我。</a:t>
            </a:r>
            <a:endParaRPr lang="zh-CN" altLang="en-US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0758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sz="2600" dirty="0" smtClean="0"/>
          </a:p>
          <a:p>
            <a:pPr>
              <a:buNone/>
            </a:pPr>
            <a:r>
              <a:rPr lang="zh-CN" altLang="en-US" sz="43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神对雅各的带领：</a:t>
            </a:r>
            <a:endParaRPr lang="en-US" altLang="zh-CN" sz="43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sz="900" dirty="0" smtClean="0"/>
          </a:p>
          <a:p>
            <a:pPr>
              <a:lnSpc>
                <a:spcPct val="130000"/>
              </a:lnSpc>
              <a:buNone/>
            </a:pPr>
            <a:endParaRPr lang="en-US" altLang="zh-CN" sz="1600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、应许</a:t>
            </a:r>
            <a:r>
              <a:rPr lang="en-US" altLang="zh-CN" dirty="0" smtClean="0"/>
              <a:t>——28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13-15</a:t>
            </a:r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2</a:t>
            </a:r>
            <a:r>
              <a:rPr lang="zh-CN" altLang="en-US" dirty="0" smtClean="0"/>
              <a:t>、恩典</a:t>
            </a:r>
            <a:r>
              <a:rPr lang="en-US" altLang="zh-CN" dirty="0" smtClean="0"/>
              <a:t>——31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5-13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24</a:t>
            </a:r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   3</a:t>
            </a:r>
            <a:r>
              <a:rPr lang="zh-CN" altLang="en-US" dirty="0" smtClean="0"/>
              <a:t>、指示</a:t>
            </a:r>
            <a:r>
              <a:rPr lang="en-US" altLang="zh-CN" dirty="0" smtClean="0"/>
              <a:t>——31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，</a:t>
            </a:r>
            <a:r>
              <a:rPr lang="en-US" altLang="zh-CN" dirty="0" smtClean="0"/>
              <a:t>35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      4</a:t>
            </a:r>
            <a:r>
              <a:rPr lang="zh-CN" altLang="en-US" dirty="0" smtClean="0"/>
              <a:t>、赐名</a:t>
            </a:r>
            <a:r>
              <a:rPr lang="en-US" altLang="zh-CN" dirty="0" smtClean="0"/>
              <a:t>——32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28</a:t>
            </a:r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         5</a:t>
            </a:r>
            <a:r>
              <a:rPr lang="zh-CN" altLang="en-US" dirty="0" smtClean="0"/>
              <a:t>、拯救</a:t>
            </a:r>
            <a:r>
              <a:rPr lang="en-US" altLang="zh-CN" dirty="0" smtClean="0"/>
              <a:t>——35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</a:t>
            </a:r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            6</a:t>
            </a:r>
            <a:r>
              <a:rPr lang="zh-CN" altLang="en-US" dirty="0" smtClean="0"/>
              <a:t>、祝福</a:t>
            </a:r>
            <a:r>
              <a:rPr lang="en-US" altLang="zh-CN" dirty="0" smtClean="0"/>
              <a:t>——35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11-13</a:t>
            </a:r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               7</a:t>
            </a:r>
            <a:r>
              <a:rPr lang="zh-CN" altLang="en-US" dirty="0" smtClean="0"/>
              <a:t>、帮助</a:t>
            </a:r>
            <a:r>
              <a:rPr lang="en-US" altLang="zh-CN" dirty="0" smtClean="0"/>
              <a:t>——38-39</a:t>
            </a:r>
            <a:r>
              <a:rPr lang="zh-CN" altLang="en-US" dirty="0" smtClean="0"/>
              <a:t>章</a:t>
            </a: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                  8</a:t>
            </a:r>
            <a:r>
              <a:rPr lang="zh-CN" altLang="en-US" dirty="0" smtClean="0"/>
              <a:t>、呼召</a:t>
            </a:r>
            <a:r>
              <a:rPr lang="en-US" altLang="zh-CN" dirty="0" smtClean="0"/>
              <a:t>——46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2-3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5181600" y="590550"/>
            <a:ext cx="3429000" cy="403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神如何改变了雅各的心？</a:t>
            </a:r>
            <a:endParaRPr lang="en-US" altLang="zh-CN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900" dirty="0" smtClean="0"/>
          </a:p>
          <a:p>
            <a:r>
              <a:rPr lang="zh-CN" altLang="en-US" sz="1400" dirty="0" smtClean="0"/>
              <a:t>前</a:t>
            </a:r>
            <a:r>
              <a:rPr lang="en-US" altLang="zh-CN" sz="1400" dirty="0" smtClean="0"/>
              <a:t>77</a:t>
            </a:r>
            <a:r>
              <a:rPr lang="zh-CN" altLang="en-US" sz="1400" dirty="0" smtClean="0"/>
              <a:t>年，神对雅各似乎置之不理，之后</a:t>
            </a:r>
            <a:r>
              <a:rPr lang="en-US" altLang="zh-CN" sz="1400" dirty="0" smtClean="0"/>
              <a:t>20</a:t>
            </a:r>
            <a:r>
              <a:rPr lang="zh-CN" altLang="en-US" sz="1400" dirty="0" smtClean="0"/>
              <a:t>年在哈兰也未见有所作为。之后</a:t>
            </a:r>
            <a:r>
              <a:rPr lang="en-US" altLang="zh-CN" sz="1400" dirty="0" smtClean="0"/>
              <a:t>——</a:t>
            </a:r>
          </a:p>
          <a:p>
            <a:r>
              <a:rPr lang="zh-CN" altLang="en-US" sz="1400" dirty="0" smtClean="0"/>
              <a:t>逃离拉班的紧张</a:t>
            </a:r>
            <a:endParaRPr lang="en-US" altLang="zh-CN" sz="1400" dirty="0" smtClean="0"/>
          </a:p>
          <a:p>
            <a:r>
              <a:rPr lang="zh-CN" altLang="en-US" sz="1400" dirty="0" smtClean="0"/>
              <a:t>见以扫的恐惧</a:t>
            </a:r>
            <a:endParaRPr lang="en-US" altLang="zh-CN" sz="1400" dirty="0" smtClean="0"/>
          </a:p>
          <a:p>
            <a:r>
              <a:rPr lang="zh-CN" altLang="en-US" sz="1400" dirty="0" smtClean="0"/>
              <a:t>疏割的不安</a:t>
            </a:r>
            <a:endParaRPr lang="en-US" altLang="zh-CN" sz="1400" dirty="0" smtClean="0"/>
          </a:p>
          <a:p>
            <a:r>
              <a:rPr lang="zh-CN" altLang="en-US" sz="1400" dirty="0" smtClean="0"/>
              <a:t>示剑灾祸</a:t>
            </a:r>
            <a:endParaRPr lang="en-US" altLang="zh-CN" sz="1400" dirty="0" smtClean="0"/>
          </a:p>
          <a:p>
            <a:r>
              <a:rPr lang="en-US" altLang="zh-CN" sz="1400" dirty="0" smtClean="0"/>
              <a:t>      </a:t>
            </a:r>
            <a:r>
              <a:rPr lang="zh-CN" altLang="en-US" sz="1400" dirty="0" smtClean="0"/>
              <a:t>得着了伯特利的回归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zh-CN" altLang="en-US" sz="1400" dirty="0" smtClean="0"/>
              <a:t>反面：约瑟的悲剧，维护了家庭的完整</a:t>
            </a:r>
            <a:endParaRPr lang="en-US" altLang="zh-CN" sz="1400" dirty="0" smtClean="0"/>
          </a:p>
          <a:p>
            <a:r>
              <a:rPr lang="zh-CN" altLang="en-US" sz="1400" dirty="0" smtClean="0"/>
              <a:t>正面：他玛的向往，带回了离家的浪子</a:t>
            </a:r>
            <a:endParaRPr lang="en-US" altLang="zh-CN" sz="1400" dirty="0" smtClean="0"/>
          </a:p>
          <a:p>
            <a:r>
              <a:rPr lang="en-US" altLang="zh-CN" sz="1400" dirty="0" smtClean="0"/>
              <a:t>22</a:t>
            </a:r>
            <a:r>
              <a:rPr lang="zh-CN" altLang="en-US" sz="1400" dirty="0" smtClean="0"/>
              <a:t>年漫长苦难，熬炼雅各深深品味痛苦对罪和后果有切肤之痛 </a:t>
            </a:r>
            <a:endParaRPr lang="en-US" altLang="zh-CN" sz="1400" dirty="0" smtClean="0"/>
          </a:p>
          <a:p>
            <a:r>
              <a:rPr lang="zh-CN" altLang="en-US" sz="1400" dirty="0" smtClean="0"/>
              <a:t>也让好信息成为最强的心灵震撼！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zh-CN" altLang="en-US" sz="1400" dirty="0" smtClean="0"/>
              <a:t>无比的感恩，建立了雅各全然属神的生命！</a:t>
            </a:r>
            <a:endParaRPr lang="zh-CN" altLang="en-US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07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雅各故事的尾声</a:t>
            </a:r>
            <a:r>
              <a:rPr lang="zh-CN" altLang="en-US" sz="5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zh-CN" altLang="en-US" sz="3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之一</a:t>
            </a:r>
            <a:endParaRPr lang="en-US" altLang="zh-CN" sz="38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因着神给雅各的尊荣，他祝福埃及法老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以前，雅各竭力抓世上的一切，但他没有平安，没有喜乐，也没有人尊重他。哥哥恨他；父亲怨他；舅父欺他；利亚拉结争夺他；哈兰的众兄弟想杀他；在示剑结下冤仇；众子因他偏爱而心生怨恨，以至卖掉约瑟</a:t>
            </a:r>
            <a:r>
              <a:rPr lang="en-US" altLang="zh-CN" dirty="0" smtClean="0"/>
              <a:t>……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当</a:t>
            </a:r>
            <a:r>
              <a:rPr lang="en-US" altLang="zh-CN" dirty="0" smtClean="0"/>
              <a:t>130</a:t>
            </a:r>
            <a:r>
              <a:rPr lang="zh-CN" altLang="en-US" dirty="0" smtClean="0"/>
              <a:t>岁瘸腿的老雅各在天下饥荒中，来到埃及，站在世上最大权势的法老面前时，他是神所造的新人，他有神的同在，他有神所赐的身份和尊贵、定力和泰然。他以远高于世界的姿态，伸手祝福法老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因他才是真正的王者！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7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这就是雅各，从虫到飞翔之蝶！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0789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雅各故事的尾声</a:t>
            </a:r>
            <a:r>
              <a:rPr lang="zh-CN" altLang="en-US" sz="5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zh-CN" altLang="en-US" sz="3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之二</a:t>
            </a:r>
            <a:endParaRPr lang="en-US" altLang="zh-CN" sz="38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因着信，祝福约瑟的两个儿子。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已经失明的雅各，却透知一切的属灵洞察力，为约瑟的儿子祝福。他剪搭两手，分别放在约瑟的两个儿子以法莲和玛拿西头上，说出他们的未来。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参照：林前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15】</a:t>
            </a:r>
          </a:p>
          <a:p>
            <a:pPr marL="182880" indent="0">
              <a:lnSpc>
                <a:spcPct val="140000"/>
              </a:lnSpc>
              <a:buNone/>
            </a:pPr>
            <a:endParaRPr lang="en-US" altLang="zh-CN" sz="10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雅各对懵然不明的约瑟说：“我知道，我儿，我知道！”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0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“雅各因着信，临死的时候，给约瑟的两个儿子自自祝福，扶着杖头敬拜神”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21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雅各故事的尾声</a:t>
            </a:r>
            <a:r>
              <a:rPr lang="zh-CN" altLang="en-US" sz="5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zh-CN" altLang="en-US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之三</a:t>
            </a:r>
            <a:endParaRPr lang="en-US" altLang="zh-CN" sz="32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因着信，祝福以色列</a:t>
            </a:r>
            <a:r>
              <a:rPr lang="en-US" altLang="zh-CN" dirty="0" smtClean="0"/>
              <a:t>12</a:t>
            </a:r>
            <a:r>
              <a:rPr lang="zh-CN" altLang="en-US" dirty="0" smtClean="0"/>
              <a:t>支派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特别是以极高的赞美祝福了犹大，拿弗他利和约瑟。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5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在雅各的祝福中可以看见，这位眼目昏花身体衰残的老人，他的生命行将逝去的一刻，竟是他属灵生命最旺盛、最充满能力的时刻，他灵里的眼睛无比明亮，他属天的看见高远宽广。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雅各离开了这个曾经他努力抓住的世界，他却洞悉甚至千年以后的世界，他放下了世界，得着了神天国的福份。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300" dirty="0" smtClean="0"/>
              <a:t>“雅各</a:t>
            </a:r>
            <a:r>
              <a:rPr lang="en-US" altLang="zh-CN" sz="3300" dirty="0" smtClean="0"/>
              <a:t>-</a:t>
            </a:r>
            <a:r>
              <a:rPr lang="zh-CN" altLang="en-US" sz="3300" dirty="0" smtClean="0"/>
              <a:t>以色列”，旧约代表神的子民；新约代表神的教会</a:t>
            </a:r>
            <a:endParaRPr lang="en-US" altLang="zh-CN" sz="3300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一、雅各生命中的夜晚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看似都是没有出路的黑夜；当神出现在雅各的生命中，一切都不再一样。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（</a:t>
            </a:r>
            <a:r>
              <a:rPr lang="en-US" altLang="zh-CN" sz="2900" dirty="0" smtClean="0"/>
              <a:t>《</a:t>
            </a:r>
            <a:r>
              <a:rPr lang="zh-CN" altLang="en-US" sz="2900" dirty="0" smtClean="0"/>
              <a:t>约翰福音</a:t>
            </a:r>
            <a:r>
              <a:rPr lang="en-US" altLang="zh-CN" sz="2900" dirty="0" smtClean="0"/>
              <a:t>》3</a:t>
            </a:r>
            <a:r>
              <a:rPr lang="zh-CN" altLang="en-US" sz="2900" dirty="0" smtClean="0"/>
              <a:t>章，尼哥底母夜见耶稣，彼得的悔改也在夜晚）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endParaRPr lang="en-US" altLang="zh-CN" sz="16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二、神的使者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亚伯拉罕直接是与神相交；但雅各的经历中，他是多次与神的使者相交，更多时候是他在患难的体会中认识神在他生命中的带领，这预表圣灵的感动工作。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endParaRPr lang="en-US" altLang="zh-CN" sz="16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三、瘸腿的生命。</a:t>
            </a:r>
            <a:endParaRPr lang="zh-CN" altLang="en-US" sz="2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96774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为什么偏偏是 </a:t>
            </a:r>
            <a:r>
              <a:rPr lang="zh-CN" altLang="en-US" sz="5400" dirty="0" smtClean="0">
                <a:solidFill>
                  <a:srgbClr val="447339"/>
                </a:solidFill>
              </a:rPr>
              <a:t>雅各</a:t>
            </a:r>
            <a:r>
              <a:rPr lang="zh-CN" altLang="en-US" sz="3100" dirty="0" smtClean="0">
                <a:solidFill>
                  <a:srgbClr val="447339"/>
                </a:solidFill>
              </a:rPr>
              <a:t> 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zh-CN" sz="1300" dirty="0" smtClean="0"/>
          </a:p>
          <a:p>
            <a:pPr marL="0" indent="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solidFill>
                  <a:schemeClr val="bg1"/>
                </a:solidFill>
              </a:rPr>
              <a:t>  </a:t>
            </a:r>
            <a:r>
              <a:rPr lang="zh-CN" altLang="en-US" sz="2600" dirty="0" smtClean="0">
                <a:solidFill>
                  <a:schemeClr val="bg1"/>
                </a:solidFill>
              </a:rPr>
              <a:t>神为什么称为“亚伯拉罕的神、以撒的神、雅各的神”？这个到雅各为止的称法，意味着什么？</a:t>
            </a:r>
            <a:endParaRPr lang="en-US" altLang="zh-CN" sz="26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30000"/>
              </a:lnSpc>
              <a:buFont typeface="Wingdings" pitchFamily="2" charset="2"/>
              <a:buChar char="u"/>
            </a:pPr>
            <a:endParaRPr lang="en-US" altLang="zh-CN" sz="13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solidFill>
                  <a:schemeClr val="bg1"/>
                </a:solidFill>
              </a:rPr>
              <a:t>  </a:t>
            </a:r>
            <a:r>
              <a:rPr lang="zh-CN" altLang="en-US" sz="2600" dirty="0" smtClean="0">
                <a:solidFill>
                  <a:schemeClr val="bg1"/>
                </a:solidFill>
              </a:rPr>
              <a:t>如何评价雅各这个人？</a:t>
            </a:r>
            <a:endParaRPr lang="en-US" altLang="zh-CN" sz="26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30000"/>
              </a:lnSpc>
              <a:buFont typeface="Wingdings" pitchFamily="2" charset="2"/>
              <a:buChar char="u"/>
            </a:pPr>
            <a:endParaRPr lang="en-US" altLang="zh-CN" sz="12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solidFill>
                  <a:schemeClr val="bg1"/>
                </a:solidFill>
              </a:rPr>
              <a:t>  </a:t>
            </a:r>
            <a:r>
              <a:rPr lang="zh-CN" altLang="en-US" sz="2600" dirty="0" smtClean="0">
                <a:solidFill>
                  <a:schemeClr val="bg1"/>
                </a:solidFill>
              </a:rPr>
              <a:t>雅各预表谁？雅各在全本圣经中的地位和意义？</a:t>
            </a:r>
            <a:endParaRPr lang="en-US" altLang="zh-CN" sz="26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30000"/>
              </a:lnSpc>
              <a:buFont typeface="Wingdings" pitchFamily="2" charset="2"/>
              <a:buChar char="u"/>
            </a:pPr>
            <a:endParaRPr lang="en-US" altLang="zh-CN" sz="11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solidFill>
                  <a:schemeClr val="bg1"/>
                </a:solidFill>
              </a:rPr>
              <a:t>  </a:t>
            </a:r>
            <a:r>
              <a:rPr lang="zh-CN" altLang="en-US" sz="2600" dirty="0" smtClean="0">
                <a:solidFill>
                  <a:schemeClr val="bg1"/>
                </a:solidFill>
              </a:rPr>
              <a:t>雅各是如何最终改变成为神所悦纳的以色列的？</a:t>
            </a:r>
            <a:endParaRPr lang="zh-CN" alt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265176">
              <a:lnSpc>
                <a:spcPct val="140000"/>
              </a:lnSpc>
              <a:buNone/>
            </a:pPr>
            <a:r>
              <a:rPr lang="zh-CN" altLang="en-US" dirty="0" smtClean="0"/>
              <a:t>雅各是第一个用丰富的词汇来称呼神的人</a:t>
            </a:r>
            <a:r>
              <a:rPr lang="en-US" altLang="zh-CN" dirty="0" smtClean="0"/>
              <a:t>.</a:t>
            </a:r>
          </a:p>
          <a:p>
            <a:pPr marL="91440" indent="265176">
              <a:lnSpc>
                <a:spcPct val="140000"/>
              </a:lnSpc>
              <a:buNone/>
            </a:pPr>
            <a:r>
              <a:rPr lang="zh-CN" altLang="en-US" dirty="0" smtClean="0"/>
              <a:t>其中包含了雅各一生中对神的经历与认识。</a:t>
            </a:r>
            <a:endParaRPr lang="en-US" altLang="zh-CN" dirty="0" smtClean="0"/>
          </a:p>
          <a:p>
            <a:pPr marL="91440" indent="265176">
              <a:lnSpc>
                <a:spcPct val="140000"/>
              </a:lnSpc>
              <a:buNone/>
            </a:pPr>
            <a:r>
              <a:rPr lang="zh-CN" altLang="en-US" dirty="0" smtClean="0"/>
              <a:t>这认识是深刻的，是生命经验过的。（约一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 </a:t>
            </a:r>
            <a:r>
              <a:rPr lang="zh-CN" altLang="en-US" dirty="0" smtClean="0"/>
              <a:t>“就是我们所听见，所看见，亲眼看过，亲手摸过的。” ）</a:t>
            </a:r>
            <a:endParaRPr lang="en-US" altLang="zh-CN" dirty="0" smtClean="0"/>
          </a:p>
          <a:p>
            <a:pPr marL="91440" indent="265176">
              <a:lnSpc>
                <a:spcPct val="140000"/>
              </a:lnSpc>
              <a:buNone/>
            </a:pPr>
            <a:r>
              <a:rPr lang="zh-CN" altLang="en-US" dirty="0" smtClean="0"/>
              <a:t>雅各起先称神是他祖他父所事奉的神，到最后，他称神是一生牧养他的神。</a:t>
            </a:r>
            <a:endParaRPr lang="en-US" altLang="zh-CN" dirty="0" smtClean="0"/>
          </a:p>
          <a:p>
            <a:pPr marL="91440" indent="265176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265176">
              <a:lnSpc>
                <a:spcPct val="140000"/>
              </a:lnSpc>
              <a:buNone/>
            </a:pPr>
            <a:r>
              <a:rPr lang="zh-CN" altLang="en-US" dirty="0" smtClean="0"/>
              <a:t>从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埃及记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开始，神自己称祂是“亚伯拉罕的神、以撒的神、雅各的神”。</a:t>
            </a:r>
            <a:endParaRPr lang="en-US" altLang="zh-CN" dirty="0" smtClean="0"/>
          </a:p>
          <a:p>
            <a:pPr marL="91440" indent="265176">
              <a:lnSpc>
                <a:spcPct val="140000"/>
              </a:lnSpc>
              <a:buNone/>
            </a:pPr>
            <a:r>
              <a:rPr lang="zh-CN" altLang="en-US" sz="2900" dirty="0" smtClean="0"/>
              <a:t>主耶稣亲自向我们讲解这样说的意义</a:t>
            </a:r>
            <a:r>
              <a:rPr lang="en-US" altLang="zh-CN" sz="2900" dirty="0" smtClean="0"/>
              <a:t>——</a:t>
            </a:r>
            <a:r>
              <a:rPr lang="zh-CN" altLang="en-US" sz="2900" dirty="0" smtClean="0"/>
              <a:t>可</a:t>
            </a:r>
            <a:r>
              <a:rPr lang="en-US" altLang="zh-CN" sz="2900" dirty="0" smtClean="0"/>
              <a:t>12</a:t>
            </a:r>
            <a:r>
              <a:rPr lang="zh-CN" altLang="en-US" sz="2900" dirty="0" smtClean="0"/>
              <a:t>：</a:t>
            </a:r>
            <a:r>
              <a:rPr lang="en-US" altLang="zh-CN" sz="2900" dirty="0" smtClean="0"/>
              <a:t>26-27</a:t>
            </a:r>
            <a:r>
              <a:rPr lang="zh-CN" altLang="en-US" sz="2900" dirty="0" smtClean="0"/>
              <a:t>，路</a:t>
            </a:r>
            <a:r>
              <a:rPr lang="en-US" altLang="zh-CN" sz="2900" dirty="0" smtClean="0"/>
              <a:t>20</a:t>
            </a:r>
            <a:r>
              <a:rPr lang="zh-CN" altLang="en-US" sz="2900" dirty="0" smtClean="0"/>
              <a:t>：</a:t>
            </a:r>
            <a:r>
              <a:rPr lang="en-US" altLang="zh-CN" sz="2900" dirty="0" smtClean="0"/>
              <a:t>37-38</a:t>
            </a:r>
            <a:r>
              <a:rPr lang="zh-CN" altLang="en-US" sz="2900" dirty="0" smtClean="0"/>
              <a:t>。</a:t>
            </a:r>
            <a:endParaRPr lang="en-US" altLang="zh-CN" sz="2900" dirty="0" smtClean="0"/>
          </a:p>
          <a:p>
            <a:pPr marL="91440" indent="265176">
              <a:lnSpc>
                <a:spcPct val="140000"/>
              </a:lnSpc>
              <a:buNone/>
            </a:pPr>
            <a:r>
              <a:rPr lang="en-US" altLang="zh-CN" sz="2900" dirty="0" smtClean="0"/>
              <a:t>《</a:t>
            </a:r>
            <a:r>
              <a:rPr lang="zh-CN" altLang="en-US" sz="2900" dirty="0" smtClean="0"/>
              <a:t>希伯来书</a:t>
            </a:r>
            <a:r>
              <a:rPr lang="en-US" altLang="zh-CN" sz="2900" dirty="0" smtClean="0"/>
              <a:t>》11</a:t>
            </a:r>
            <a:r>
              <a:rPr lang="zh-CN" altLang="en-US" sz="2900" dirty="0" smtClean="0"/>
              <a:t>：</a:t>
            </a:r>
            <a:r>
              <a:rPr lang="en-US" altLang="zh-CN" sz="2900" dirty="0" smtClean="0"/>
              <a:t>16</a:t>
            </a:r>
            <a:r>
              <a:rPr lang="zh-CN" altLang="en-US" sz="2900" dirty="0" smtClean="0"/>
              <a:t>，“神被称为他们的神，并不以为耻。”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9550"/>
            <a:ext cx="8610600" cy="4572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600" b="1" dirty="0" smtClean="0"/>
              <a:t>创世记 </a:t>
            </a:r>
            <a:r>
              <a:rPr lang="en-US" altLang="zh-CN" sz="3600" b="1" dirty="0" smtClean="0"/>
              <a:t>50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2-11</a:t>
            </a:r>
          </a:p>
          <a:p>
            <a:pPr marL="0" indent="265176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0" indent="265176">
              <a:lnSpc>
                <a:spcPct val="140000"/>
              </a:lnSpc>
              <a:buNone/>
            </a:pPr>
            <a:r>
              <a:rPr lang="zh-CN" altLang="en-US" sz="2900" dirty="0" smtClean="0"/>
              <a:t>约瑟吩咐伺候他的医生、用香料薰他父亲，</a:t>
            </a:r>
            <a:r>
              <a:rPr lang="en-US" altLang="zh-CN" sz="2900" dirty="0" smtClean="0"/>
              <a:t>……</a:t>
            </a:r>
            <a:r>
              <a:rPr lang="zh-CN" altLang="en-US" sz="2900" dirty="0" smtClean="0"/>
              <a:t>薰尸的常例是四十天、那四十天满了、埃及人为他哀哭了七十天。</a:t>
            </a:r>
            <a:endParaRPr lang="en-US" altLang="zh-CN" sz="2900" dirty="0" smtClean="0"/>
          </a:p>
          <a:p>
            <a:pPr marL="0" indent="265176">
              <a:lnSpc>
                <a:spcPct val="140000"/>
              </a:lnSpc>
              <a:buNone/>
            </a:pPr>
            <a:r>
              <a:rPr lang="zh-CN" altLang="en-US" sz="2900" dirty="0" smtClean="0"/>
              <a:t>为他哀哭的日子过了、约瑟对法老家中的人说、我若在你们眼前蒙恩、请你们报告法老说、我父亲要死的时候、叫我起誓说、你要将我葬在迦南地、在我为自己所掘的坟墓里．现在求你让我上去葬我父亲、以后我必回来。法老说、你可以上去、照着你父亲叫你起的誓、将他葬埋。</a:t>
            </a:r>
            <a:endParaRPr lang="en-US" altLang="zh-CN" sz="2900" dirty="0" smtClean="0"/>
          </a:p>
          <a:p>
            <a:pPr marL="0" indent="265176">
              <a:lnSpc>
                <a:spcPct val="140000"/>
              </a:lnSpc>
              <a:buNone/>
            </a:pPr>
            <a:r>
              <a:rPr lang="zh-CN" altLang="en-US" sz="2900" dirty="0" smtClean="0"/>
              <a:t>于是约瑟上去葬他父亲．与他一同上去的、有法老的臣仆、和法老家中的长老、并埃及国的长老．还有约瑟的全家、和他的弟兄们、并他父亲的眷属</a:t>
            </a:r>
            <a:r>
              <a:rPr lang="en-US" altLang="zh-CN" sz="2900" dirty="0" smtClean="0"/>
              <a:t>……</a:t>
            </a:r>
            <a:r>
              <a:rPr lang="zh-CN" altLang="en-US" sz="2900" dirty="0" smtClean="0"/>
              <a:t>又有车辆、马兵、和他一同上去．那一帮人甚多。</a:t>
            </a:r>
            <a:endParaRPr lang="en-US" altLang="zh-CN" sz="2900" dirty="0" smtClean="0"/>
          </a:p>
          <a:p>
            <a:pPr marL="0" indent="265176">
              <a:lnSpc>
                <a:spcPct val="140000"/>
              </a:lnSpc>
              <a:buNone/>
            </a:pPr>
            <a:r>
              <a:rPr lang="zh-CN" altLang="en-US" sz="2900" dirty="0" smtClean="0"/>
              <a:t>他们到了约但河外、亚达的禾场、就在那里大大的号咷痛哭．约瑟为他父亲哀哭了七天。迦南的居民、见亚达禾场上的哀哭、就说、这是埃及人一场大的哀哭、因此那地方名叫亚伯麦西、是在约但河东。</a:t>
            </a:r>
            <a:endParaRPr lang="zh-CN" altLang="en-US" sz="29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从埃及到迦南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133350"/>
            <a:ext cx="6502400" cy="4876800"/>
          </a:xfrm>
        </p:spPr>
      </p:pic>
      <p:sp>
        <p:nvSpPr>
          <p:cNvPr id="5" name="Rectangle 4"/>
          <p:cNvSpPr/>
          <p:nvPr/>
        </p:nvSpPr>
        <p:spPr>
          <a:xfrm>
            <a:off x="152400" y="209550"/>
            <a:ext cx="2209800" cy="47815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从埃及到迦南</a:t>
            </a:r>
            <a:endParaRPr lang="en-US" altLang="zh-CN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zh-CN" dirty="0" smtClean="0"/>
          </a:p>
          <a:p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</a:rPr>
              <a:t>      歌珊地到希伯伦可以沿西奈半岛北缘直达，但葬雅各的车队浩浩荡荡绕过死海，从约但河东进入迦南。</a:t>
            </a:r>
            <a:endParaRPr lang="en-US" altLang="zh-CN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zh-CN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</a:rPr>
              <a:t>      神的用意：“为荣耀、为华美”！</a:t>
            </a:r>
            <a:endParaRPr lang="en-US" altLang="zh-CN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zh-CN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</a:rPr>
              <a:t>     雅各生前历尽艰辛，在他死后，神赏赐他最高的尊荣。你明白为了什么吗？</a:t>
            </a:r>
            <a:endParaRPr lang="en-US" altLang="zh-CN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zh-CN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</a:rPr>
              <a:t>（参照：路：</a:t>
            </a: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16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22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zh-CN" alt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200" dirty="0" smtClean="0"/>
              <a:t>利</a:t>
            </a:r>
            <a:r>
              <a:rPr lang="en-US" altLang="zh-CN" sz="3200" dirty="0" smtClean="0"/>
              <a:t>26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42</a:t>
            </a: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3200" dirty="0" smtClean="0"/>
              <a:t>      我就要记念我与雅各所立的约、与以撒所立的约、与亚伯拉罕所立的约．并要记念这地。</a:t>
            </a:r>
            <a:endParaRPr lang="en-US" altLang="zh-CN" sz="3200" dirty="0" smtClean="0"/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/>
              <a:t>      全本圣经唯一的一次，在“摩西五经”结束之处，耶和华神将立约的次序倒转过来，从雅各开始讲起。表明神呼召、建造的最后目的正在于雅各。</a:t>
            </a: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endParaRPr lang="en-US" altLang="zh-CN" sz="1400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/>
              <a:t>       神以“以色列”作为属祂儿女的集体名号。新约也以“真以色列人”当成归在主耶稣名下基督徒的名号。（约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47</a:t>
            </a:r>
            <a:r>
              <a:rPr lang="zh-CN" altLang="en-US" dirty="0" smtClean="0"/>
              <a:t>，罗</a:t>
            </a:r>
            <a:r>
              <a:rPr lang="en-US" altLang="zh-CN" dirty="0" smtClean="0"/>
              <a:t>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6-8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endParaRPr lang="en-US" altLang="zh-CN" sz="1400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/>
              <a:t>       神的目的，就是要</a:t>
            </a:r>
            <a:r>
              <a:rPr lang="zh-CN" altLang="en-US" smtClean="0"/>
              <a:t>得着 </a:t>
            </a:r>
            <a:r>
              <a:rPr lang="zh-CN" altLang="en-US" sz="5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以色列</a:t>
            </a:r>
            <a:r>
              <a:rPr lang="zh-CN" altLang="en-US" smtClean="0"/>
              <a:t>  ！</a:t>
            </a: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514350"/>
            <a:ext cx="8001000" cy="1371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利</a:t>
            </a:r>
            <a:r>
              <a:rPr lang="en-US" altLang="zh-C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</a:t>
            </a: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我就要记念我与雅各所立的约、与以撒所立的约、与亚伯拉罕所立的约．并要记念这地。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dirty="0" smtClean="0"/>
              <a:t>这段经文是雅各在神手中的一生之总结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罗马书</a:t>
            </a: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28-30</a:t>
            </a:r>
          </a:p>
          <a:p>
            <a:pPr>
              <a:buNone/>
            </a:pPr>
            <a:endParaRPr lang="en-US" altLang="zh-CN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65176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我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们晓得万事都互相效力、叫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爱神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的人得益处、就是按他旨意被召的人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CN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65176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因为祂预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先所知道的人、就预先定下效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法祂儿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子的模样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使祂儿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子在许多弟兄中作长子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．预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先所定下的人又召他们来．所召来的人、又称他们为义．所称为义的人、又叫他们得荣耀。</a:t>
            </a:r>
            <a:endParaRPr lang="zh-CN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1950"/>
            <a:ext cx="8183880" cy="788670"/>
          </a:xfrm>
        </p:spPr>
        <p:txBody>
          <a:bodyPr/>
          <a:lstStyle/>
          <a:p>
            <a:r>
              <a:rPr lang="zh-CN" altLang="en-US" dirty="0" smtClean="0"/>
              <a:t>雅各 </a:t>
            </a:r>
            <a:r>
              <a:rPr lang="zh-CN" altLang="en-US" sz="2800" dirty="0" smtClean="0">
                <a:solidFill>
                  <a:srgbClr val="0070C0"/>
                </a:solidFill>
              </a:rPr>
              <a:t>生命被翻转 </a:t>
            </a:r>
            <a:r>
              <a:rPr lang="en-US" altLang="zh-CN" sz="2000" dirty="0" smtClean="0">
                <a:solidFill>
                  <a:srgbClr val="0070C0"/>
                </a:solidFill>
                <a:effectLst/>
              </a:rPr>
              <a:t>de </a:t>
            </a:r>
            <a:r>
              <a:rPr lang="zh-CN" altLang="en-US" sz="4400" dirty="0" smtClean="0">
                <a:solidFill>
                  <a:srgbClr val="9B47F7"/>
                </a:solidFill>
              </a:rPr>
              <a:t>奥秘</a:t>
            </a:r>
            <a:endParaRPr lang="zh-CN" altLang="en-US" sz="4400" dirty="0">
              <a:solidFill>
                <a:srgbClr val="9B47F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76350"/>
            <a:ext cx="8077200" cy="31242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u"/>
            </a:pPr>
            <a:r>
              <a:rPr lang="zh-CN" altLang="en-US" sz="3200" dirty="0" smtClean="0"/>
              <a:t>  神与亚伯拉罕的互动主要是在白天，为什么与雅各的互动，基本都是</a:t>
            </a:r>
            <a:endParaRPr lang="en-US" altLang="zh-CN" sz="3200" dirty="0" smtClean="0"/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zh-CN" sz="3200" dirty="0" smtClean="0"/>
              <a:t>  </a:t>
            </a:r>
            <a:r>
              <a:rPr lang="zh-CN" altLang="en-US" sz="3200" dirty="0" smtClean="0"/>
              <a:t>  在黑夜？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u"/>
            </a:pPr>
            <a:r>
              <a:rPr lang="zh-CN" altLang="en-US" sz="3200" dirty="0" smtClean="0"/>
              <a:t>  神为雅各改名“以色列”之后，为什么圣经仍常常称为他的名为</a:t>
            </a:r>
            <a:endParaRPr lang="en-US" altLang="zh-CN" sz="3200" dirty="0" smtClean="0"/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zh-CN" sz="3200" dirty="0" smtClean="0"/>
              <a:t>  </a:t>
            </a:r>
            <a:r>
              <a:rPr lang="zh-CN" altLang="en-US" sz="3200" dirty="0" smtClean="0"/>
              <a:t>“雅各”？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u"/>
            </a:pPr>
            <a:r>
              <a:rPr lang="zh-CN" altLang="en-US" sz="3200" dirty="0" smtClean="0"/>
              <a:t>  雅各改名之后，为什么不见他行为的转变？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u"/>
            </a:pPr>
            <a:r>
              <a:rPr lang="zh-CN" altLang="en-US" sz="3200" dirty="0" smtClean="0"/>
              <a:t>  雅各回到迦南之后，再不见神与雅各的互动，雅各的生命是怎么被神</a:t>
            </a:r>
            <a:endParaRPr lang="en-US" altLang="zh-CN" sz="3200" dirty="0" smtClean="0"/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zh-CN" sz="3200" dirty="0" smtClean="0"/>
              <a:t>    </a:t>
            </a:r>
            <a:r>
              <a:rPr lang="zh-CN" altLang="en-US" sz="3200" dirty="0" smtClean="0"/>
              <a:t>改变的？奥秘在哪里？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764"/>
            <a:ext cx="8229600" cy="42313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之一：充满相争相闹的婚姻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之二：</a:t>
            </a:r>
            <a:r>
              <a:rPr lang="en-US" altLang="zh-CN" dirty="0" smtClean="0"/>
              <a:t>20</a:t>
            </a:r>
            <a:r>
              <a:rPr lang="zh-CN" altLang="en-US" dirty="0" smtClean="0"/>
              <a:t>年拉班的压迫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之三：千里追杀下的分手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之四：杀气腾腾之下的重逢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之五：有家难回，有地怕归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之六：示剑大灾难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之七：痛失爱子约瑟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雅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4926" y="895350"/>
            <a:ext cx="4465674" cy="3200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666750"/>
            <a:ext cx="32766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——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多难人生路！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u="sng" dirty="0" smtClean="0"/>
          </a:p>
          <a:p>
            <a:pPr>
              <a:buNone/>
            </a:pPr>
            <a:endParaRPr lang="en-US" altLang="zh-CN" u="sng" dirty="0" smtClean="0"/>
          </a:p>
          <a:p>
            <a:pPr>
              <a:buNone/>
            </a:pPr>
            <a:endParaRPr lang="en-US" altLang="zh-CN" sz="1400" u="sng" dirty="0" smtClean="0"/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zh-CN" altLang="en-US" sz="3300" dirty="0" smtClean="0"/>
              <a:t>创世记 </a:t>
            </a:r>
            <a:r>
              <a:rPr lang="en-US" altLang="zh-CN" sz="3300" dirty="0" smtClean="0"/>
              <a:t>33</a:t>
            </a:r>
            <a:r>
              <a:rPr lang="zh-CN" altLang="en-US" sz="3300" dirty="0" smtClean="0"/>
              <a:t>：</a:t>
            </a:r>
            <a:r>
              <a:rPr lang="en-US" altLang="zh-CN" sz="3300" dirty="0" smtClean="0"/>
              <a:t>16-20</a:t>
            </a:r>
          </a:p>
          <a:p>
            <a:pPr marL="182880" indent="457200">
              <a:lnSpc>
                <a:spcPct val="140000"/>
              </a:lnSpc>
              <a:buNone/>
            </a:pPr>
            <a:r>
              <a:rPr lang="zh-CN" altLang="en-US" sz="1100" dirty="0" smtClean="0"/>
              <a:t/>
            </a:r>
            <a:br>
              <a:rPr lang="zh-CN" altLang="en-US" sz="1100" dirty="0" smtClean="0"/>
            </a:br>
            <a:r>
              <a:rPr lang="zh-CN" altLang="en-US" sz="1100" dirty="0" smtClean="0"/>
              <a:t>              </a:t>
            </a:r>
            <a:r>
              <a:rPr lang="en-US" altLang="zh-CN" sz="2500" dirty="0" smtClean="0">
                <a:latin typeface="KaiTi" pitchFamily="49" charset="-122"/>
                <a:ea typeface="KaiTi" pitchFamily="49" charset="-122"/>
              </a:rPr>
              <a:t>【33</a:t>
            </a:r>
            <a:r>
              <a:rPr lang="zh-CN" altLang="en-US" sz="25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500" dirty="0" smtClean="0"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sz="2500" dirty="0" smtClean="0">
                <a:latin typeface="KaiTi" pitchFamily="49" charset="-122"/>
                <a:ea typeface="KaiTi" pitchFamily="49" charset="-122"/>
              </a:rPr>
              <a:t>“求我主在仆人前头走。我要量着在我面前群畜和孩子的力量慢慢的前行，直走到西珥我主那里。”</a:t>
            </a:r>
            <a:r>
              <a:rPr lang="en-US" altLang="zh-CN" sz="25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182880" indent="457200">
              <a:lnSpc>
                <a:spcPct val="140000"/>
              </a:lnSpc>
              <a:buNone/>
            </a:pPr>
            <a:r>
              <a:rPr lang="zh-CN" altLang="en-US" sz="2900" dirty="0" smtClean="0"/>
              <a:t>于是以扫当日起行、回往西珥去了。</a:t>
            </a:r>
            <a:endParaRPr lang="en-US" altLang="zh-CN" sz="2900" dirty="0" smtClean="0"/>
          </a:p>
          <a:p>
            <a:pPr marL="182880" indent="457200">
              <a:lnSpc>
                <a:spcPct val="140000"/>
              </a:lnSpc>
              <a:buNone/>
            </a:pPr>
            <a:r>
              <a:rPr lang="zh-CN" altLang="en-US" sz="2900" dirty="0" smtClean="0"/>
              <a:t>雅各就往疏割去、在那里为自己盖造房屋、又为牲畜搭棚．因此那地方名叫疏割。</a:t>
            </a:r>
            <a:endParaRPr lang="en-US" altLang="zh-CN" sz="2900" dirty="0" smtClean="0"/>
          </a:p>
          <a:p>
            <a:pPr marL="182880" indent="457200">
              <a:lnSpc>
                <a:spcPct val="140000"/>
              </a:lnSpc>
              <a:buNone/>
            </a:pPr>
            <a:r>
              <a:rPr lang="zh-CN" altLang="en-US" sz="2900" dirty="0" smtClean="0"/>
              <a:t>雅各从巴旦亚兰回来的时候、平平安安的到了迦南地的示剑城、在城东支搭帐棚。就用一百块银子向示剑的父亲哈抹的子孙、买了支帐棚的那块地。在那里筑了一座坛、起名叫“伊利伊罗伊以色列”。</a:t>
            </a:r>
            <a:endParaRPr lang="zh-CN" altLang="en-US" sz="2900" dirty="0"/>
          </a:p>
        </p:txBody>
      </p:sp>
      <p:sp>
        <p:nvSpPr>
          <p:cNvPr id="5" name="Rectangle 4"/>
          <p:cNvSpPr/>
          <p:nvPr/>
        </p:nvSpPr>
        <p:spPr>
          <a:xfrm>
            <a:off x="609600" y="514350"/>
            <a:ext cx="32766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——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多难人生路！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1950"/>
            <a:ext cx="8382000" cy="42313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u="sng" dirty="0" smtClean="0"/>
          </a:p>
          <a:p>
            <a:pPr>
              <a:buNone/>
            </a:pPr>
            <a:endParaRPr lang="en-US" altLang="zh-CN" u="sng" dirty="0" smtClean="0"/>
          </a:p>
          <a:p>
            <a:pPr>
              <a:buNone/>
            </a:pPr>
            <a:endParaRPr lang="en-US" altLang="zh-CN" sz="3200" u="sng" dirty="0" smtClean="0"/>
          </a:p>
          <a:p>
            <a:pPr>
              <a:buNone/>
            </a:pPr>
            <a:r>
              <a:rPr lang="zh-CN" altLang="en-US" sz="3600" u="sng" dirty="0" smtClean="0"/>
              <a:t>有家难回，有地怕归</a:t>
            </a:r>
            <a:endParaRPr lang="en-US" altLang="zh-CN" sz="3600" u="sng" dirty="0" smtClean="0"/>
          </a:p>
          <a:p>
            <a:pPr>
              <a:buNone/>
            </a:pPr>
            <a:endParaRPr lang="en-US" altLang="zh-CN" dirty="0" smtClean="0"/>
          </a:p>
          <a:p>
            <a:pPr marL="0" indent="-91440">
              <a:lnSpc>
                <a:spcPct val="140000"/>
              </a:lnSpc>
              <a:buNone/>
            </a:pPr>
            <a:r>
              <a:rPr lang="zh-CN" altLang="en-US" sz="2100" dirty="0" smtClean="0"/>
              <a:t>所以，雅各过得了雅博河，却过不了约但河！</a:t>
            </a:r>
            <a:endParaRPr lang="en-US" altLang="zh-CN" sz="2100" dirty="0" smtClean="0"/>
          </a:p>
          <a:p>
            <a:pPr marL="0" indent="-91440">
              <a:lnSpc>
                <a:spcPct val="140000"/>
              </a:lnSpc>
              <a:buNone/>
            </a:pPr>
            <a:endParaRPr lang="en-US" altLang="zh-CN" sz="900" dirty="0" smtClean="0"/>
          </a:p>
          <a:p>
            <a:pPr marL="0" indent="-91440">
              <a:lnSpc>
                <a:spcPct val="140000"/>
              </a:lnSpc>
              <a:buNone/>
            </a:pPr>
            <a:r>
              <a:rPr lang="zh-CN" altLang="en-US" sz="2100" dirty="0" smtClean="0"/>
              <a:t>雅各在约但河东住下，为那地取名“疏割”，</a:t>
            </a:r>
            <a:endParaRPr lang="en-US" altLang="zh-CN" sz="2100" dirty="0" smtClean="0"/>
          </a:p>
          <a:p>
            <a:pPr marL="0" indent="-91440">
              <a:lnSpc>
                <a:spcPct val="140000"/>
              </a:lnSpc>
              <a:buNone/>
            </a:pPr>
            <a:r>
              <a:rPr lang="zh-CN" altLang="en-US" sz="2100" dirty="0" smtClean="0"/>
              <a:t>即牲棚。他的心何等惶恐难安？！</a:t>
            </a:r>
            <a:endParaRPr lang="en-US" altLang="zh-CN" sz="2100" dirty="0" smtClean="0"/>
          </a:p>
          <a:p>
            <a:pPr marL="91440">
              <a:lnSpc>
                <a:spcPct val="140000"/>
              </a:lnSpc>
              <a:buNone/>
            </a:pPr>
            <a:endParaRPr lang="en-US" altLang="zh-CN" sz="900" dirty="0" smtClean="0"/>
          </a:p>
          <a:p>
            <a:pPr marL="91440">
              <a:lnSpc>
                <a:spcPct val="140000"/>
              </a:lnSpc>
              <a:buNone/>
            </a:pPr>
            <a:r>
              <a:rPr lang="en-US" altLang="zh-CN" sz="2100" u="sng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u="sng" dirty="0" smtClean="0">
                <a:latin typeface="KaiTi" pitchFamily="49" charset="-122"/>
                <a:ea typeface="KaiTi" pitchFamily="49" charset="-122"/>
              </a:rPr>
              <a:t>疏割！</a:t>
            </a:r>
            <a:r>
              <a:rPr lang="en-US" altLang="zh-CN" sz="2100" u="sng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100" u="sng" dirty="0" smtClean="0">
                <a:latin typeface="KaiTi" pitchFamily="49" charset="-122"/>
                <a:ea typeface="KaiTi" pitchFamily="49" charset="-122"/>
              </a:rPr>
              <a:t>你是否熟悉？</a:t>
            </a:r>
            <a:r>
              <a:rPr lang="en-US" altLang="zh-CN" sz="2100" u="sng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>
              <a:lnSpc>
                <a:spcPct val="140000"/>
              </a:lnSpc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590550"/>
            <a:ext cx="3276600" cy="6858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——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多难人生路！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疏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504950"/>
            <a:ext cx="3989314" cy="3073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91000" y="514350"/>
            <a:ext cx="4495800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600" dirty="0" smtClean="0">
                <a:solidFill>
                  <a:srgbClr val="C00000"/>
                </a:solidFill>
              </a:rPr>
              <a:t>创</a:t>
            </a:r>
            <a:r>
              <a:rPr lang="en-US" altLang="zh-CN" sz="1600" dirty="0" smtClean="0">
                <a:solidFill>
                  <a:srgbClr val="C00000"/>
                </a:solidFill>
              </a:rPr>
              <a:t>31:13  </a:t>
            </a:r>
            <a:r>
              <a:rPr lang="zh-CN" altLang="en-US" sz="1600" dirty="0" smtClean="0">
                <a:solidFill>
                  <a:srgbClr val="C00000"/>
                </a:solidFill>
              </a:rPr>
              <a:t>我是伯特利的神，你在那里用油浇过柱子，向我许过愿。现今你起来，离开这地，回你本地去吧！</a:t>
            </a:r>
            <a:endParaRPr lang="en-US" altLang="zh-CN" sz="16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应许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33350"/>
            <a:ext cx="3352800" cy="4897849"/>
          </a:xfrm>
        </p:spPr>
      </p:pic>
      <p:sp>
        <p:nvSpPr>
          <p:cNvPr id="6" name="Rectangle 5"/>
          <p:cNvSpPr/>
          <p:nvPr/>
        </p:nvSpPr>
        <p:spPr>
          <a:xfrm>
            <a:off x="3810000" y="209550"/>
            <a:ext cx="5029200" cy="472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CN" altLang="en-US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雅各回归之旅</a:t>
            </a:r>
            <a:endParaRPr lang="en-US" altLang="zh-CN" sz="3200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u"/>
            </a:pPr>
            <a:r>
              <a:rPr lang="en-US" altLang="zh-CN" b="1" dirty="0" smtClean="0">
                <a:solidFill>
                  <a:srgbClr val="0070C0"/>
                </a:solidFill>
              </a:rPr>
              <a:t> </a:t>
            </a:r>
            <a:r>
              <a:rPr lang="zh-CN" altLang="en-US" b="1" dirty="0" smtClean="0">
                <a:solidFill>
                  <a:srgbClr val="0070C0"/>
                </a:solidFill>
              </a:rPr>
              <a:t>疏割  </a:t>
            </a:r>
            <a:r>
              <a:rPr lang="zh-CN" altLang="en-US" dirty="0" smtClean="0">
                <a:solidFill>
                  <a:srgbClr val="0070C0"/>
                </a:solidFill>
              </a:rPr>
              <a:t>雅各被神改名以色列后的第一站。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     </a:t>
            </a:r>
            <a:r>
              <a:rPr lang="zh-CN" altLang="en-US" dirty="0" smtClean="0">
                <a:solidFill>
                  <a:srgbClr val="0070C0"/>
                </a:solidFill>
              </a:rPr>
              <a:t>以色列从这里起步，你认出这个地方了吗？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     </a:t>
            </a:r>
            <a:r>
              <a:rPr lang="zh-CN" altLang="en-US" dirty="0" smtClean="0">
                <a:solidFill>
                  <a:srgbClr val="0070C0"/>
                </a:solidFill>
              </a:rPr>
              <a:t>雅各为什么主动地离开了这里？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endParaRPr lang="en-US" altLang="zh-CN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b="1" dirty="0" smtClean="0">
                <a:solidFill>
                  <a:srgbClr val="0070C0"/>
                </a:solidFill>
              </a:rPr>
              <a:t>  示剑  </a:t>
            </a:r>
            <a:r>
              <a:rPr lang="zh-CN" altLang="en-US" dirty="0" smtClean="0">
                <a:solidFill>
                  <a:srgbClr val="0070C0"/>
                </a:solidFill>
              </a:rPr>
              <a:t>雅各的意思是要安居在这里，他在此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    </a:t>
            </a:r>
            <a:r>
              <a:rPr lang="zh-CN" altLang="en-US" dirty="0" smtClean="0">
                <a:solidFill>
                  <a:srgbClr val="0070C0"/>
                </a:solidFill>
              </a:rPr>
              <a:t> 买地建房，以为长久之地。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     </a:t>
            </a:r>
            <a:r>
              <a:rPr lang="zh-CN" altLang="en-US" dirty="0" smtClean="0">
                <a:solidFill>
                  <a:srgbClr val="0070C0"/>
                </a:solidFill>
              </a:rPr>
              <a:t>为什么他会认为可以平安地留在这里？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b="1" dirty="0" smtClean="0">
                <a:solidFill>
                  <a:srgbClr val="0070C0"/>
                </a:solidFill>
              </a:rPr>
              <a:t>     </a:t>
            </a:r>
          </a:p>
          <a:p>
            <a:pPr>
              <a:buFont typeface="Wingdings" pitchFamily="2" charset="2"/>
              <a:buChar char="u"/>
            </a:pPr>
            <a:r>
              <a:rPr lang="en-US" altLang="zh-CN" b="1" dirty="0" smtClean="0">
                <a:solidFill>
                  <a:srgbClr val="0070C0"/>
                </a:solidFill>
              </a:rPr>
              <a:t>  </a:t>
            </a:r>
            <a:r>
              <a:rPr lang="zh-CN" altLang="en-US" dirty="0" smtClean="0">
                <a:solidFill>
                  <a:srgbClr val="0070C0"/>
                </a:solidFill>
              </a:rPr>
              <a:t>雅各在此为神第一次筑坛，并为坛起名叫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     </a:t>
            </a:r>
            <a:r>
              <a:rPr lang="zh-CN" altLang="en-US" dirty="0" smtClean="0">
                <a:solidFill>
                  <a:srgbClr val="0070C0"/>
                </a:solidFill>
              </a:rPr>
              <a:t>做“神，以色列的神”。你如何评价这做法？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endParaRPr lang="en-US" altLang="zh-CN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1600" dirty="0" smtClean="0">
                <a:solidFill>
                  <a:srgbClr val="90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1600" b="1" dirty="0" smtClean="0">
                <a:solidFill>
                  <a:srgbClr val="9036A8"/>
                </a:solidFill>
                <a:latin typeface="KaiTi" pitchFamily="49" charset="-122"/>
                <a:ea typeface="KaiTi" pitchFamily="49" charset="-122"/>
              </a:rPr>
              <a:t>请思想：在雅各的回归过程中，你看到雅各的生命是在被扭转中吗？是什么在起作用？</a:t>
            </a:r>
            <a:r>
              <a:rPr lang="en-US" altLang="zh-CN" sz="1600" dirty="0" smtClean="0">
                <a:solidFill>
                  <a:srgbClr val="90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】</a:t>
            </a:r>
            <a:endParaRPr lang="zh-CN" altLang="en-US" sz="1600" dirty="0">
              <a:solidFill>
                <a:srgbClr val="90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97764"/>
            <a:ext cx="8382000" cy="43075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sz="4400" dirty="0" smtClean="0"/>
          </a:p>
          <a:p>
            <a:pPr>
              <a:buNone/>
            </a:pPr>
            <a:r>
              <a:rPr lang="zh-CN" altLang="en-US" sz="4400" u="sng" dirty="0" smtClean="0"/>
              <a:t>示剑大灾难</a:t>
            </a:r>
            <a:r>
              <a:rPr lang="zh-CN" altLang="en-US" sz="4400" dirty="0" smtClean="0"/>
              <a:t>！</a:t>
            </a:r>
            <a:endParaRPr lang="en-US" altLang="zh-CN" sz="4400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    雅各的计划，定居示剑，却看不到这计划的危险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2900" dirty="0" smtClean="0"/>
              <a:t>    </a:t>
            </a:r>
            <a:r>
              <a:rPr lang="zh-CN" altLang="en-US" sz="2900" dirty="0" smtClean="0"/>
              <a:t>底拿受辱，西缅利未兄弟二人施诡计屠城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    雅各无言、无作为；有惧怕、有愤怒、有懊恼</a:t>
            </a:r>
            <a:r>
              <a:rPr lang="en-US" altLang="zh-CN" sz="2900" dirty="0" smtClean="0"/>
              <a:t>……</a:t>
            </a:r>
          </a:p>
          <a:p>
            <a:pPr>
              <a:lnSpc>
                <a:spcPct val="140000"/>
              </a:lnSpc>
              <a:buNone/>
            </a:pPr>
            <a:r>
              <a:rPr lang="en-US" altLang="zh-CN" sz="2900" dirty="0" smtClean="0"/>
              <a:t>    </a:t>
            </a:r>
            <a:r>
              <a:rPr lang="zh-CN" altLang="en-US" sz="2900" dirty="0" smtClean="0"/>
              <a:t>雅各全家再一次面临灭顶之灾</a:t>
            </a:r>
            <a:endParaRPr lang="en-US" altLang="zh-CN" sz="29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/>
              <a:t>    神再次出手；神也再次呼召。雅各真心悔改</a:t>
            </a:r>
            <a:r>
              <a:rPr lang="en-US" altLang="zh-CN" sz="2900" dirty="0" smtClean="0"/>
              <a:t>……</a:t>
            </a:r>
          </a:p>
          <a:p>
            <a:pPr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3300" dirty="0" smtClean="0">
                <a:solidFill>
                  <a:srgbClr val="FF0000"/>
                </a:solidFill>
              </a:rPr>
              <a:t>神祝福雅各之后，就从那与雅各说话的地方升上去了。</a:t>
            </a:r>
            <a:r>
              <a:rPr lang="en-US" altLang="zh-CN" sz="2900" dirty="0" smtClean="0">
                <a:solidFill>
                  <a:schemeClr val="bg1"/>
                </a:solidFill>
              </a:rPr>
              <a:t>【</a:t>
            </a:r>
            <a:r>
              <a:rPr lang="zh-CN" altLang="en-US" sz="2900" dirty="0" smtClean="0">
                <a:solidFill>
                  <a:schemeClr val="bg1"/>
                </a:solidFill>
              </a:rPr>
              <a:t>对照： 徒</a:t>
            </a:r>
            <a:r>
              <a:rPr lang="en-US" altLang="zh-CN" sz="2900" dirty="0" smtClean="0">
                <a:solidFill>
                  <a:schemeClr val="bg1"/>
                </a:solidFill>
              </a:rPr>
              <a:t>1:9】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90550"/>
            <a:ext cx="3276600" cy="6858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——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多难人生路！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666750"/>
            <a:ext cx="3505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600" dirty="0" smtClean="0">
              <a:solidFill>
                <a:srgbClr val="C00000"/>
              </a:solidFill>
            </a:endParaRPr>
          </a:p>
          <a:p>
            <a:r>
              <a:rPr lang="zh-CN" altLang="en-US" sz="1600" dirty="0" smtClean="0">
                <a:solidFill>
                  <a:srgbClr val="C00000"/>
                </a:solidFill>
              </a:rPr>
              <a:t>创</a:t>
            </a:r>
            <a:r>
              <a:rPr lang="en-US" altLang="zh-CN" sz="1600" dirty="0" smtClean="0">
                <a:solidFill>
                  <a:srgbClr val="C00000"/>
                </a:solidFill>
              </a:rPr>
              <a:t>35</a:t>
            </a:r>
            <a:r>
              <a:rPr lang="zh-CN" altLang="en-US" sz="1600" dirty="0" smtClean="0">
                <a:solidFill>
                  <a:srgbClr val="C00000"/>
                </a:solidFill>
              </a:rPr>
              <a:t>：</a:t>
            </a:r>
            <a:r>
              <a:rPr lang="en-US" altLang="zh-CN" sz="1600" dirty="0" smtClean="0">
                <a:solidFill>
                  <a:srgbClr val="C00000"/>
                </a:solidFill>
              </a:rPr>
              <a:t>1 </a:t>
            </a:r>
            <a:r>
              <a:rPr lang="zh-CN" altLang="en-US" sz="1600" dirty="0" smtClean="0">
                <a:solidFill>
                  <a:srgbClr val="C00000"/>
                </a:solidFill>
              </a:rPr>
              <a:t>起来！上伯特利去，住在那里；要在那里筑一座坛给神，就是你逃避你哥哥以扫的时候，向你显现的那位。</a:t>
            </a:r>
            <a:endParaRPr lang="en-US" altLang="zh-CN" sz="1600" dirty="0" smtClean="0">
              <a:solidFill>
                <a:srgbClr val="C00000"/>
              </a:solidFill>
            </a:endParaRPr>
          </a:p>
          <a:p>
            <a:endParaRPr lang="zh-CN" alt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9550"/>
            <a:ext cx="8686800" cy="480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zh-CN" altLang="en-US" sz="3300" dirty="0" smtClean="0"/>
              <a:t>创世记 </a:t>
            </a:r>
            <a:r>
              <a:rPr lang="en-US" altLang="zh-CN" sz="3300" dirty="0" smtClean="0"/>
              <a:t>35</a:t>
            </a:r>
            <a:r>
              <a:rPr lang="zh-CN" altLang="en-US" sz="3300" dirty="0" smtClean="0"/>
              <a:t>：</a:t>
            </a:r>
            <a:r>
              <a:rPr lang="en-US" altLang="zh-CN" sz="3300" dirty="0" smtClean="0"/>
              <a:t>1-15</a:t>
            </a:r>
          </a:p>
          <a:p>
            <a:pPr marL="0" indent="457200">
              <a:lnSpc>
                <a:spcPct val="140000"/>
              </a:lnSpc>
              <a:buNone/>
            </a:pPr>
            <a:r>
              <a:rPr lang="zh-CN" altLang="en-US" sz="1100" dirty="0" smtClean="0"/>
              <a:t/>
            </a:r>
            <a:br>
              <a:rPr lang="zh-CN" altLang="en-US" sz="1100" dirty="0" smtClean="0"/>
            </a:br>
            <a:r>
              <a:rPr lang="zh-CN" altLang="en-US" sz="1800" dirty="0" smtClean="0"/>
              <a:t>神对雅各说、起来、上伯特利去、住在那里、</a:t>
            </a:r>
            <a:r>
              <a:rPr lang="zh-CN" altLang="en-US" sz="1800" b="1" u="sng" dirty="0" smtClean="0"/>
              <a:t>要在那里筑一座坛给神</a:t>
            </a:r>
            <a:r>
              <a:rPr lang="zh-CN" altLang="en-US" sz="1800" dirty="0" smtClean="0"/>
              <a:t>、</a:t>
            </a:r>
            <a:r>
              <a:rPr lang="zh-CN" altLang="en-US" sz="1800" b="1" dirty="0" smtClean="0"/>
              <a:t>就是你逃避你哥哥以扫的时候向你显现的那位。</a:t>
            </a:r>
            <a:endParaRPr lang="en-US" altLang="zh-CN" sz="1800" b="1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1800" dirty="0" smtClean="0"/>
              <a:t>雅各就对他家中的人</a:t>
            </a:r>
            <a:r>
              <a:rPr lang="en-US" altLang="zh-CN" sz="1800" dirty="0" smtClean="0"/>
              <a:t>…</a:t>
            </a:r>
            <a:r>
              <a:rPr lang="zh-CN" altLang="en-US" sz="1800" dirty="0" smtClean="0"/>
              <a:t>说、你们要除掉你们中间的外邦神、也要自洁</a:t>
            </a:r>
            <a:r>
              <a:rPr lang="en-US" altLang="zh-CN" sz="1800" dirty="0" smtClean="0"/>
              <a:t>…</a:t>
            </a:r>
            <a:r>
              <a:rPr lang="zh-CN" altLang="en-US" sz="1800" dirty="0" smtClean="0"/>
              <a:t>。我们要起来、上伯特利去．在那里我要筑一座坛给神、就是在我遭难的日子、应允我的祷告、在我行的路上保佑我的那位。他们就把外邦人的神像、和他们耳朵上的环子、交给雅各．雅各都藏在示剑那里的橡树底下。他们便起行前往．神使那周围城邑的人都甚惊惧、就不追赶雅各的众子了。于是雅各和一切与他同在的人、到了迦南地的路斯、就是伯特利。</a:t>
            </a:r>
            <a:r>
              <a:rPr lang="zh-CN" altLang="en-US" sz="1800" b="1" u="sng" dirty="0" smtClean="0"/>
              <a:t>他在那里筑了一座坛</a:t>
            </a:r>
            <a:r>
              <a:rPr lang="zh-CN" altLang="en-US" sz="1800" dirty="0" smtClean="0"/>
              <a:t>、就给那地方起名叫</a:t>
            </a:r>
            <a:r>
              <a:rPr lang="zh-CN" altLang="en-US" sz="1800" b="1" dirty="0" smtClean="0"/>
              <a:t>伊勒伯特利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1800" dirty="0" smtClean="0"/>
              <a:t>雅各从巴旦亚兰回来、神又向他显现赐福与他．且对他说、你的名原是雅各、从今以后不要再叫雅各、要叫以色列、这样、他就改名叫以色列。神又对他说、我是全能的神、你要生养众多、将来有一族、和多国的民从你而生、又有君王从你而出。我所赐给亚伯拉罕和以撒的地、我要赐给你、与你的后裔。神就从那与雅各说话的地方升上去了。</a:t>
            </a:r>
            <a:endParaRPr lang="en-US" altLang="zh-CN" sz="18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1800" dirty="0" smtClean="0"/>
              <a:t>雅各便在那里立了一根石柱、在柱子上奠酒、浇油．雅各就给那地方起名叫伯特利。</a:t>
            </a:r>
            <a:endParaRPr lang="zh-CN" altLang="en-US" sz="29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5522</TotalTime>
  <Words>3669</Words>
  <Application>Microsoft Office PowerPoint</Application>
  <PresentationFormat>On-screen Show (16:9)</PresentationFormat>
  <Paragraphs>287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Aspect</vt:lpstr>
      <vt:lpstr>Slide 1</vt:lpstr>
      <vt:lpstr>为什么偏偏是 雅各 ？</vt:lpstr>
      <vt:lpstr>雅各 生命被翻转 de 奥秘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这段经文是雅各在神手中的一生之总结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深深的栽植（下）</dc:title>
  <dc:creator>Thinkpad T470s</dc:creator>
  <cp:lastModifiedBy>Thinkpad T470s</cp:lastModifiedBy>
  <cp:revision>44</cp:revision>
  <dcterms:created xsi:type="dcterms:W3CDTF">2024-04-13T01:30:56Z</dcterms:created>
  <dcterms:modified xsi:type="dcterms:W3CDTF">2024-06-09T12:05:35Z</dcterms:modified>
</cp:coreProperties>
</file>