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9" r:id="rId3"/>
    <p:sldId id="257" r:id="rId4"/>
    <p:sldId id="258" r:id="rId5"/>
    <p:sldId id="259" r:id="rId6"/>
    <p:sldId id="260" r:id="rId7"/>
    <p:sldId id="262" r:id="rId8"/>
    <p:sldId id="261" r:id="rId9"/>
    <p:sldId id="270" r:id="rId10"/>
    <p:sldId id="263" r:id="rId11"/>
    <p:sldId id="271" r:id="rId12"/>
    <p:sldId id="264" r:id="rId13"/>
    <p:sldId id="266" r:id="rId14"/>
    <p:sldId id="272" r:id="rId15"/>
    <p:sldId id="267" r:id="rId16"/>
    <p:sldId id="268" r:id="rId17"/>
  </p:sldIdLst>
  <p:sldSz cx="9144000" cy="5143500" type="screen16x9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7033"/>
    <a:srgbClr val="99663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94" d="100"/>
          <a:sy n="94" d="100"/>
        </p:scale>
        <p:origin x="-476" y="-64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028700"/>
            <a:ext cx="8229600" cy="13716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altLang="zh-CN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9967B-AE10-4D51-822A-F83A7A3C4545}" type="datetimeFigureOut">
              <a:rPr lang="zh-CN" altLang="en-US" smtClean="0"/>
              <a:pPr/>
              <a:t>2024/5/25</a:t>
            </a:fld>
            <a:endParaRPr lang="zh-CN" alt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1C604-8C1B-4B46-A377-AA731F81F24E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498774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altLang="zh-CN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altLang="zh-CN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altLang="zh-CN" smtClean="0"/>
              <a:t>Click to edit Master text styles</a:t>
            </a:r>
          </a:p>
          <a:p>
            <a:pPr lvl="1" eaLnBrk="1" latinLnBrk="0" hangingPunct="1"/>
            <a:r>
              <a:rPr lang="en-US" altLang="zh-CN" smtClean="0"/>
              <a:t>Second level</a:t>
            </a:r>
          </a:p>
          <a:p>
            <a:pPr lvl="2" eaLnBrk="1" latinLnBrk="0" hangingPunct="1"/>
            <a:r>
              <a:rPr lang="en-US" altLang="zh-CN" smtClean="0"/>
              <a:t>Third level</a:t>
            </a:r>
          </a:p>
          <a:p>
            <a:pPr lvl="3" eaLnBrk="1" latinLnBrk="0" hangingPunct="1"/>
            <a:r>
              <a:rPr lang="en-US" altLang="zh-CN" smtClean="0"/>
              <a:t>Fourth level</a:t>
            </a:r>
          </a:p>
          <a:p>
            <a:pPr lvl="4" eaLnBrk="1" latinLnBrk="0" hangingPunct="1"/>
            <a:r>
              <a:rPr lang="en-US" altLang="zh-CN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9967B-AE10-4D51-822A-F83A7A3C4545}" type="datetimeFigureOut">
              <a:rPr lang="zh-CN" altLang="en-US" smtClean="0"/>
              <a:pPr/>
              <a:t>2024/5/25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1C604-8C1B-4B46-A377-AA731F81F24E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kumimoji="0" lang="en-US" altLang="zh-CN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 eaLnBrk="1" latinLnBrk="0" hangingPunct="1"/>
            <a:r>
              <a:rPr lang="en-US" altLang="zh-CN" smtClean="0"/>
              <a:t>Click to edit Master text styles</a:t>
            </a:r>
          </a:p>
          <a:p>
            <a:pPr lvl="1" eaLnBrk="1" latinLnBrk="0" hangingPunct="1"/>
            <a:r>
              <a:rPr lang="en-US" altLang="zh-CN" smtClean="0"/>
              <a:t>Second level</a:t>
            </a:r>
          </a:p>
          <a:p>
            <a:pPr lvl="2" eaLnBrk="1" latinLnBrk="0" hangingPunct="1"/>
            <a:r>
              <a:rPr lang="en-US" altLang="zh-CN" smtClean="0"/>
              <a:t>Third level</a:t>
            </a:r>
          </a:p>
          <a:p>
            <a:pPr lvl="3" eaLnBrk="1" latinLnBrk="0" hangingPunct="1"/>
            <a:r>
              <a:rPr lang="en-US" altLang="zh-CN" smtClean="0"/>
              <a:t>Fourth level</a:t>
            </a:r>
          </a:p>
          <a:p>
            <a:pPr lvl="4" eaLnBrk="1" latinLnBrk="0" hangingPunct="1"/>
            <a:r>
              <a:rPr lang="en-US" altLang="zh-CN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9967B-AE10-4D51-822A-F83A7A3C4545}" type="datetimeFigureOut">
              <a:rPr lang="zh-CN" altLang="en-US" smtClean="0"/>
              <a:pPr/>
              <a:t>2024/5/25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1C604-8C1B-4B46-A377-AA731F81F24E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altLang="zh-CN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altLang="zh-CN" smtClean="0"/>
              <a:t>Click to edit Master text styles</a:t>
            </a:r>
          </a:p>
          <a:p>
            <a:pPr lvl="1" eaLnBrk="1" latinLnBrk="0" hangingPunct="1"/>
            <a:r>
              <a:rPr lang="en-US" altLang="zh-CN" smtClean="0"/>
              <a:t>Second level</a:t>
            </a:r>
          </a:p>
          <a:p>
            <a:pPr lvl="2" eaLnBrk="1" latinLnBrk="0" hangingPunct="1"/>
            <a:r>
              <a:rPr lang="en-US" altLang="zh-CN" smtClean="0"/>
              <a:t>Third level</a:t>
            </a:r>
          </a:p>
          <a:p>
            <a:pPr lvl="3" eaLnBrk="1" latinLnBrk="0" hangingPunct="1"/>
            <a:r>
              <a:rPr lang="en-US" altLang="zh-CN" smtClean="0"/>
              <a:t>Fourth level</a:t>
            </a:r>
          </a:p>
          <a:p>
            <a:pPr lvl="4" eaLnBrk="1" latinLnBrk="0" hangingPunct="1"/>
            <a:r>
              <a:rPr lang="en-US" altLang="zh-CN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9967B-AE10-4D51-822A-F83A7A3C4545}" type="datetimeFigureOut">
              <a:rPr lang="zh-CN" altLang="en-US" smtClean="0"/>
              <a:pPr/>
              <a:t>2024/5/25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1C604-8C1B-4B46-A377-AA731F81F24E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57200"/>
            <a:ext cx="7086600" cy="13716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altLang="zh-CN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1880840"/>
            <a:ext cx="7086600" cy="1132284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altLang="zh-CN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9967B-AE10-4D51-822A-F83A7A3C4545}" type="datetimeFigureOut">
              <a:rPr lang="zh-CN" altLang="en-US" smtClean="0"/>
              <a:pPr/>
              <a:t>2024/5/25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4812507"/>
            <a:ext cx="762000" cy="273844"/>
          </a:xfrm>
        </p:spPr>
        <p:txBody>
          <a:bodyPr/>
          <a:lstStyle/>
          <a:p>
            <a:fld id="{7431C604-8C1B-4B46-A377-AA731F81F24E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altLang="zh-CN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altLang="zh-CN" smtClean="0"/>
              <a:t>Click to edit Master text styles</a:t>
            </a:r>
          </a:p>
          <a:p>
            <a:pPr lvl="1" eaLnBrk="1" latinLnBrk="0" hangingPunct="1"/>
            <a:r>
              <a:rPr lang="en-US" altLang="zh-CN" smtClean="0"/>
              <a:t>Second level</a:t>
            </a:r>
          </a:p>
          <a:p>
            <a:pPr lvl="2" eaLnBrk="1" latinLnBrk="0" hangingPunct="1"/>
            <a:r>
              <a:rPr lang="en-US" altLang="zh-CN" smtClean="0"/>
              <a:t>Third level</a:t>
            </a:r>
          </a:p>
          <a:p>
            <a:pPr lvl="3" eaLnBrk="1" latinLnBrk="0" hangingPunct="1"/>
            <a:r>
              <a:rPr lang="en-US" altLang="zh-CN" smtClean="0"/>
              <a:t>Fourth level</a:t>
            </a:r>
          </a:p>
          <a:p>
            <a:pPr lvl="4" eaLnBrk="1" latinLnBrk="0" hangingPunct="1"/>
            <a:r>
              <a:rPr lang="en-US" altLang="zh-CN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altLang="zh-CN" smtClean="0"/>
              <a:t>Click to edit Master text styles</a:t>
            </a:r>
          </a:p>
          <a:p>
            <a:pPr lvl="1" eaLnBrk="1" latinLnBrk="0" hangingPunct="1"/>
            <a:r>
              <a:rPr lang="en-US" altLang="zh-CN" smtClean="0"/>
              <a:t>Second level</a:t>
            </a:r>
          </a:p>
          <a:p>
            <a:pPr lvl="2" eaLnBrk="1" latinLnBrk="0" hangingPunct="1"/>
            <a:r>
              <a:rPr lang="en-US" altLang="zh-CN" smtClean="0"/>
              <a:t>Third level</a:t>
            </a:r>
          </a:p>
          <a:p>
            <a:pPr lvl="3" eaLnBrk="1" latinLnBrk="0" hangingPunct="1"/>
            <a:r>
              <a:rPr lang="en-US" altLang="zh-CN" smtClean="0"/>
              <a:t>Fourth level</a:t>
            </a:r>
          </a:p>
          <a:p>
            <a:pPr lvl="4" eaLnBrk="1" latinLnBrk="0" hangingPunct="1"/>
            <a:r>
              <a:rPr lang="en-US" altLang="zh-CN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9967B-AE10-4D51-822A-F83A7A3C4545}" type="datetimeFigureOut">
              <a:rPr lang="zh-CN" altLang="en-US" smtClean="0"/>
              <a:pPr/>
              <a:t>2024/5/25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1C604-8C1B-4B46-A377-AA731F81F24E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4788"/>
            <a:ext cx="8229600" cy="8572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altLang="zh-CN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563165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altLang="zh-CN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1151335"/>
            <a:ext cx="4041775" cy="563165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altLang="zh-CN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71651"/>
            <a:ext cx="4040188" cy="282297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altLang="zh-CN" smtClean="0"/>
              <a:t>Click to edit Master text styles</a:t>
            </a:r>
          </a:p>
          <a:p>
            <a:pPr lvl="1" eaLnBrk="1" latinLnBrk="0" hangingPunct="1"/>
            <a:r>
              <a:rPr lang="en-US" altLang="zh-CN" smtClean="0"/>
              <a:t>Second level</a:t>
            </a:r>
          </a:p>
          <a:p>
            <a:pPr lvl="2" eaLnBrk="1" latinLnBrk="0" hangingPunct="1"/>
            <a:r>
              <a:rPr lang="en-US" altLang="zh-CN" smtClean="0"/>
              <a:t>Third level</a:t>
            </a:r>
          </a:p>
          <a:p>
            <a:pPr lvl="3" eaLnBrk="1" latinLnBrk="0" hangingPunct="1"/>
            <a:r>
              <a:rPr lang="en-US" altLang="zh-CN" smtClean="0"/>
              <a:t>Fourth level</a:t>
            </a:r>
          </a:p>
          <a:p>
            <a:pPr lvl="4" eaLnBrk="1" latinLnBrk="0" hangingPunct="1"/>
            <a:r>
              <a:rPr lang="en-US" altLang="zh-CN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771651"/>
            <a:ext cx="4041775" cy="282297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altLang="zh-CN" smtClean="0"/>
              <a:t>Click to edit Master text styles</a:t>
            </a:r>
          </a:p>
          <a:p>
            <a:pPr lvl="1" eaLnBrk="1" latinLnBrk="0" hangingPunct="1"/>
            <a:r>
              <a:rPr lang="en-US" altLang="zh-CN" smtClean="0"/>
              <a:t>Second level</a:t>
            </a:r>
          </a:p>
          <a:p>
            <a:pPr lvl="2" eaLnBrk="1" latinLnBrk="0" hangingPunct="1"/>
            <a:r>
              <a:rPr lang="en-US" altLang="zh-CN" smtClean="0"/>
              <a:t>Third level</a:t>
            </a:r>
          </a:p>
          <a:p>
            <a:pPr lvl="3" eaLnBrk="1" latinLnBrk="0" hangingPunct="1"/>
            <a:r>
              <a:rPr lang="en-US" altLang="zh-CN" smtClean="0"/>
              <a:t>Fourth level</a:t>
            </a:r>
          </a:p>
          <a:p>
            <a:pPr lvl="4" eaLnBrk="1" latinLnBrk="0" hangingPunct="1"/>
            <a:r>
              <a:rPr lang="en-US" altLang="zh-CN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9967B-AE10-4D51-822A-F83A7A3C4545}" type="datetimeFigureOut">
              <a:rPr lang="zh-CN" altLang="en-US" smtClean="0"/>
              <a:pPr/>
              <a:t>2024/5/25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1C604-8C1B-4B46-A377-AA731F81F24E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altLang="zh-CN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9967B-AE10-4D51-822A-F83A7A3C4545}" type="datetimeFigureOut">
              <a:rPr lang="zh-CN" altLang="en-US" smtClean="0"/>
              <a:pPr/>
              <a:t>2024/5/25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1C604-8C1B-4B46-A377-AA731F81F24E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9967B-AE10-4D51-822A-F83A7A3C4545}" type="datetimeFigureOut">
              <a:rPr lang="zh-CN" altLang="en-US" smtClean="0"/>
              <a:pPr/>
              <a:t>2024/5/25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1C604-8C1B-4B46-A377-AA731F81F24E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altLang="zh-CN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1" y="1143001"/>
            <a:ext cx="3008313" cy="3451622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altLang="zh-CN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altLang="zh-CN" smtClean="0"/>
              <a:t>Click to edit Master text styles</a:t>
            </a:r>
          </a:p>
          <a:p>
            <a:pPr lvl="1" eaLnBrk="1" latinLnBrk="0" hangingPunct="1"/>
            <a:r>
              <a:rPr lang="en-US" altLang="zh-CN" smtClean="0"/>
              <a:t>Second level</a:t>
            </a:r>
          </a:p>
          <a:p>
            <a:pPr lvl="2" eaLnBrk="1" latinLnBrk="0" hangingPunct="1"/>
            <a:r>
              <a:rPr lang="en-US" altLang="zh-CN" smtClean="0"/>
              <a:t>Third level</a:t>
            </a:r>
          </a:p>
          <a:p>
            <a:pPr lvl="3" eaLnBrk="1" latinLnBrk="0" hangingPunct="1"/>
            <a:r>
              <a:rPr lang="en-US" altLang="zh-CN" smtClean="0"/>
              <a:t>Fourth level</a:t>
            </a:r>
          </a:p>
          <a:p>
            <a:pPr lvl="4" eaLnBrk="1" latinLnBrk="0" hangingPunct="1"/>
            <a:r>
              <a:rPr lang="en-US" altLang="zh-CN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9967B-AE10-4D51-822A-F83A7A3C4545}" type="datetimeFigureOut">
              <a:rPr lang="zh-CN" altLang="en-US" smtClean="0"/>
              <a:pPr/>
              <a:t>2024/5/25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1C604-8C1B-4B46-A377-AA731F81F24E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457200"/>
            <a:ext cx="5486400" cy="391716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altLang="zh-CN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373981"/>
            <a:ext cx="5486400" cy="29718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altLang="zh-CN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875090"/>
            <a:ext cx="5486400" cy="397764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9967B-AE10-4D51-822A-F83A7A3C4545}" type="datetimeFigureOut">
              <a:rPr lang="zh-CN" altLang="en-US" smtClean="0"/>
              <a:pPr/>
              <a:t>2024/5/25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1C604-8C1B-4B46-A377-AA731F81F24E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altLang="zh-CN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8229600" cy="353187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altLang="zh-CN" smtClean="0"/>
              <a:t>Click to edit Master text styles</a:t>
            </a:r>
          </a:p>
          <a:p>
            <a:pPr lvl="1" eaLnBrk="1" latinLnBrk="0" hangingPunct="1"/>
            <a:r>
              <a:rPr kumimoji="0" lang="en-US" altLang="zh-CN" smtClean="0"/>
              <a:t>Second level</a:t>
            </a:r>
          </a:p>
          <a:p>
            <a:pPr lvl="2" eaLnBrk="1" latinLnBrk="0" hangingPunct="1"/>
            <a:r>
              <a:rPr kumimoji="0" lang="en-US" altLang="zh-CN" smtClean="0"/>
              <a:t>Third level</a:t>
            </a:r>
          </a:p>
          <a:p>
            <a:pPr lvl="3" eaLnBrk="1" latinLnBrk="0" hangingPunct="1"/>
            <a:r>
              <a:rPr kumimoji="0" lang="en-US" altLang="zh-CN" smtClean="0"/>
              <a:t>Fourth level</a:t>
            </a:r>
          </a:p>
          <a:p>
            <a:pPr lvl="4" eaLnBrk="1" latinLnBrk="0" hangingPunct="1"/>
            <a:r>
              <a:rPr kumimoji="0" lang="en-US" altLang="zh-CN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4812507"/>
            <a:ext cx="2133600" cy="273844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DA69967B-AE10-4D51-822A-F83A7A3C4545}" type="datetimeFigureOut">
              <a:rPr lang="zh-CN" altLang="en-US" smtClean="0"/>
              <a:pPr/>
              <a:t>2024/5/25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4812507"/>
            <a:ext cx="2895600" cy="273844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4812507"/>
            <a:ext cx="762000" cy="273844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7431C604-8C1B-4B46-A377-AA731F81F24E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zh-CN" altLang="en-US" sz="7200" dirty="0" smtClean="0"/>
              <a:t>出埃及记 第五章</a:t>
            </a:r>
            <a:endParaRPr lang="zh-CN" altLang="en-US" sz="7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800350"/>
            <a:ext cx="6400800" cy="1314450"/>
          </a:xfrm>
        </p:spPr>
        <p:txBody>
          <a:bodyPr/>
          <a:lstStyle/>
          <a:p>
            <a:pPr algn="r"/>
            <a:r>
              <a:rPr lang="zh-CN" altLang="en-US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DengXian" pitchFamily="2" charset="-122"/>
                <a:ea typeface="DengXian" pitchFamily="2" charset="-122"/>
              </a:rPr>
              <a:t>周六查经班   </a:t>
            </a:r>
            <a:r>
              <a:rPr lang="en-US" altLang="zh-CN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DengXian" pitchFamily="2" charset="-122"/>
                <a:ea typeface="DengXian" pitchFamily="2" charset="-122"/>
              </a:rPr>
              <a:t>2024</a:t>
            </a:r>
            <a:r>
              <a:rPr lang="zh-CN" altLang="en-US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DengXian" pitchFamily="2" charset="-122"/>
                <a:ea typeface="DengXian" pitchFamily="2" charset="-122"/>
              </a:rPr>
              <a:t>年</a:t>
            </a:r>
            <a:r>
              <a:rPr lang="en-US" altLang="zh-CN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DengXian" pitchFamily="2" charset="-122"/>
                <a:ea typeface="DengXian" pitchFamily="2" charset="-122"/>
              </a:rPr>
              <a:t>5</a:t>
            </a:r>
            <a:r>
              <a:rPr lang="zh-CN" altLang="en-US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DengXian" pitchFamily="2" charset="-122"/>
                <a:ea typeface="DengXian" pitchFamily="2" charset="-122"/>
              </a:rPr>
              <a:t>月</a:t>
            </a:r>
            <a:r>
              <a:rPr lang="zh-CN" altLang="en-US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DengXian" pitchFamily="2" charset="-122"/>
                <a:ea typeface="DengXian" pitchFamily="2" charset="-122"/>
              </a:rPr>
              <a:t>末</a:t>
            </a:r>
            <a:endParaRPr lang="zh-CN" altLang="en-US" dirty="0">
              <a:ln w="10160">
                <a:solidFill>
                  <a:schemeClr val="accent1"/>
                </a:solidFill>
                <a:prstDash val="solid"/>
              </a:ln>
              <a:solidFill>
                <a:srgbClr val="FFFFFF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  <a:latin typeface="DengXian" pitchFamily="2" charset="-122"/>
              <a:ea typeface="DengXian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zh-CN" altLang="en-US" dirty="0" smtClean="0"/>
              <a:t>出埃及记 </a:t>
            </a:r>
            <a:r>
              <a:rPr lang="en-US" altLang="zh-CN" dirty="0" smtClean="0"/>
              <a:t>5</a:t>
            </a:r>
            <a:r>
              <a:rPr lang="zh-CN" altLang="en-US" dirty="0" smtClean="0"/>
              <a:t>：</a:t>
            </a:r>
            <a:r>
              <a:rPr lang="en-US" altLang="zh-CN" dirty="0" smtClean="0"/>
              <a:t>13-18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pPr>
              <a:buNone/>
            </a:pPr>
            <a:endParaRPr lang="en-US" altLang="zh-CN" dirty="0" smtClean="0"/>
          </a:p>
          <a:p>
            <a:pPr marL="91440" indent="411480">
              <a:lnSpc>
                <a:spcPct val="130000"/>
              </a:lnSpc>
              <a:buNone/>
            </a:pPr>
            <a:r>
              <a:rPr lang="zh-CN" altLang="en-US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itchFamily="34" charset="-122"/>
                <a:ea typeface="Microsoft YaHei" pitchFamily="34" charset="-122"/>
              </a:rPr>
              <a:t>督</a:t>
            </a:r>
            <a:r>
              <a:rPr lang="zh-CN" altLang="en-US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itchFamily="34" charset="-122"/>
                <a:ea typeface="Microsoft YaHei" pitchFamily="34" charset="-122"/>
              </a:rPr>
              <a:t>工的催着说、你们一天当完一天的工、与先前有草一样</a:t>
            </a:r>
            <a:r>
              <a:rPr lang="zh-CN" altLang="en-US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itchFamily="34" charset="-122"/>
                <a:ea typeface="Microsoft YaHei" pitchFamily="34" charset="-122"/>
              </a:rPr>
              <a:t>。</a:t>
            </a:r>
            <a:endParaRPr lang="en-US" altLang="zh-CN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YaHei" pitchFamily="34" charset="-122"/>
              <a:ea typeface="Microsoft YaHei" pitchFamily="34" charset="-122"/>
            </a:endParaRPr>
          </a:p>
          <a:p>
            <a:pPr marL="91440" indent="411480">
              <a:lnSpc>
                <a:spcPct val="130000"/>
              </a:lnSpc>
              <a:buNone/>
            </a:pPr>
            <a:r>
              <a:rPr lang="zh-CN" altLang="en-US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itchFamily="34" charset="-122"/>
                <a:ea typeface="Microsoft YaHei" pitchFamily="34" charset="-122"/>
              </a:rPr>
              <a:t>法</a:t>
            </a:r>
            <a:r>
              <a:rPr lang="zh-CN" altLang="en-US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itchFamily="34" charset="-122"/>
                <a:ea typeface="Microsoft YaHei" pitchFamily="34" charset="-122"/>
              </a:rPr>
              <a:t>老督工的责打他所派以色列人的官长说、你们昨天今天为甚么没有照向来的数目作砖、完你们的工作呢</a:t>
            </a:r>
            <a:r>
              <a:rPr lang="zh-CN" altLang="en-US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itchFamily="34" charset="-122"/>
                <a:ea typeface="Microsoft YaHei" pitchFamily="34" charset="-122"/>
              </a:rPr>
              <a:t>。</a:t>
            </a:r>
            <a:endParaRPr lang="en-US" altLang="zh-CN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YaHei" pitchFamily="34" charset="-122"/>
              <a:ea typeface="Microsoft YaHei" pitchFamily="34" charset="-122"/>
            </a:endParaRPr>
          </a:p>
          <a:p>
            <a:pPr marL="91440" indent="411480">
              <a:lnSpc>
                <a:spcPct val="130000"/>
              </a:lnSpc>
              <a:buNone/>
            </a:pPr>
            <a:r>
              <a:rPr lang="zh-CN" altLang="en-US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itchFamily="34" charset="-122"/>
                <a:ea typeface="Microsoft YaHei" pitchFamily="34" charset="-122"/>
              </a:rPr>
              <a:t>以</a:t>
            </a:r>
            <a:r>
              <a:rPr lang="zh-CN" altLang="en-US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itchFamily="34" charset="-122"/>
                <a:ea typeface="Microsoft YaHei" pitchFamily="34" charset="-122"/>
              </a:rPr>
              <a:t>色列人的官长就来哀求法老说、为甚么这样待你的仆</a:t>
            </a:r>
            <a:r>
              <a:rPr lang="zh-CN" altLang="en-US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itchFamily="34" charset="-122"/>
                <a:ea typeface="Microsoft YaHei" pitchFamily="34" charset="-122"/>
              </a:rPr>
              <a:t>人</a:t>
            </a:r>
            <a:r>
              <a:rPr lang="zh-CN" altLang="en-US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itchFamily="34" charset="-122"/>
                <a:ea typeface="Microsoft YaHei" pitchFamily="34" charset="-122"/>
              </a:rPr>
              <a:t>？</a:t>
            </a:r>
            <a:r>
              <a:rPr lang="zh-CN" altLang="en-US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itchFamily="34" charset="-122"/>
                <a:ea typeface="Microsoft YaHei" pitchFamily="34" charset="-122"/>
              </a:rPr>
              <a:t>督</a:t>
            </a:r>
            <a:r>
              <a:rPr lang="zh-CN" altLang="en-US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itchFamily="34" charset="-122"/>
                <a:ea typeface="Microsoft YaHei" pitchFamily="34" charset="-122"/>
              </a:rPr>
              <a:t>工的不把草给仆人、并且对我们说、作砖吧．看哪、你仆人挨了打、其实是你百姓的错</a:t>
            </a:r>
            <a:r>
              <a:rPr lang="zh-CN" altLang="en-US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itchFamily="34" charset="-122"/>
                <a:ea typeface="Microsoft YaHei" pitchFamily="34" charset="-122"/>
              </a:rPr>
              <a:t>。</a:t>
            </a:r>
            <a:endParaRPr lang="en-US" altLang="zh-CN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YaHei" pitchFamily="34" charset="-122"/>
              <a:ea typeface="Microsoft YaHei" pitchFamily="34" charset="-122"/>
            </a:endParaRPr>
          </a:p>
          <a:p>
            <a:pPr marL="91440" indent="411480">
              <a:lnSpc>
                <a:spcPct val="130000"/>
              </a:lnSpc>
              <a:buNone/>
            </a:pPr>
            <a:r>
              <a:rPr lang="zh-CN" altLang="en-US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itchFamily="34" charset="-122"/>
                <a:ea typeface="Microsoft YaHei" pitchFamily="34" charset="-122"/>
              </a:rPr>
              <a:t>但</a:t>
            </a:r>
            <a:r>
              <a:rPr lang="zh-CN" altLang="en-US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itchFamily="34" charset="-122"/>
                <a:ea typeface="Microsoft YaHei" pitchFamily="34" charset="-122"/>
              </a:rPr>
              <a:t>法老说、你们是懒惰的、你们是懒惰的、所以说、容我们去祭祀耶和华</a:t>
            </a:r>
            <a:r>
              <a:rPr lang="zh-CN" altLang="en-US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itchFamily="34" charset="-122"/>
                <a:ea typeface="Microsoft YaHei" pitchFamily="34" charset="-122"/>
              </a:rPr>
              <a:t>。现</a:t>
            </a:r>
            <a:r>
              <a:rPr lang="zh-CN" altLang="en-US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itchFamily="34" charset="-122"/>
                <a:ea typeface="Microsoft YaHei" pitchFamily="34" charset="-122"/>
              </a:rPr>
              <a:t>在你们去作工吧、草是不给你们的、砖却要如数交纳。</a:t>
            </a:r>
            <a:endParaRPr lang="zh-CN" altLang="en-US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YaHei" pitchFamily="34" charset="-122"/>
              <a:ea typeface="Microsoft YaHei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zh-CN" altLang="en-US" dirty="0" smtClean="0"/>
              <a:t>思考题：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>
            <a:normAutofit fontScale="70000" lnSpcReduction="20000"/>
          </a:bodyPr>
          <a:lstStyle/>
          <a:p>
            <a:endParaRPr lang="en-US" altLang="zh-CN" dirty="0" smtClean="0"/>
          </a:p>
          <a:p>
            <a:pPr>
              <a:lnSpc>
                <a:spcPct val="130000"/>
              </a:lnSpc>
              <a:buNone/>
            </a:pPr>
            <a:r>
              <a:rPr lang="zh-CN" altLang="en-US" dirty="0" smtClean="0">
                <a:latin typeface="Microsoft YaHei" pitchFamily="34" charset="-122"/>
                <a:ea typeface="Microsoft YaHei" pitchFamily="34" charset="-122"/>
              </a:rPr>
              <a:t>思考题（之三）</a:t>
            </a:r>
            <a:endParaRPr lang="en-US" altLang="zh-CN" dirty="0" smtClean="0">
              <a:latin typeface="Microsoft YaHei" pitchFamily="34" charset="-122"/>
              <a:ea typeface="Microsoft YaHei" pitchFamily="34" charset="-122"/>
            </a:endParaRPr>
          </a:p>
          <a:p>
            <a:pPr>
              <a:lnSpc>
                <a:spcPct val="130000"/>
              </a:lnSpc>
              <a:buNone/>
            </a:pPr>
            <a:endParaRPr lang="en-US" altLang="zh-CN" dirty="0" smtClean="0">
              <a:latin typeface="Microsoft YaHei" pitchFamily="34" charset="-122"/>
              <a:ea typeface="Microsoft YaHei" pitchFamily="34" charset="-122"/>
            </a:endParaRPr>
          </a:p>
          <a:p>
            <a:pPr>
              <a:lnSpc>
                <a:spcPct val="130000"/>
              </a:lnSpc>
              <a:buNone/>
            </a:pPr>
            <a:r>
              <a:rPr lang="en-US" dirty="0" smtClean="0">
                <a:latin typeface="Microsoft YaHei" pitchFamily="34" charset="-122"/>
                <a:ea typeface="Microsoft YaHei" pitchFamily="34" charset="-122"/>
              </a:rPr>
              <a:t>5</a:t>
            </a:r>
            <a:r>
              <a:rPr lang="zh-CN" altLang="en-US" dirty="0" smtClean="0">
                <a:latin typeface="Microsoft YaHei" pitchFamily="34" charset="-122"/>
                <a:ea typeface="Microsoft YaHei" pitchFamily="34" charset="-122"/>
              </a:rPr>
              <a:t>、在</a:t>
            </a:r>
            <a:r>
              <a:rPr lang="en-US" dirty="0" smtClean="0">
                <a:latin typeface="Microsoft YaHei" pitchFamily="34" charset="-122"/>
                <a:ea typeface="Microsoft YaHei" pitchFamily="34" charset="-122"/>
              </a:rPr>
              <a:t>10-16</a:t>
            </a:r>
            <a:r>
              <a:rPr lang="zh-CN" altLang="en-US" dirty="0" smtClean="0">
                <a:latin typeface="Microsoft YaHei" pitchFamily="34" charset="-122"/>
                <a:ea typeface="Microsoft YaHei" pitchFamily="34" charset="-122"/>
              </a:rPr>
              <a:t>节的叙述中，试分别“督工”“官长”“你的仆人”“你的百姓”这些词语内容的不同</a:t>
            </a:r>
            <a:r>
              <a:rPr lang="zh-CN" altLang="en-US" dirty="0" smtClean="0">
                <a:latin typeface="Microsoft YaHei" pitchFamily="34" charset="-122"/>
                <a:ea typeface="Microsoft YaHei" pitchFamily="34" charset="-122"/>
              </a:rPr>
              <a:t>。</a:t>
            </a:r>
            <a:endParaRPr lang="en-US" altLang="zh-CN" dirty="0" smtClean="0">
              <a:latin typeface="Microsoft YaHei" pitchFamily="34" charset="-122"/>
              <a:ea typeface="Microsoft YaHei" pitchFamily="34" charset="-122"/>
            </a:endParaRPr>
          </a:p>
          <a:p>
            <a:pPr>
              <a:lnSpc>
                <a:spcPct val="130000"/>
              </a:lnSpc>
              <a:buNone/>
            </a:pPr>
            <a:endParaRPr lang="zh-CN" altLang="en-US" dirty="0" smtClean="0">
              <a:latin typeface="Microsoft YaHei" pitchFamily="34" charset="-122"/>
              <a:ea typeface="Microsoft YaHei" pitchFamily="34" charset="-122"/>
            </a:endParaRPr>
          </a:p>
          <a:p>
            <a:pPr>
              <a:lnSpc>
                <a:spcPct val="130000"/>
              </a:lnSpc>
              <a:buNone/>
            </a:pPr>
            <a:r>
              <a:rPr lang="en-US" dirty="0" smtClean="0">
                <a:latin typeface="Microsoft YaHei" pitchFamily="34" charset="-122"/>
                <a:ea typeface="Microsoft YaHei" pitchFamily="34" charset="-122"/>
              </a:rPr>
              <a:t>6</a:t>
            </a:r>
            <a:r>
              <a:rPr lang="zh-CN" altLang="en-US" dirty="0" smtClean="0">
                <a:latin typeface="Microsoft YaHei" pitchFamily="34" charset="-122"/>
                <a:ea typeface="Microsoft YaHei" pitchFamily="34" charset="-122"/>
              </a:rPr>
              <a:t>、法老的督工责         打以</a:t>
            </a:r>
            <a:r>
              <a:rPr lang="zh-CN" altLang="en-US" dirty="0" smtClean="0">
                <a:latin typeface="Microsoft YaHei" pitchFamily="34" charset="-122"/>
                <a:ea typeface="Microsoft YaHei" pitchFamily="34" charset="-122"/>
              </a:rPr>
              <a:t>色列人的官</a:t>
            </a:r>
            <a:r>
              <a:rPr lang="zh-CN" altLang="en-US" dirty="0" smtClean="0">
                <a:latin typeface="Microsoft YaHei" pitchFamily="34" charset="-122"/>
                <a:ea typeface="Microsoft YaHei" pitchFamily="34" charset="-122"/>
              </a:rPr>
              <a:t>长、</a:t>
            </a:r>
            <a:r>
              <a:rPr lang="zh-CN" altLang="en-US" dirty="0" smtClean="0">
                <a:latin typeface="Microsoft YaHei" pitchFamily="34" charset="-122"/>
                <a:ea typeface="Microsoft YaHei" pitchFamily="34" charset="-122"/>
              </a:rPr>
              <a:t>以色列的官</a:t>
            </a:r>
            <a:r>
              <a:rPr lang="zh-CN" altLang="en-US" dirty="0" smtClean="0">
                <a:latin typeface="Microsoft YaHei" pitchFamily="34" charset="-122"/>
                <a:ea typeface="Microsoft YaHei" pitchFamily="34" charset="-122"/>
              </a:rPr>
              <a:t>长         无奈向法老申诉。而法老         更加压迫以色列人。最下层的以色列人则无处呼求。</a:t>
            </a:r>
            <a:endParaRPr lang="zh-CN" altLang="en-US" dirty="0" smtClean="0">
              <a:latin typeface="Microsoft YaHei" pitchFamily="34" charset="-122"/>
              <a:ea typeface="Microsoft YaHei" pitchFamily="34" charset="-122"/>
            </a:endParaRPr>
          </a:p>
          <a:p>
            <a:pPr>
              <a:buNone/>
            </a:pPr>
            <a:endParaRPr lang="zh-CN" altLang="en-US" dirty="0"/>
          </a:p>
        </p:txBody>
      </p:sp>
      <p:sp>
        <p:nvSpPr>
          <p:cNvPr id="4" name="Right Arrow 3"/>
          <p:cNvSpPr/>
          <p:nvPr/>
        </p:nvSpPr>
        <p:spPr>
          <a:xfrm>
            <a:off x="3276600" y="3867150"/>
            <a:ext cx="457200" cy="1798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Right Arrow 4"/>
          <p:cNvSpPr/>
          <p:nvPr/>
        </p:nvSpPr>
        <p:spPr>
          <a:xfrm>
            <a:off x="7162800" y="3562350"/>
            <a:ext cx="457200" cy="1798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Right Arrow 5"/>
          <p:cNvSpPr/>
          <p:nvPr/>
        </p:nvSpPr>
        <p:spPr>
          <a:xfrm>
            <a:off x="2743200" y="3562350"/>
            <a:ext cx="457200" cy="1798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zh-CN" altLang="en-US" dirty="0" smtClean="0"/>
              <a:t>摩西亚伦传神的话带出的效果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>
            <a:normAutofit fontScale="70000" lnSpcReduction="20000"/>
          </a:bodyPr>
          <a:lstStyle/>
          <a:p>
            <a:pPr>
              <a:lnSpc>
                <a:spcPct val="120000"/>
              </a:lnSpc>
              <a:buNone/>
            </a:pPr>
            <a:endParaRPr lang="en-US" altLang="zh-CN" sz="1400" dirty="0" smtClean="0"/>
          </a:p>
          <a:p>
            <a:pPr>
              <a:lnSpc>
                <a:spcPct val="120000"/>
              </a:lnSpc>
              <a:buFont typeface="Wingdings" pitchFamily="2" charset="2"/>
              <a:buChar char="u"/>
            </a:pPr>
            <a:r>
              <a:rPr lang="zh-CN" altLang="en-US" dirty="0" smtClean="0">
                <a:latin typeface="Microsoft YaHei" pitchFamily="34" charset="-122"/>
                <a:ea typeface="Microsoft YaHei" pitchFamily="34" charset="-122"/>
              </a:rPr>
              <a:t>督工怎么做的？</a:t>
            </a:r>
            <a:r>
              <a:rPr lang="en-US" altLang="zh-CN" dirty="0" smtClean="0">
                <a:latin typeface="Microsoft YaHei" pitchFamily="34" charset="-122"/>
                <a:ea typeface="Microsoft YaHei" pitchFamily="34" charset="-122"/>
              </a:rPr>
              <a:t>——</a:t>
            </a:r>
            <a:r>
              <a:rPr lang="zh-CN" altLang="en-US" dirty="0" smtClean="0">
                <a:latin typeface="Microsoft YaHei" pitchFamily="34" charset="-122"/>
                <a:ea typeface="Microsoft YaHei" pitchFamily="34" charset="-122"/>
              </a:rPr>
              <a:t>催逼</a:t>
            </a:r>
            <a:endParaRPr lang="en-US" altLang="zh-CN" dirty="0" smtClean="0">
              <a:latin typeface="Microsoft YaHei" pitchFamily="34" charset="-122"/>
              <a:ea typeface="Microsoft YaHei" pitchFamily="34" charset="-122"/>
            </a:endParaRPr>
          </a:p>
          <a:p>
            <a:pPr>
              <a:lnSpc>
                <a:spcPct val="120000"/>
              </a:lnSpc>
              <a:buFont typeface="Wingdings" pitchFamily="2" charset="2"/>
              <a:buChar char="u"/>
            </a:pPr>
            <a:r>
              <a:rPr lang="zh-CN" altLang="en-US" dirty="0" smtClean="0">
                <a:latin typeface="Microsoft YaHei" pitchFamily="34" charset="-122"/>
                <a:ea typeface="Microsoft YaHei" pitchFamily="34" charset="-122"/>
              </a:rPr>
              <a:t>督工责打谁？</a:t>
            </a:r>
            <a:r>
              <a:rPr lang="en-US" altLang="zh-CN" dirty="0" smtClean="0">
                <a:latin typeface="Microsoft YaHei" pitchFamily="34" charset="-122"/>
                <a:ea typeface="Microsoft YaHei" pitchFamily="34" charset="-122"/>
              </a:rPr>
              <a:t>——</a:t>
            </a:r>
            <a:r>
              <a:rPr lang="zh-CN" altLang="en-US" dirty="0" smtClean="0">
                <a:latin typeface="Microsoft YaHei" pitchFamily="34" charset="-122"/>
                <a:ea typeface="Microsoft YaHei" pitchFamily="34" charset="-122"/>
              </a:rPr>
              <a:t>责打以色列的官长</a:t>
            </a:r>
            <a:endParaRPr lang="en-US" altLang="zh-CN" dirty="0" smtClean="0">
              <a:latin typeface="Microsoft YaHei" pitchFamily="34" charset="-122"/>
              <a:ea typeface="Microsoft YaHei" pitchFamily="34" charset="-122"/>
            </a:endParaRPr>
          </a:p>
          <a:p>
            <a:pPr>
              <a:lnSpc>
                <a:spcPct val="120000"/>
              </a:lnSpc>
              <a:buFont typeface="Wingdings" pitchFamily="2" charset="2"/>
              <a:buChar char="u"/>
            </a:pPr>
            <a:r>
              <a:rPr lang="zh-CN" altLang="en-US" dirty="0" smtClean="0">
                <a:latin typeface="Microsoft YaHei" pitchFamily="34" charset="-122"/>
                <a:ea typeface="Microsoft YaHei" pitchFamily="34" charset="-122"/>
              </a:rPr>
              <a:t>以色列的官长向谁求？</a:t>
            </a:r>
            <a:r>
              <a:rPr lang="en-US" altLang="zh-CN" dirty="0" smtClean="0">
                <a:latin typeface="Microsoft YaHei" pitchFamily="34" charset="-122"/>
                <a:ea typeface="Microsoft YaHei" pitchFamily="34" charset="-122"/>
              </a:rPr>
              <a:t>——</a:t>
            </a:r>
            <a:r>
              <a:rPr lang="zh-CN" altLang="en-US" dirty="0" smtClean="0">
                <a:latin typeface="Microsoft YaHei" pitchFamily="34" charset="-122"/>
                <a:ea typeface="Microsoft YaHei" pitchFamily="34" charset="-122"/>
              </a:rPr>
              <a:t>向法老</a:t>
            </a:r>
            <a:endParaRPr lang="en-US" altLang="zh-CN" dirty="0" smtClean="0">
              <a:latin typeface="Microsoft YaHei" pitchFamily="34" charset="-122"/>
              <a:ea typeface="Microsoft YaHei" pitchFamily="34" charset="-122"/>
            </a:endParaRPr>
          </a:p>
          <a:p>
            <a:pPr>
              <a:lnSpc>
                <a:spcPct val="120000"/>
              </a:lnSpc>
              <a:buFont typeface="Wingdings" pitchFamily="2" charset="2"/>
              <a:buChar char="u"/>
            </a:pPr>
            <a:r>
              <a:rPr lang="zh-CN" altLang="en-US" dirty="0" smtClean="0">
                <a:latin typeface="Microsoft YaHei" pitchFamily="34" charset="-122"/>
                <a:ea typeface="Microsoft YaHei" pitchFamily="34" charset="-122"/>
              </a:rPr>
              <a:t>法老如何处置此事？</a:t>
            </a:r>
            <a:r>
              <a:rPr lang="en-US" altLang="zh-CN" dirty="0" smtClean="0">
                <a:latin typeface="Microsoft YaHei" pitchFamily="34" charset="-122"/>
                <a:ea typeface="Microsoft YaHei" pitchFamily="34" charset="-122"/>
              </a:rPr>
              <a:t>——</a:t>
            </a:r>
            <a:r>
              <a:rPr lang="zh-CN" altLang="en-US" dirty="0" smtClean="0">
                <a:latin typeface="Microsoft YaHei" pitchFamily="34" charset="-122"/>
                <a:ea typeface="Microsoft YaHei" pitchFamily="34" charset="-122"/>
              </a:rPr>
              <a:t>坚持压迫以色列人！</a:t>
            </a:r>
            <a:endParaRPr lang="en-US" altLang="zh-CN" dirty="0" smtClean="0">
              <a:latin typeface="Microsoft YaHei" pitchFamily="34" charset="-122"/>
              <a:ea typeface="Microsoft YaHei" pitchFamily="34" charset="-122"/>
            </a:endParaRPr>
          </a:p>
          <a:p>
            <a:pPr>
              <a:lnSpc>
                <a:spcPct val="120000"/>
              </a:lnSpc>
              <a:buFont typeface="Wingdings" pitchFamily="2" charset="2"/>
              <a:buChar char="u"/>
            </a:pPr>
            <a:r>
              <a:rPr lang="zh-CN" altLang="en-US" dirty="0" smtClean="0">
                <a:latin typeface="Microsoft YaHei" pitchFamily="34" charset="-122"/>
                <a:ea typeface="Microsoft YaHei" pitchFamily="34" charset="-122"/>
              </a:rPr>
              <a:t>以色列人如何？</a:t>
            </a:r>
            <a:r>
              <a:rPr lang="en-US" altLang="zh-CN" dirty="0" smtClean="0">
                <a:latin typeface="Microsoft YaHei" pitchFamily="34" charset="-122"/>
                <a:ea typeface="Microsoft YaHei" pitchFamily="34" charset="-122"/>
              </a:rPr>
              <a:t>……</a:t>
            </a:r>
          </a:p>
          <a:p>
            <a:pPr>
              <a:lnSpc>
                <a:spcPct val="120000"/>
              </a:lnSpc>
            </a:pPr>
            <a:endParaRPr lang="en-US" altLang="zh-CN" dirty="0" smtClean="0">
              <a:latin typeface="Microsoft YaHei" pitchFamily="34" charset="-122"/>
              <a:ea typeface="Microsoft YaHei" pitchFamily="34" charset="-122"/>
            </a:endParaRPr>
          </a:p>
          <a:p>
            <a:pPr marL="182880" indent="0">
              <a:lnSpc>
                <a:spcPct val="140000"/>
              </a:lnSpc>
              <a:buNone/>
            </a:pPr>
            <a:r>
              <a:rPr lang="zh-CN" altLang="en-US" dirty="0" smtClean="0">
                <a:latin typeface="Microsoft YaHei" pitchFamily="34" charset="-122"/>
                <a:ea typeface="Microsoft YaHei" pitchFamily="34" charset="-122"/>
              </a:rPr>
              <a:t>在以上的互动中，唯一没有具体写到的人，就是以色列的普通百姓，没有写他们在这种光景下的艰困生活。</a:t>
            </a:r>
            <a:endParaRPr lang="en-US" altLang="zh-CN" dirty="0" smtClean="0">
              <a:latin typeface="Microsoft YaHei" pitchFamily="34" charset="-122"/>
              <a:ea typeface="Microsoft YaHei" pitchFamily="34" charset="-122"/>
            </a:endParaRPr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zh-CN" altLang="en-US" dirty="0" smtClean="0"/>
              <a:t>出埃及记 </a:t>
            </a:r>
            <a:r>
              <a:rPr lang="en-US" altLang="zh-CN" dirty="0" smtClean="0"/>
              <a:t>5</a:t>
            </a:r>
            <a:r>
              <a:rPr lang="zh-CN" altLang="en-US" dirty="0" smtClean="0"/>
              <a:t>：</a:t>
            </a:r>
            <a:r>
              <a:rPr lang="en-US" altLang="zh-CN" dirty="0" smtClean="0"/>
              <a:t>19-23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pPr marL="182880" indent="411480">
              <a:lnSpc>
                <a:spcPct val="130000"/>
              </a:lnSpc>
              <a:buNone/>
            </a:pPr>
            <a:endParaRPr lang="en-US" altLang="zh-CN" dirty="0" smtClean="0">
              <a:solidFill>
                <a:srgbClr val="C00000"/>
              </a:solidFill>
              <a:latin typeface="Microsoft YaHei" pitchFamily="34" charset="-122"/>
              <a:ea typeface="Microsoft YaHei" pitchFamily="34" charset="-122"/>
            </a:endParaRPr>
          </a:p>
          <a:p>
            <a:pPr marL="182880" indent="411480">
              <a:lnSpc>
                <a:spcPct val="130000"/>
              </a:lnSpc>
              <a:buNone/>
            </a:pPr>
            <a:r>
              <a:rPr lang="zh-CN" altLang="en-US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itchFamily="34" charset="-122"/>
                <a:ea typeface="Microsoft YaHei" pitchFamily="34" charset="-122"/>
              </a:rPr>
              <a:t>以</a:t>
            </a:r>
            <a:r>
              <a:rPr lang="zh-CN" altLang="en-US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itchFamily="34" charset="-122"/>
                <a:ea typeface="Microsoft YaHei" pitchFamily="34" charset="-122"/>
              </a:rPr>
              <a:t>色列人的官长听说、你们每天作砖的工作一点不可减少、就知道是遭遇祸患了</a:t>
            </a:r>
            <a:r>
              <a:rPr lang="zh-CN" altLang="en-US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itchFamily="34" charset="-122"/>
                <a:ea typeface="Microsoft YaHei" pitchFamily="34" charset="-122"/>
              </a:rPr>
              <a:t>。</a:t>
            </a:r>
            <a:endParaRPr lang="en-US" altLang="zh-CN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YaHei" pitchFamily="34" charset="-122"/>
              <a:ea typeface="Microsoft YaHei" pitchFamily="34" charset="-122"/>
            </a:endParaRPr>
          </a:p>
          <a:p>
            <a:pPr marL="182880" indent="411480">
              <a:lnSpc>
                <a:spcPct val="130000"/>
              </a:lnSpc>
              <a:buNone/>
            </a:pPr>
            <a:r>
              <a:rPr lang="zh-CN" altLang="en-US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itchFamily="34" charset="-122"/>
                <a:ea typeface="Microsoft YaHei" pitchFamily="34" charset="-122"/>
              </a:rPr>
              <a:t>他</a:t>
            </a:r>
            <a:r>
              <a:rPr lang="zh-CN" altLang="en-US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itchFamily="34" charset="-122"/>
                <a:ea typeface="Microsoft YaHei" pitchFamily="34" charset="-122"/>
              </a:rPr>
              <a:t>们离了法老出来、正遇见摩西亚伦站在对面</a:t>
            </a:r>
            <a:r>
              <a:rPr lang="zh-CN" altLang="en-US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itchFamily="34" charset="-122"/>
                <a:ea typeface="Microsoft YaHei" pitchFamily="34" charset="-122"/>
              </a:rPr>
              <a:t>、就</a:t>
            </a:r>
            <a:r>
              <a:rPr lang="zh-CN" altLang="en-US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itchFamily="34" charset="-122"/>
                <a:ea typeface="Microsoft YaHei" pitchFamily="34" charset="-122"/>
              </a:rPr>
              <a:t>向他们说、愿耶和华鉴察你们、施行判断、因你们使我们在法老和他臣仆面前有了臭名、把刀递在他们手中杀我们</a:t>
            </a:r>
            <a:r>
              <a:rPr lang="zh-CN" altLang="en-US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itchFamily="34" charset="-122"/>
                <a:ea typeface="Microsoft YaHei" pitchFamily="34" charset="-122"/>
              </a:rPr>
              <a:t>。</a:t>
            </a:r>
            <a:endParaRPr lang="en-US" altLang="zh-CN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YaHei" pitchFamily="34" charset="-122"/>
              <a:ea typeface="Microsoft YaHei" pitchFamily="34" charset="-122"/>
            </a:endParaRPr>
          </a:p>
          <a:p>
            <a:pPr marL="182880" indent="411480">
              <a:lnSpc>
                <a:spcPct val="130000"/>
              </a:lnSpc>
              <a:buNone/>
            </a:pPr>
            <a:r>
              <a:rPr lang="zh-CN" altLang="en-US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itchFamily="34" charset="-122"/>
                <a:ea typeface="Microsoft YaHei" pitchFamily="34" charset="-122"/>
              </a:rPr>
              <a:t>摩</a:t>
            </a:r>
            <a:r>
              <a:rPr lang="zh-CN" altLang="en-US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itchFamily="34" charset="-122"/>
                <a:ea typeface="Microsoft YaHei" pitchFamily="34" charset="-122"/>
              </a:rPr>
              <a:t>西回到耶和华那里说、主阿、你为甚么苦待这百姓呢、为甚么打发我去呢</a:t>
            </a:r>
            <a:r>
              <a:rPr lang="zh-CN" altLang="en-US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itchFamily="34" charset="-122"/>
                <a:ea typeface="Microsoft YaHei" pitchFamily="34" charset="-122"/>
              </a:rPr>
              <a:t>、自</a:t>
            </a:r>
            <a:r>
              <a:rPr lang="zh-CN" altLang="en-US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itchFamily="34" charset="-122"/>
                <a:ea typeface="Microsoft YaHei" pitchFamily="34" charset="-122"/>
              </a:rPr>
              <a:t>从我去见法老奉你的名说话、他就苦待这百姓、你一点也没有拯救他们。</a:t>
            </a:r>
            <a:endParaRPr lang="zh-CN" altLang="en-US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YaHei" pitchFamily="34" charset="-122"/>
              <a:ea typeface="Microsoft YaHei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zh-CN" altLang="en-US" dirty="0" smtClean="0"/>
              <a:t>思考题：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>
            <a:normAutofit fontScale="70000" lnSpcReduction="20000"/>
          </a:bodyPr>
          <a:lstStyle/>
          <a:p>
            <a:endParaRPr lang="en-US" altLang="zh-CN" dirty="0" smtClean="0"/>
          </a:p>
          <a:p>
            <a:pPr>
              <a:lnSpc>
                <a:spcPct val="130000"/>
              </a:lnSpc>
              <a:buNone/>
            </a:pPr>
            <a:r>
              <a:rPr lang="zh-CN" altLang="en-US" dirty="0" smtClean="0">
                <a:latin typeface="Microsoft YaHei" pitchFamily="34" charset="-122"/>
                <a:ea typeface="Microsoft YaHei" pitchFamily="34" charset="-122"/>
              </a:rPr>
              <a:t>思</a:t>
            </a:r>
            <a:r>
              <a:rPr lang="zh-CN" altLang="en-US" dirty="0" smtClean="0">
                <a:latin typeface="Microsoft YaHei" pitchFamily="34" charset="-122"/>
                <a:ea typeface="Microsoft YaHei" pitchFamily="34" charset="-122"/>
              </a:rPr>
              <a:t>考题（之四）</a:t>
            </a:r>
            <a:endParaRPr lang="en-US" altLang="zh-CN" dirty="0" smtClean="0">
              <a:latin typeface="Microsoft YaHei" pitchFamily="34" charset="-122"/>
              <a:ea typeface="Microsoft YaHei" pitchFamily="34" charset="-122"/>
            </a:endParaRPr>
          </a:p>
          <a:p>
            <a:pPr>
              <a:lnSpc>
                <a:spcPct val="130000"/>
              </a:lnSpc>
              <a:buNone/>
            </a:pPr>
            <a:endParaRPr lang="en-US" altLang="zh-CN" dirty="0" smtClean="0">
              <a:latin typeface="Microsoft YaHei" pitchFamily="34" charset="-122"/>
              <a:ea typeface="Microsoft YaHei" pitchFamily="34" charset="-122"/>
            </a:endParaRPr>
          </a:p>
          <a:p>
            <a:pPr>
              <a:lnSpc>
                <a:spcPct val="130000"/>
              </a:lnSpc>
              <a:buNone/>
            </a:pPr>
            <a:r>
              <a:rPr lang="en-US" dirty="0" smtClean="0">
                <a:latin typeface="Microsoft YaHei" pitchFamily="34" charset="-122"/>
                <a:ea typeface="Microsoft YaHei" pitchFamily="34" charset="-122"/>
              </a:rPr>
              <a:t>6</a:t>
            </a:r>
            <a:r>
              <a:rPr lang="zh-CN" altLang="en-US" dirty="0" smtClean="0">
                <a:latin typeface="Microsoft YaHei" pitchFamily="34" charset="-122"/>
                <a:ea typeface="Microsoft YaHei" pitchFamily="34" charset="-122"/>
              </a:rPr>
              <a:t>、本章最后部分是法老向以色列人的官长说话、以色列的官长向摩西亚伦说话、摩西向耶和华说话。不同角色所说的话，分别显出什么样的态度、感受和情绪</a:t>
            </a:r>
            <a:r>
              <a:rPr lang="zh-CN" altLang="en-US" dirty="0" smtClean="0">
                <a:latin typeface="Microsoft YaHei" pitchFamily="34" charset="-122"/>
                <a:ea typeface="Microsoft YaHei" pitchFamily="34" charset="-122"/>
              </a:rPr>
              <a:t>？</a:t>
            </a:r>
            <a:endParaRPr lang="en-US" altLang="zh-CN" dirty="0" smtClean="0">
              <a:latin typeface="Microsoft YaHei" pitchFamily="34" charset="-122"/>
              <a:ea typeface="Microsoft YaHei" pitchFamily="34" charset="-122"/>
            </a:endParaRPr>
          </a:p>
          <a:p>
            <a:pPr>
              <a:lnSpc>
                <a:spcPct val="130000"/>
              </a:lnSpc>
              <a:buNone/>
            </a:pPr>
            <a:endParaRPr lang="zh-CN" altLang="en-US" dirty="0" smtClean="0">
              <a:latin typeface="Microsoft YaHei" pitchFamily="34" charset="-122"/>
              <a:ea typeface="Microsoft YaHei" pitchFamily="34" charset="-122"/>
            </a:endParaRPr>
          </a:p>
          <a:p>
            <a:pPr>
              <a:lnSpc>
                <a:spcPct val="130000"/>
              </a:lnSpc>
              <a:buNone/>
            </a:pPr>
            <a:r>
              <a:rPr lang="en-US" dirty="0" smtClean="0">
                <a:latin typeface="Microsoft YaHei" pitchFamily="34" charset="-122"/>
                <a:ea typeface="Microsoft YaHei" pitchFamily="34" charset="-122"/>
              </a:rPr>
              <a:t>7</a:t>
            </a:r>
            <a:r>
              <a:rPr lang="zh-CN" altLang="en-US" dirty="0" smtClean="0">
                <a:latin typeface="Microsoft YaHei" pitchFamily="34" charset="-122"/>
                <a:ea typeface="Microsoft YaHei" pitchFamily="34" charset="-122"/>
              </a:rPr>
              <a:t>、想一想，今日光景与出埃及时的情景有什么异同？你怎么看待我们所处的世界？你怎么理解神在今天对我们带领？</a:t>
            </a:r>
          </a:p>
          <a:p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zh-CN" altLang="en-US" dirty="0" smtClean="0"/>
              <a:t>以色列人遭遇空前的祸患！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>
            <a:normAutofit fontScale="70000" lnSpcReduction="20000"/>
          </a:bodyPr>
          <a:lstStyle/>
          <a:p>
            <a:endParaRPr lang="en-US" altLang="zh-CN" dirty="0" smtClean="0"/>
          </a:p>
          <a:p>
            <a:pPr marL="274320" indent="0">
              <a:lnSpc>
                <a:spcPct val="140000"/>
              </a:lnSpc>
              <a:buFont typeface="Wingdings" pitchFamily="2" charset="2"/>
              <a:buChar char="u"/>
            </a:pPr>
            <a:r>
              <a:rPr lang="zh-CN" altLang="en-US" dirty="0" smtClean="0">
                <a:latin typeface="Microsoft YaHei" pitchFamily="34" charset="-122"/>
                <a:ea typeface="Microsoft YaHei" pitchFamily="34" charset="-122"/>
              </a:rPr>
              <a:t>  以色列官长对所遭遇到的情况的认识</a:t>
            </a:r>
            <a:r>
              <a:rPr lang="en-US" altLang="zh-CN" dirty="0" smtClean="0">
                <a:latin typeface="Microsoft YaHei" pitchFamily="34" charset="-122"/>
                <a:ea typeface="Microsoft YaHei" pitchFamily="34" charset="-122"/>
              </a:rPr>
              <a:t>——</a:t>
            </a:r>
            <a:r>
              <a:rPr lang="zh-CN" altLang="en-US" dirty="0" smtClean="0">
                <a:latin typeface="Microsoft YaHei" pitchFamily="34" charset="-122"/>
                <a:ea typeface="Microsoft YaHei" pitchFamily="34" charset="-122"/>
              </a:rPr>
              <a:t>遭遇祸患</a:t>
            </a:r>
            <a:endParaRPr lang="en-US" altLang="zh-CN" dirty="0" smtClean="0">
              <a:latin typeface="Microsoft YaHei" pitchFamily="34" charset="-122"/>
              <a:ea typeface="Microsoft YaHei" pitchFamily="34" charset="-122"/>
            </a:endParaRPr>
          </a:p>
          <a:p>
            <a:pPr marL="274320" indent="0">
              <a:lnSpc>
                <a:spcPct val="140000"/>
              </a:lnSpc>
              <a:buFont typeface="Wingdings" pitchFamily="2" charset="2"/>
              <a:buChar char="u"/>
            </a:pPr>
            <a:r>
              <a:rPr lang="zh-CN" altLang="en-US" dirty="0" smtClean="0">
                <a:latin typeface="Microsoft YaHei" pitchFamily="34" charset="-122"/>
                <a:ea typeface="Microsoft YaHei" pitchFamily="34" charset="-122"/>
              </a:rPr>
              <a:t>  他们把责任归咎于谁？</a:t>
            </a:r>
            <a:r>
              <a:rPr lang="en-US" altLang="zh-CN" dirty="0" smtClean="0">
                <a:latin typeface="Microsoft YaHei" pitchFamily="34" charset="-122"/>
                <a:ea typeface="Microsoft YaHei" pitchFamily="34" charset="-122"/>
              </a:rPr>
              <a:t>——</a:t>
            </a:r>
            <a:r>
              <a:rPr lang="zh-CN" altLang="en-US" dirty="0" smtClean="0">
                <a:latin typeface="Microsoft YaHei" pitchFamily="34" charset="-122"/>
                <a:ea typeface="Microsoft YaHei" pitchFamily="34" charset="-122"/>
              </a:rPr>
              <a:t>摩西亚伦害了他们</a:t>
            </a:r>
            <a:endParaRPr lang="en-US" altLang="zh-CN" dirty="0" smtClean="0">
              <a:latin typeface="Microsoft YaHei" pitchFamily="34" charset="-122"/>
              <a:ea typeface="Microsoft YaHei" pitchFamily="34" charset="-122"/>
            </a:endParaRPr>
          </a:p>
          <a:p>
            <a:pPr marL="274320" indent="0">
              <a:lnSpc>
                <a:spcPct val="140000"/>
              </a:lnSpc>
              <a:buFont typeface="Wingdings" pitchFamily="2" charset="2"/>
              <a:buChar char="u"/>
            </a:pPr>
            <a:r>
              <a:rPr lang="zh-CN" altLang="en-US" dirty="0" smtClean="0">
                <a:latin typeface="Microsoft YaHei" pitchFamily="34" charset="-122"/>
                <a:ea typeface="Microsoft YaHei" pitchFamily="34" charset="-122"/>
              </a:rPr>
              <a:t>  摩西亚伦向谁申诉？</a:t>
            </a:r>
            <a:r>
              <a:rPr lang="en-US" altLang="zh-CN" dirty="0" smtClean="0">
                <a:latin typeface="Microsoft YaHei" pitchFamily="34" charset="-122"/>
                <a:ea typeface="Microsoft YaHei" pitchFamily="34" charset="-122"/>
              </a:rPr>
              <a:t>——</a:t>
            </a:r>
            <a:r>
              <a:rPr lang="zh-CN" altLang="en-US" dirty="0" smtClean="0">
                <a:latin typeface="Microsoft YaHei" pitchFamily="34" charset="-122"/>
                <a:ea typeface="Microsoft YaHei" pitchFamily="34" charset="-122"/>
              </a:rPr>
              <a:t>向耶和华发怨言</a:t>
            </a:r>
            <a:endParaRPr lang="en-US" altLang="zh-CN" dirty="0" smtClean="0">
              <a:latin typeface="Microsoft YaHei" pitchFamily="34" charset="-122"/>
              <a:ea typeface="Microsoft YaHei" pitchFamily="34" charset="-122"/>
            </a:endParaRPr>
          </a:p>
          <a:p>
            <a:pPr marL="274320" indent="0">
              <a:lnSpc>
                <a:spcPct val="140000"/>
              </a:lnSpc>
              <a:buNone/>
            </a:pPr>
            <a:endParaRPr lang="en-US" altLang="zh-CN" dirty="0" smtClean="0">
              <a:latin typeface="Microsoft YaHei" pitchFamily="34" charset="-122"/>
              <a:ea typeface="Microsoft YaHei" pitchFamily="34" charset="-122"/>
            </a:endParaRPr>
          </a:p>
          <a:p>
            <a:pPr marL="274320" indent="0">
              <a:lnSpc>
                <a:spcPct val="140000"/>
              </a:lnSpc>
              <a:buNone/>
            </a:pPr>
            <a:r>
              <a:rPr lang="zh-CN" altLang="en-US" dirty="0" smtClean="0">
                <a:latin typeface="Microsoft YaHei" pitchFamily="34" charset="-122"/>
                <a:ea typeface="Microsoft YaHei" pitchFamily="34" charset="-122"/>
              </a:rPr>
              <a:t>他们的反应你是否理解？我们遇事的第一反应是否也如此？</a:t>
            </a:r>
            <a:endParaRPr lang="en-US" altLang="zh-CN" dirty="0" smtClean="0">
              <a:latin typeface="Microsoft YaHei" pitchFamily="34" charset="-122"/>
              <a:ea typeface="Microsoft YaHei" pitchFamily="34" charset="-122"/>
            </a:endParaRPr>
          </a:p>
          <a:p>
            <a:pPr marL="274320" indent="0">
              <a:lnSpc>
                <a:spcPct val="140000"/>
              </a:lnSpc>
              <a:buNone/>
            </a:pPr>
            <a:r>
              <a:rPr lang="zh-CN" altLang="en-US" dirty="0" smtClean="0">
                <a:latin typeface="Microsoft YaHei" pitchFamily="34" charset="-122"/>
                <a:ea typeface="Microsoft YaHei" pitchFamily="34" charset="-122"/>
              </a:rPr>
              <a:t>他</a:t>
            </a:r>
            <a:r>
              <a:rPr lang="zh-CN" altLang="en-US" dirty="0" smtClean="0">
                <a:latin typeface="Microsoft YaHei" pitchFamily="34" charset="-122"/>
                <a:ea typeface="Microsoft YaHei" pitchFamily="34" charset="-122"/>
              </a:rPr>
              <a:t>们把责任推向神？能否举例说明这样的事其实很普遍，比如说</a:t>
            </a:r>
            <a:r>
              <a:rPr lang="en-US" altLang="zh-CN" dirty="0" smtClean="0">
                <a:latin typeface="Microsoft YaHei" pitchFamily="34" charset="-122"/>
                <a:ea typeface="Microsoft YaHei" pitchFamily="34" charset="-122"/>
              </a:rPr>
              <a:t>……</a:t>
            </a:r>
          </a:p>
          <a:p>
            <a:pPr marL="274320" indent="0">
              <a:lnSpc>
                <a:spcPct val="140000"/>
              </a:lnSpc>
              <a:buNone/>
            </a:pPr>
            <a:r>
              <a:rPr lang="zh-CN" altLang="en-US" dirty="0" smtClean="0">
                <a:latin typeface="Microsoft YaHei" pitchFamily="34" charset="-122"/>
                <a:ea typeface="Microsoft YaHei" pitchFamily="34" charset="-122"/>
              </a:rPr>
              <a:t>你认为以色列的领袖他们做错了什么？做对了什么？</a:t>
            </a:r>
            <a:endParaRPr lang="zh-CN" altLang="en-US" dirty="0">
              <a:latin typeface="Microsoft YaHei" pitchFamily="34" charset="-122"/>
              <a:ea typeface="Microsoft YaHei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l"/>
            <a:r>
              <a:rPr lang="zh-CN" altLang="en-US" dirty="0" smtClean="0">
                <a:latin typeface="SimHei" pitchFamily="49" charset="-122"/>
                <a:ea typeface="SimHei" pitchFamily="49" charset="-122"/>
              </a:rPr>
              <a:t>这是出埃及争战的第一个回合</a:t>
            </a:r>
            <a:endParaRPr lang="zh-CN" altLang="en-US" dirty="0">
              <a:latin typeface="SimHei" pitchFamily="49" charset="-122"/>
              <a:ea typeface="SimHei" pitchFamily="49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0150"/>
            <a:ext cx="8229600" cy="3657600"/>
          </a:xfrm>
          <a:blipFill>
            <a:blip r:embed="rId2"/>
            <a:tile tx="0" ty="0" sx="100000" sy="100000" flip="none" algn="tl"/>
          </a:blipFill>
        </p:spPr>
        <p:style>
          <a:lnRef idx="0">
            <a:scrgbClr r="0" g="0" b="0"/>
          </a:lnRef>
          <a:fillRef idx="1003">
            <a:schemeClr val="dk1"/>
          </a:fillRef>
          <a:effectRef idx="0">
            <a:scrgbClr r="0" g="0" b="0"/>
          </a:effectRef>
          <a:fontRef idx="major"/>
        </p:style>
        <p:txBody>
          <a:bodyPr>
            <a:normAutofit fontScale="70000" lnSpcReduction="20000"/>
          </a:bodyPr>
          <a:lstStyle/>
          <a:p>
            <a:pPr>
              <a:buNone/>
            </a:pPr>
            <a:endParaRPr lang="en-US" altLang="zh-CN" sz="1400" dirty="0" smtClean="0"/>
          </a:p>
          <a:p>
            <a:pPr marL="182880" indent="411480">
              <a:lnSpc>
                <a:spcPct val="130000"/>
              </a:lnSpc>
              <a:buFont typeface="Wingdings" pitchFamily="2" charset="2"/>
              <a:buChar char="u"/>
            </a:pPr>
            <a:r>
              <a:rPr lang="zh-CN" alt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itchFamily="34" charset="-122"/>
                <a:ea typeface="Microsoft YaHei" pitchFamily="34" charset="-122"/>
              </a:rPr>
              <a:t>似乎是处境更加恶劣的，</a:t>
            </a:r>
            <a:r>
              <a:rPr lang="en-US" altLang="zh-CN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itchFamily="34" charset="-122"/>
                <a:ea typeface="Microsoft YaHei" pitchFamily="34" charset="-122"/>
              </a:rPr>
              <a:t>【</a:t>
            </a:r>
            <a:r>
              <a:rPr lang="zh-CN" alt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itchFamily="34" charset="-122"/>
                <a:ea typeface="Microsoft YaHei" pitchFamily="34" charset="-122"/>
              </a:rPr>
              <a:t>客观看确实如此</a:t>
            </a:r>
            <a:r>
              <a:rPr lang="en-US" altLang="zh-CN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itchFamily="34" charset="-122"/>
                <a:ea typeface="Microsoft YaHei" pitchFamily="34" charset="-122"/>
              </a:rPr>
              <a:t>】</a:t>
            </a:r>
          </a:p>
          <a:p>
            <a:pPr marL="182880" indent="411480">
              <a:lnSpc>
                <a:spcPct val="130000"/>
              </a:lnSpc>
              <a:buFont typeface="Wingdings" pitchFamily="2" charset="2"/>
              <a:buChar char="u"/>
            </a:pPr>
            <a:r>
              <a:rPr lang="zh-CN" alt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itchFamily="34" charset="-122"/>
                <a:ea typeface="Microsoft YaHei" pitchFamily="34" charset="-122"/>
              </a:rPr>
              <a:t>似乎是没有指望的，</a:t>
            </a:r>
            <a:r>
              <a:rPr lang="en-US" altLang="zh-CN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itchFamily="34" charset="-122"/>
                <a:ea typeface="Microsoft YaHei" pitchFamily="34" charset="-122"/>
              </a:rPr>
              <a:t>【</a:t>
            </a:r>
            <a:r>
              <a:rPr lang="zh-CN" alt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itchFamily="34" charset="-122"/>
                <a:ea typeface="Microsoft YaHei" pitchFamily="34" charset="-122"/>
              </a:rPr>
              <a:t>虽然神已经预</a:t>
            </a:r>
            <a:r>
              <a:rPr lang="zh-CN" alt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itchFamily="34" charset="-122"/>
                <a:ea typeface="Microsoft YaHei" pitchFamily="34" charset="-122"/>
              </a:rPr>
              <a:t>言，</a:t>
            </a:r>
            <a:r>
              <a:rPr lang="en-US" altLang="zh-CN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itchFamily="34" charset="-122"/>
                <a:ea typeface="Microsoft YaHei" pitchFamily="34" charset="-122"/>
              </a:rPr>
              <a:t>3:19】</a:t>
            </a:r>
          </a:p>
          <a:p>
            <a:pPr marL="182880" indent="411480">
              <a:lnSpc>
                <a:spcPct val="130000"/>
              </a:lnSpc>
              <a:buFont typeface="Wingdings" pitchFamily="2" charset="2"/>
              <a:buChar char="u"/>
            </a:pPr>
            <a:r>
              <a:rPr lang="zh-CN" alt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itchFamily="34" charset="-122"/>
                <a:ea typeface="Microsoft YaHei" pitchFamily="34" charset="-122"/>
              </a:rPr>
              <a:t>似</a:t>
            </a:r>
            <a:r>
              <a:rPr lang="zh-CN" alt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itchFamily="34" charset="-122"/>
                <a:ea typeface="Microsoft YaHei" pitchFamily="34" charset="-122"/>
              </a:rPr>
              <a:t>乎以色列人是无计可施的，</a:t>
            </a:r>
            <a:r>
              <a:rPr lang="en-US" altLang="zh-CN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itchFamily="34" charset="-122"/>
                <a:ea typeface="Microsoft YaHei" pitchFamily="34" charset="-122"/>
              </a:rPr>
              <a:t>【</a:t>
            </a:r>
            <a:r>
              <a:rPr lang="zh-CN" alt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itchFamily="34" charset="-122"/>
                <a:ea typeface="Microsoft YaHei" pitchFamily="34" charset="-122"/>
              </a:rPr>
              <a:t>人在矮檐下</a:t>
            </a:r>
            <a:r>
              <a:rPr lang="en-US" altLang="zh-CN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itchFamily="34" charset="-122"/>
                <a:ea typeface="Microsoft YaHei" pitchFamily="34" charset="-122"/>
              </a:rPr>
              <a:t>…】</a:t>
            </a:r>
          </a:p>
          <a:p>
            <a:pPr marL="182880" indent="411480">
              <a:lnSpc>
                <a:spcPct val="130000"/>
              </a:lnSpc>
              <a:buNone/>
            </a:pPr>
            <a:endParaRPr lang="en-US" altLang="zh-CN" sz="13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YaHei" pitchFamily="34" charset="-122"/>
              <a:ea typeface="Microsoft YaHei" pitchFamily="34" charset="-122"/>
            </a:endParaRPr>
          </a:p>
          <a:p>
            <a:pPr marL="182880" indent="411480">
              <a:lnSpc>
                <a:spcPct val="130000"/>
              </a:lnSpc>
              <a:buNone/>
            </a:pPr>
            <a:r>
              <a:rPr lang="zh-CN" alt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itchFamily="34" charset="-122"/>
                <a:ea typeface="Microsoft YaHei" pitchFamily="34" charset="-122"/>
              </a:rPr>
              <a:t>此时，摩西是否想到耶和华呼召他的时候，最后所说的话？若是并没有想到，为什么会忘记？</a:t>
            </a:r>
            <a:endParaRPr lang="en-US" altLang="zh-CN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YaHei" pitchFamily="34" charset="-122"/>
              <a:ea typeface="Microsoft YaHei" pitchFamily="34" charset="-122"/>
            </a:endParaRPr>
          </a:p>
          <a:p>
            <a:pPr marL="182880" indent="411480">
              <a:lnSpc>
                <a:spcPct val="130000"/>
              </a:lnSpc>
              <a:buNone/>
            </a:pPr>
            <a:r>
              <a:rPr lang="zh-CN" alt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itchFamily="34" charset="-122"/>
                <a:ea typeface="Microsoft YaHei" pitchFamily="34" charset="-122"/>
              </a:rPr>
              <a:t>在你的困难当中，你是否也看不见亮光？你是否觉得孤单？你是否也忽略了圣经中的应许？</a:t>
            </a:r>
            <a:endParaRPr lang="en-US" altLang="zh-CN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YaHei" pitchFamily="34" charset="-122"/>
              <a:ea typeface="Microsoft YaHei" pitchFamily="34" charset="-122"/>
            </a:endParaRPr>
          </a:p>
          <a:p>
            <a:pPr marL="182880" indent="411480">
              <a:lnSpc>
                <a:spcPct val="130000"/>
              </a:lnSpc>
              <a:buNone/>
            </a:pPr>
            <a:r>
              <a:rPr lang="zh-CN" altLang="en-US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itchFamily="34" charset="-122"/>
                <a:ea typeface="Microsoft YaHei" pitchFamily="34" charset="-122"/>
              </a:rPr>
              <a:t>出埃及初战，是否失利？是这样的吗？你怎么评价？</a:t>
            </a:r>
            <a:endParaRPr lang="en-US" altLang="zh-CN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YaHei" pitchFamily="34" charset="-122"/>
              <a:ea typeface="Microsoft YaHei" pitchFamily="34" charset="-122"/>
            </a:endParaRPr>
          </a:p>
          <a:p>
            <a:pPr>
              <a:buNone/>
            </a:pP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zh-CN" altLang="en-US" dirty="0" smtClean="0"/>
              <a:t>思考题：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normAutofit fontScale="85000" lnSpcReduction="10000"/>
          </a:bodyPr>
          <a:lstStyle/>
          <a:p>
            <a:pPr>
              <a:buNone/>
            </a:pPr>
            <a:endParaRPr lang="en-US" altLang="zh-CN" dirty="0" smtClean="0"/>
          </a:p>
          <a:p>
            <a:pPr>
              <a:lnSpc>
                <a:spcPct val="120000"/>
              </a:lnSpc>
              <a:buNone/>
            </a:pPr>
            <a:r>
              <a:rPr lang="en-US" altLang="zh-CN" dirty="0" smtClean="0">
                <a:latin typeface="Microsoft YaHei" pitchFamily="34" charset="-122"/>
                <a:ea typeface="Microsoft YaHei" pitchFamily="34" charset="-122"/>
              </a:rPr>
              <a:t>《</a:t>
            </a:r>
            <a:r>
              <a:rPr lang="zh-CN" altLang="en-US" dirty="0" smtClean="0">
                <a:latin typeface="Microsoft YaHei" pitchFamily="34" charset="-122"/>
                <a:ea typeface="Microsoft YaHei" pitchFamily="34" charset="-122"/>
              </a:rPr>
              <a:t>出埃及记</a:t>
            </a:r>
            <a:r>
              <a:rPr lang="en-US" altLang="zh-CN" dirty="0" smtClean="0">
                <a:latin typeface="Microsoft YaHei" pitchFamily="34" charset="-122"/>
                <a:ea typeface="Microsoft YaHei" pitchFamily="34" charset="-122"/>
              </a:rPr>
              <a:t>》</a:t>
            </a:r>
            <a:r>
              <a:rPr lang="zh-CN" altLang="en-US" dirty="0" smtClean="0">
                <a:latin typeface="Microsoft YaHei" pitchFamily="34" charset="-122"/>
                <a:ea typeface="Microsoft YaHei" pitchFamily="34" charset="-122"/>
              </a:rPr>
              <a:t>第五章题思考</a:t>
            </a:r>
            <a:r>
              <a:rPr lang="zh-CN" altLang="en-US" dirty="0" smtClean="0">
                <a:latin typeface="Microsoft YaHei" pitchFamily="34" charset="-122"/>
                <a:ea typeface="Microsoft YaHei" pitchFamily="34" charset="-122"/>
              </a:rPr>
              <a:t>：</a:t>
            </a:r>
            <a:endParaRPr lang="en-US" altLang="zh-CN" dirty="0" smtClean="0">
              <a:latin typeface="Microsoft YaHei" pitchFamily="34" charset="-122"/>
              <a:ea typeface="Microsoft YaHei" pitchFamily="34" charset="-122"/>
            </a:endParaRPr>
          </a:p>
          <a:p>
            <a:pPr>
              <a:lnSpc>
                <a:spcPct val="120000"/>
              </a:lnSpc>
              <a:buNone/>
            </a:pPr>
            <a:endParaRPr lang="zh-CN" altLang="en-US" dirty="0" smtClean="0">
              <a:latin typeface="Microsoft YaHei" pitchFamily="34" charset="-122"/>
              <a:ea typeface="Microsoft YaHei" pitchFamily="34" charset="-122"/>
            </a:endParaRPr>
          </a:p>
          <a:p>
            <a:pPr>
              <a:lnSpc>
                <a:spcPct val="120000"/>
              </a:lnSpc>
              <a:buNone/>
            </a:pPr>
            <a:r>
              <a:rPr lang="en-US" dirty="0" smtClean="0">
                <a:latin typeface="Microsoft YaHei" pitchFamily="34" charset="-122"/>
                <a:ea typeface="Microsoft YaHei" pitchFamily="34" charset="-122"/>
              </a:rPr>
              <a:t>1</a:t>
            </a:r>
            <a:r>
              <a:rPr lang="zh-CN" altLang="en-US" dirty="0" smtClean="0">
                <a:latin typeface="Microsoft YaHei" pitchFamily="34" charset="-122"/>
                <a:ea typeface="Microsoft YaHei" pitchFamily="34" charset="-122"/>
              </a:rPr>
              <a:t>、请思考</a:t>
            </a:r>
            <a:r>
              <a:rPr lang="en-US" altLang="zh-CN" dirty="0" smtClean="0">
                <a:latin typeface="Microsoft YaHei" pitchFamily="34" charset="-122"/>
                <a:ea typeface="Microsoft YaHei" pitchFamily="34" charset="-122"/>
              </a:rPr>
              <a:t>《</a:t>
            </a:r>
            <a:r>
              <a:rPr lang="zh-CN" altLang="en-US" dirty="0" smtClean="0">
                <a:latin typeface="Microsoft YaHei" pitchFamily="34" charset="-122"/>
                <a:ea typeface="Microsoft YaHei" pitchFamily="34" charset="-122"/>
              </a:rPr>
              <a:t>出埃及记</a:t>
            </a:r>
            <a:r>
              <a:rPr lang="en-US" altLang="zh-CN" dirty="0" smtClean="0">
                <a:latin typeface="Microsoft YaHei" pitchFamily="34" charset="-122"/>
                <a:ea typeface="Microsoft YaHei" pitchFamily="34" charset="-122"/>
              </a:rPr>
              <a:t>》</a:t>
            </a:r>
            <a:r>
              <a:rPr lang="zh-CN" altLang="en-US" dirty="0" smtClean="0">
                <a:latin typeface="Microsoft YaHei" pitchFamily="34" charset="-122"/>
                <a:ea typeface="Microsoft YaHei" pitchFamily="34" charset="-122"/>
              </a:rPr>
              <a:t>第五章在本卷、甚至在全本圣经中有什么特别意义？你怎么定义这一章的地位</a:t>
            </a:r>
            <a:r>
              <a:rPr lang="zh-CN" altLang="en-US" dirty="0" smtClean="0">
                <a:latin typeface="Microsoft YaHei" pitchFamily="34" charset="-122"/>
                <a:ea typeface="Microsoft YaHei" pitchFamily="34" charset="-122"/>
              </a:rPr>
              <a:t>？</a:t>
            </a:r>
            <a:endParaRPr lang="en-US" altLang="zh-CN" dirty="0" smtClean="0">
              <a:latin typeface="Microsoft YaHei" pitchFamily="34" charset="-122"/>
              <a:ea typeface="Microsoft YaHei" pitchFamily="34" charset="-122"/>
            </a:endParaRPr>
          </a:p>
          <a:p>
            <a:pPr>
              <a:lnSpc>
                <a:spcPct val="120000"/>
              </a:lnSpc>
              <a:buNone/>
            </a:pPr>
            <a:endParaRPr lang="zh-CN" altLang="en-US" dirty="0" smtClean="0">
              <a:latin typeface="Microsoft YaHei" pitchFamily="34" charset="-122"/>
              <a:ea typeface="Microsoft YaHei" pitchFamily="34" charset="-122"/>
            </a:endParaRPr>
          </a:p>
          <a:p>
            <a:pPr>
              <a:lnSpc>
                <a:spcPct val="120000"/>
              </a:lnSpc>
              <a:buNone/>
            </a:pPr>
            <a:r>
              <a:rPr lang="en-US" dirty="0" smtClean="0">
                <a:latin typeface="Microsoft YaHei" pitchFamily="34" charset="-122"/>
                <a:ea typeface="Microsoft YaHei" pitchFamily="34" charset="-122"/>
              </a:rPr>
              <a:t>2</a:t>
            </a:r>
            <a:r>
              <a:rPr lang="zh-CN" altLang="en-US" dirty="0" smtClean="0">
                <a:latin typeface="Microsoft YaHei" pitchFamily="34" charset="-122"/>
                <a:ea typeface="Microsoft YaHei" pitchFamily="34" charset="-122"/>
              </a:rPr>
              <a:t>、请在这一章的经文中，选出几个你认为特别重要的词句。</a:t>
            </a:r>
          </a:p>
          <a:p>
            <a:pPr>
              <a:buNone/>
            </a:pP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zh-CN" altLang="en-US" dirty="0" smtClean="0"/>
              <a:t>出埃及记 </a:t>
            </a:r>
            <a:r>
              <a:rPr lang="en-US" altLang="zh-CN" dirty="0" smtClean="0"/>
              <a:t>5</a:t>
            </a:r>
            <a:r>
              <a:rPr lang="zh-CN" altLang="en-US" dirty="0" smtClean="0"/>
              <a:t>：</a:t>
            </a:r>
            <a:r>
              <a:rPr lang="en-US" altLang="zh-CN" dirty="0" smtClean="0"/>
              <a:t>1-3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pPr indent="0">
              <a:buNone/>
            </a:pPr>
            <a:r>
              <a:rPr lang="zh-CN" altLang="en-US" dirty="0" smtClean="0">
                <a:solidFill>
                  <a:srgbClr val="FF0000"/>
                </a:solidFill>
                <a:latin typeface="KaiTi" pitchFamily="49" charset="-122"/>
                <a:ea typeface="KaiTi" pitchFamily="49" charset="-122"/>
              </a:rPr>
              <a:t>    </a:t>
            </a:r>
            <a:endParaRPr lang="en-US" altLang="zh-CN" dirty="0" smtClean="0">
              <a:solidFill>
                <a:srgbClr val="FF0000"/>
              </a:solidFill>
              <a:latin typeface="KaiTi" pitchFamily="49" charset="-122"/>
              <a:ea typeface="KaiTi" pitchFamily="49" charset="-122"/>
            </a:endParaRPr>
          </a:p>
          <a:p>
            <a:pPr indent="0">
              <a:lnSpc>
                <a:spcPct val="140000"/>
              </a:lnSpc>
              <a:buNone/>
            </a:pPr>
            <a:r>
              <a:rPr lang="en-US" altLang="zh-CN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itchFamily="34" charset="-122"/>
                <a:ea typeface="Microsoft YaHei" pitchFamily="34" charset="-122"/>
              </a:rPr>
              <a:t>    </a:t>
            </a:r>
            <a:r>
              <a:rPr lang="zh-CN" altLang="en-US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itchFamily="34" charset="-122"/>
                <a:ea typeface="Microsoft YaHei" pitchFamily="34" charset="-122"/>
              </a:rPr>
              <a:t>后来摩西亚伦去对法老说、耶和华以色列的神这样说、容我的百姓去、在旷野向我守节。</a:t>
            </a:r>
            <a:endParaRPr lang="en-US" altLang="zh-CN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YaHei" pitchFamily="34" charset="-122"/>
              <a:ea typeface="Microsoft YaHei" pitchFamily="34" charset="-122"/>
            </a:endParaRPr>
          </a:p>
          <a:p>
            <a:pPr indent="0">
              <a:lnSpc>
                <a:spcPct val="140000"/>
              </a:lnSpc>
              <a:buNone/>
            </a:pPr>
            <a:r>
              <a:rPr lang="zh-CN" altLang="en-US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itchFamily="34" charset="-122"/>
                <a:ea typeface="Microsoft YaHei" pitchFamily="34" charset="-122"/>
              </a:rPr>
              <a:t>    法老说、耶和华是谁、使我听他的话、容以色列人去呢、我不认识耶和华、也不容以色列人去。</a:t>
            </a:r>
            <a:r>
              <a:rPr lang="en-US" altLang="zh-CN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itchFamily="34" charset="-122"/>
                <a:ea typeface="Microsoft YaHei" pitchFamily="34" charset="-122"/>
              </a:rPr>
              <a:t>   </a:t>
            </a:r>
          </a:p>
          <a:p>
            <a:pPr indent="0">
              <a:lnSpc>
                <a:spcPct val="140000"/>
              </a:lnSpc>
              <a:buNone/>
            </a:pPr>
            <a:r>
              <a:rPr lang="en-US" altLang="zh-CN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itchFamily="34" charset="-122"/>
                <a:ea typeface="Microsoft YaHei" pitchFamily="34" charset="-122"/>
              </a:rPr>
              <a:t>    </a:t>
            </a:r>
            <a:r>
              <a:rPr lang="zh-CN" altLang="en-US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itchFamily="34" charset="-122"/>
                <a:ea typeface="Microsoft YaHei" pitchFamily="34" charset="-122"/>
              </a:rPr>
              <a:t>他们说、希伯来人的　神遇见了我们、求你容我们往旷野去、走三天的路程、祭祀耶和华我们的神、免得他用瘟疫、刀兵、攻击我们。</a:t>
            </a:r>
            <a:endParaRPr lang="en-US" altLang="zh-CN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YaHei" pitchFamily="34" charset="-122"/>
              <a:ea typeface="Microsoft YaHei" pitchFamily="34" charset="-122"/>
            </a:endParaRPr>
          </a:p>
          <a:p>
            <a:pPr indent="0">
              <a:buNone/>
            </a:pPr>
            <a:r>
              <a:rPr lang="en-US" altLang="zh-CN" dirty="0" smtClean="0">
                <a:solidFill>
                  <a:srgbClr val="FF0000"/>
                </a:solidFill>
                <a:latin typeface="KaiTi" pitchFamily="49" charset="-122"/>
                <a:ea typeface="KaiTi" pitchFamily="49" charset="-122"/>
              </a:rPr>
              <a:t>.</a:t>
            </a:r>
          </a:p>
          <a:p>
            <a:pPr indent="0">
              <a:buNone/>
            </a:pPr>
            <a:endParaRPr lang="zh-CN" altLang="en-US" dirty="0">
              <a:solidFill>
                <a:srgbClr val="FF0000"/>
              </a:solidFill>
              <a:latin typeface="KaiTi" pitchFamily="49" charset="-122"/>
              <a:ea typeface="KaiTi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05979"/>
            <a:ext cx="8534400" cy="765571"/>
          </a:xfrm>
        </p:spPr>
        <p:txBody>
          <a:bodyPr>
            <a:normAutofit/>
          </a:bodyPr>
          <a:lstStyle/>
          <a:p>
            <a:pPr algn="l"/>
            <a:r>
              <a:rPr lang="zh-CN" altLang="en-US" dirty="0" smtClean="0"/>
              <a:t>大幕拉开了！正剧开始上演</a:t>
            </a:r>
            <a:r>
              <a:rPr lang="en-US" altLang="zh-CN" dirty="0" smtClean="0"/>
              <a:t>——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71550"/>
            <a:ext cx="8686800" cy="4038600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rmAutofit fontScale="55000" lnSpcReduction="20000"/>
          </a:bodyPr>
          <a:lstStyle/>
          <a:p>
            <a:pPr marL="91440" indent="0">
              <a:lnSpc>
                <a:spcPct val="140000"/>
              </a:lnSpc>
              <a:buNone/>
            </a:pPr>
            <a:endParaRPr lang="en-US" altLang="zh-CN" sz="1500" dirty="0" smtClean="0">
              <a:solidFill>
                <a:schemeClr val="accent4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YaHei" pitchFamily="34" charset="-122"/>
              <a:ea typeface="Microsoft YaHei" pitchFamily="34" charset="-122"/>
            </a:endParaRPr>
          </a:p>
          <a:p>
            <a:pPr marL="91440" indent="0">
              <a:lnSpc>
                <a:spcPct val="140000"/>
              </a:lnSpc>
              <a:buNone/>
            </a:pPr>
            <a:r>
              <a:rPr lang="zh-CN" altLang="en-US" sz="3200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itchFamily="34" charset="-122"/>
                <a:ea typeface="Microsoft YaHei" pitchFamily="34" charset="-122"/>
              </a:rPr>
              <a:t>在</a:t>
            </a:r>
            <a:r>
              <a:rPr lang="zh-CN" altLang="en-US" sz="3200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itchFamily="34" charset="-122"/>
                <a:ea typeface="Microsoft YaHei" pitchFamily="34" charset="-122"/>
              </a:rPr>
              <a:t>此之前，从</a:t>
            </a:r>
            <a:r>
              <a:rPr lang="en-US" altLang="zh-CN" sz="3200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itchFamily="34" charset="-122"/>
                <a:ea typeface="Microsoft YaHei" pitchFamily="34" charset="-122"/>
              </a:rPr>
              <a:t>《</a:t>
            </a:r>
            <a:r>
              <a:rPr lang="zh-CN" altLang="en-US" sz="3200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itchFamily="34" charset="-122"/>
                <a:ea typeface="Microsoft YaHei" pitchFamily="34" charset="-122"/>
              </a:rPr>
              <a:t>创世记</a:t>
            </a:r>
            <a:r>
              <a:rPr lang="en-US" altLang="zh-CN" sz="3200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itchFamily="34" charset="-122"/>
                <a:ea typeface="Microsoft YaHei" pitchFamily="34" charset="-122"/>
              </a:rPr>
              <a:t>》</a:t>
            </a:r>
            <a:r>
              <a:rPr lang="zh-CN" altLang="en-US" sz="3200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itchFamily="34" charset="-122"/>
                <a:ea typeface="Microsoft YaHei" pitchFamily="34" charset="-122"/>
              </a:rPr>
              <a:t>直到此卷前</a:t>
            </a:r>
            <a:r>
              <a:rPr lang="en-US" altLang="zh-CN" sz="3200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itchFamily="34" charset="-122"/>
                <a:ea typeface="Microsoft YaHei" pitchFamily="34" charset="-122"/>
              </a:rPr>
              <a:t>5</a:t>
            </a:r>
            <a:r>
              <a:rPr lang="zh-CN" altLang="en-US" sz="3200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itchFamily="34" charset="-122"/>
                <a:ea typeface="Microsoft YaHei" pitchFamily="34" charset="-122"/>
              </a:rPr>
              <a:t>章，全是序幕，全是预备，全是铺垫，全是造势。至此，正剧展开！这是全本圣经的核心主题：出埃及！</a:t>
            </a:r>
            <a:endParaRPr lang="en-US" altLang="zh-CN" sz="3200" dirty="0" smtClean="0">
              <a:solidFill>
                <a:schemeClr val="accent4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YaHei" pitchFamily="34" charset="-122"/>
              <a:ea typeface="Microsoft YaHei" pitchFamily="34" charset="-122"/>
            </a:endParaRPr>
          </a:p>
          <a:p>
            <a:pPr marL="91440" indent="0">
              <a:lnSpc>
                <a:spcPct val="140000"/>
              </a:lnSpc>
              <a:buNone/>
            </a:pPr>
            <a:endParaRPr lang="en-US" altLang="zh-CN" sz="1500" dirty="0" smtClean="0">
              <a:latin typeface="Microsoft YaHei" pitchFamily="34" charset="-122"/>
              <a:ea typeface="Microsoft YaHei" pitchFamily="34" charset="-122"/>
            </a:endParaRPr>
          </a:p>
          <a:p>
            <a:pPr marL="91440" indent="0">
              <a:lnSpc>
                <a:spcPct val="140000"/>
              </a:lnSpc>
              <a:buNone/>
            </a:pPr>
            <a:r>
              <a:rPr lang="zh-CN" altLang="en-US" sz="3200" b="1" dirty="0" smtClean="0">
                <a:solidFill>
                  <a:schemeClr val="accent4">
                    <a:lumMod val="50000"/>
                  </a:schemeClr>
                </a:solidFill>
                <a:latin typeface="Microsoft YaHei" pitchFamily="34" charset="-122"/>
                <a:ea typeface="Microsoft YaHei" pitchFamily="34" charset="-122"/>
              </a:rPr>
              <a:t>出</a:t>
            </a:r>
            <a:r>
              <a:rPr lang="en-US" altLang="zh-CN" sz="3200" b="1" dirty="0" smtClean="0">
                <a:solidFill>
                  <a:schemeClr val="accent4">
                    <a:lumMod val="50000"/>
                  </a:schemeClr>
                </a:solidFill>
                <a:latin typeface="Microsoft YaHei" pitchFamily="34" charset="-122"/>
                <a:ea typeface="Microsoft YaHei" pitchFamily="34" charset="-122"/>
              </a:rPr>
              <a:t>5</a:t>
            </a:r>
            <a:r>
              <a:rPr lang="zh-CN" altLang="en-US" sz="3200" b="1" dirty="0" smtClean="0">
                <a:solidFill>
                  <a:schemeClr val="accent4">
                    <a:lumMod val="50000"/>
                  </a:schemeClr>
                </a:solidFill>
                <a:latin typeface="Microsoft YaHei" pitchFamily="34" charset="-122"/>
                <a:ea typeface="Microsoft YaHei" pitchFamily="34" charset="-122"/>
              </a:rPr>
              <a:t>：</a:t>
            </a:r>
            <a:r>
              <a:rPr lang="en-US" altLang="zh-CN" sz="3200" b="1" dirty="0" smtClean="0">
                <a:solidFill>
                  <a:schemeClr val="accent4">
                    <a:lumMod val="50000"/>
                  </a:schemeClr>
                </a:solidFill>
                <a:latin typeface="Microsoft YaHei" pitchFamily="34" charset="-122"/>
                <a:ea typeface="Microsoft YaHei" pitchFamily="34" charset="-122"/>
              </a:rPr>
              <a:t>1  </a:t>
            </a:r>
            <a:r>
              <a:rPr lang="zh-CN" altLang="en-US" sz="3200" b="1" u="sng" dirty="0" smtClean="0">
                <a:solidFill>
                  <a:schemeClr val="accent4">
                    <a:lumMod val="50000"/>
                  </a:schemeClr>
                </a:solidFill>
                <a:latin typeface="Microsoft YaHei" pitchFamily="34" charset="-122"/>
                <a:ea typeface="Microsoft YaHei" pitchFamily="34" charset="-122"/>
              </a:rPr>
              <a:t>耶和华以色列的神这样说、容我的百姓去！</a:t>
            </a:r>
            <a:endParaRPr lang="en-US" altLang="zh-CN" sz="3200" b="1" u="sng" dirty="0" smtClean="0">
              <a:solidFill>
                <a:schemeClr val="accent4">
                  <a:lumMod val="50000"/>
                </a:schemeClr>
              </a:solidFill>
              <a:latin typeface="Microsoft YaHei" pitchFamily="34" charset="-122"/>
              <a:ea typeface="Microsoft YaHei" pitchFamily="34" charset="-122"/>
            </a:endParaRPr>
          </a:p>
          <a:p>
            <a:pPr marL="91440" indent="0">
              <a:lnSpc>
                <a:spcPct val="140000"/>
              </a:lnSpc>
              <a:buNone/>
            </a:pPr>
            <a:endParaRPr lang="en-US" altLang="zh-CN" sz="1300" dirty="0" smtClean="0">
              <a:latin typeface="Microsoft YaHei" pitchFamily="34" charset="-122"/>
              <a:ea typeface="Microsoft YaHei" pitchFamily="34" charset="-122"/>
            </a:endParaRPr>
          </a:p>
          <a:p>
            <a:pPr marL="91440" indent="0">
              <a:lnSpc>
                <a:spcPct val="140000"/>
              </a:lnSpc>
              <a:buNone/>
            </a:pPr>
            <a:r>
              <a:rPr lang="zh-CN" altLang="en-US" dirty="0" smtClean="0">
                <a:solidFill>
                  <a:srgbClr val="C00000"/>
                </a:solidFill>
                <a:latin typeface="Microsoft YaHei" pitchFamily="34" charset="-122"/>
                <a:ea typeface="Microsoft YaHei" pitchFamily="34" charset="-122"/>
              </a:rPr>
              <a:t>赛</a:t>
            </a:r>
            <a:r>
              <a:rPr lang="en-US" altLang="zh-CN" dirty="0" smtClean="0">
                <a:solidFill>
                  <a:srgbClr val="C00000"/>
                </a:solidFill>
                <a:latin typeface="Microsoft YaHei" pitchFamily="34" charset="-122"/>
                <a:ea typeface="Microsoft YaHei" pitchFamily="34" charset="-122"/>
              </a:rPr>
              <a:t>42</a:t>
            </a:r>
            <a:r>
              <a:rPr lang="zh-CN" altLang="en-US" dirty="0" smtClean="0">
                <a:solidFill>
                  <a:srgbClr val="C00000"/>
                </a:solidFill>
                <a:latin typeface="Microsoft YaHei" pitchFamily="34" charset="-122"/>
                <a:ea typeface="Microsoft YaHei" pitchFamily="34" charset="-122"/>
              </a:rPr>
              <a:t>：</a:t>
            </a:r>
            <a:r>
              <a:rPr lang="en-US" altLang="zh-CN" dirty="0" smtClean="0">
                <a:solidFill>
                  <a:srgbClr val="C00000"/>
                </a:solidFill>
                <a:latin typeface="Microsoft YaHei" pitchFamily="34" charset="-122"/>
                <a:ea typeface="Microsoft YaHei" pitchFamily="34" charset="-122"/>
              </a:rPr>
              <a:t>22</a:t>
            </a:r>
            <a:r>
              <a:rPr lang="zh-CN" altLang="en-US" dirty="0" smtClean="0">
                <a:solidFill>
                  <a:srgbClr val="C00000"/>
                </a:solidFill>
                <a:latin typeface="Microsoft YaHei" pitchFamily="34" charset="-122"/>
                <a:ea typeface="Microsoft YaHei" pitchFamily="34" charset="-122"/>
              </a:rPr>
              <a:t>但这百姓是被抢被夺的、都牢笼在坑中、隐藏在狱里、他们作掠物、无人拯救、作掳物、无人</a:t>
            </a:r>
            <a:r>
              <a:rPr lang="zh-CN" altLang="en-US" dirty="0" smtClean="0">
                <a:solidFill>
                  <a:srgbClr val="C00000"/>
                </a:solidFill>
                <a:latin typeface="Microsoft YaHei" pitchFamily="34" charset="-122"/>
                <a:ea typeface="Microsoft YaHei" pitchFamily="34" charset="-122"/>
              </a:rPr>
              <a:t>说“交还！”</a:t>
            </a:r>
            <a:endParaRPr lang="en-US" altLang="zh-CN" dirty="0" smtClean="0">
              <a:solidFill>
                <a:srgbClr val="C00000"/>
              </a:solidFill>
              <a:latin typeface="Microsoft YaHei" pitchFamily="34" charset="-122"/>
              <a:ea typeface="Microsoft YaHei" pitchFamily="34" charset="-122"/>
            </a:endParaRPr>
          </a:p>
          <a:p>
            <a:pPr marL="91440" indent="0">
              <a:lnSpc>
                <a:spcPct val="140000"/>
              </a:lnSpc>
              <a:buNone/>
            </a:pPr>
            <a:r>
              <a:rPr lang="zh-CN" altLang="en-US" dirty="0" smtClean="0">
                <a:solidFill>
                  <a:srgbClr val="C00000"/>
                </a:solidFill>
                <a:latin typeface="Microsoft YaHei" pitchFamily="34" charset="-122"/>
                <a:ea typeface="Microsoft YaHei" pitchFamily="34" charset="-122"/>
              </a:rPr>
              <a:t>赛</a:t>
            </a:r>
            <a:r>
              <a:rPr lang="en-US" altLang="zh-CN" dirty="0" smtClean="0">
                <a:solidFill>
                  <a:srgbClr val="C00000"/>
                </a:solidFill>
                <a:latin typeface="Microsoft YaHei" pitchFamily="34" charset="-122"/>
                <a:ea typeface="Microsoft YaHei" pitchFamily="34" charset="-122"/>
              </a:rPr>
              <a:t>43:1-3</a:t>
            </a:r>
            <a:r>
              <a:rPr lang="zh-CN" altLang="en-US" dirty="0" smtClean="0">
                <a:solidFill>
                  <a:srgbClr val="C00000"/>
                </a:solidFill>
                <a:latin typeface="Microsoft YaHei" pitchFamily="34" charset="-122"/>
                <a:ea typeface="Microsoft YaHei" pitchFamily="34" charset="-122"/>
              </a:rPr>
              <a:t>、</a:t>
            </a:r>
            <a:r>
              <a:rPr lang="en-US" altLang="zh-CN" dirty="0" smtClean="0">
                <a:solidFill>
                  <a:srgbClr val="C00000"/>
                </a:solidFill>
                <a:latin typeface="Microsoft YaHei" pitchFamily="34" charset="-122"/>
                <a:ea typeface="Microsoft YaHei" pitchFamily="34" charset="-122"/>
              </a:rPr>
              <a:t>5-6 </a:t>
            </a:r>
            <a:r>
              <a:rPr lang="zh-CN" altLang="en-US" dirty="0" smtClean="0">
                <a:solidFill>
                  <a:srgbClr val="C00000"/>
                </a:solidFill>
                <a:latin typeface="Microsoft YaHei" pitchFamily="34" charset="-122"/>
                <a:ea typeface="Microsoft YaHei" pitchFamily="34" charset="-122"/>
              </a:rPr>
              <a:t>雅各阿、创造你的耶和华、以色列阿、造成你的那位、现在如此说、你不要害怕、因为我救赎了你．我曾提你的名召你、你是属我的。你从水中经过、我必与你同在．你逿</a:t>
            </a:r>
            <a:r>
              <a:rPr lang="zh-CN" altLang="en-US" dirty="0" smtClean="0">
                <a:solidFill>
                  <a:srgbClr val="C00000"/>
                </a:solidFill>
                <a:latin typeface="Microsoft YaHei" pitchFamily="34" charset="-122"/>
                <a:ea typeface="Microsoft YaHei" pitchFamily="34" charset="-122"/>
              </a:rPr>
              <a:t>过</a:t>
            </a:r>
            <a:r>
              <a:rPr lang="en-US" altLang="zh-CN" dirty="0" smtClean="0">
                <a:solidFill>
                  <a:srgbClr val="C00000"/>
                </a:solidFill>
                <a:latin typeface="Microsoft YaHei" pitchFamily="34" charset="-122"/>
                <a:ea typeface="Microsoft YaHei" pitchFamily="34" charset="-122"/>
              </a:rPr>
              <a:t>【</a:t>
            </a:r>
            <a:r>
              <a:rPr lang="zh-CN" altLang="en-US" dirty="0" smtClean="0">
                <a:solidFill>
                  <a:srgbClr val="C00000"/>
                </a:solidFill>
                <a:latin typeface="Microsoft YaHei" pitchFamily="34" charset="-122"/>
                <a:ea typeface="Microsoft YaHei" pitchFamily="34" charset="-122"/>
              </a:rPr>
              <a:t>渡过</a:t>
            </a:r>
            <a:r>
              <a:rPr lang="en-US" altLang="zh-CN" dirty="0" smtClean="0">
                <a:solidFill>
                  <a:srgbClr val="C00000"/>
                </a:solidFill>
                <a:latin typeface="Microsoft YaHei" pitchFamily="34" charset="-122"/>
                <a:ea typeface="Microsoft YaHei" pitchFamily="34" charset="-122"/>
              </a:rPr>
              <a:t>】</a:t>
            </a:r>
            <a:r>
              <a:rPr lang="zh-CN" altLang="en-US" dirty="0" smtClean="0">
                <a:solidFill>
                  <a:srgbClr val="C00000"/>
                </a:solidFill>
                <a:latin typeface="Microsoft YaHei" pitchFamily="34" charset="-122"/>
                <a:ea typeface="Microsoft YaHei" pitchFamily="34" charset="-122"/>
              </a:rPr>
              <a:t>江</a:t>
            </a:r>
            <a:r>
              <a:rPr lang="zh-CN" altLang="en-US" dirty="0" smtClean="0">
                <a:solidFill>
                  <a:srgbClr val="C00000"/>
                </a:solidFill>
                <a:latin typeface="Microsoft YaHei" pitchFamily="34" charset="-122"/>
                <a:ea typeface="Microsoft YaHei" pitchFamily="34" charset="-122"/>
              </a:rPr>
              <a:t>河、水必不漫过你．你从火中行过、必不被烧、火焰也不着在你身上。因为我是耶和华你</a:t>
            </a:r>
            <a:r>
              <a:rPr lang="zh-CN" altLang="en-US" dirty="0" smtClean="0">
                <a:solidFill>
                  <a:srgbClr val="C00000"/>
                </a:solidFill>
                <a:latin typeface="Microsoft YaHei" pitchFamily="34" charset="-122"/>
                <a:ea typeface="Microsoft YaHei" pitchFamily="34" charset="-122"/>
              </a:rPr>
              <a:t>的神</a:t>
            </a:r>
            <a:r>
              <a:rPr lang="zh-CN" altLang="en-US" dirty="0" smtClean="0">
                <a:solidFill>
                  <a:srgbClr val="C00000"/>
                </a:solidFill>
                <a:latin typeface="Microsoft YaHei" pitchFamily="34" charset="-122"/>
                <a:ea typeface="Microsoft YaHei" pitchFamily="34" charset="-122"/>
              </a:rPr>
              <a:t>、是以色列的圣者你的救主．</a:t>
            </a:r>
            <a:r>
              <a:rPr lang="en-US" altLang="zh-CN" dirty="0" smtClean="0">
                <a:solidFill>
                  <a:srgbClr val="C00000"/>
                </a:solidFill>
                <a:latin typeface="Microsoft YaHei" pitchFamily="34" charset="-122"/>
                <a:ea typeface="Microsoft YaHei" pitchFamily="34" charset="-122"/>
              </a:rPr>
              <a:t>……</a:t>
            </a:r>
            <a:r>
              <a:rPr lang="zh-CN" altLang="en-US" dirty="0" smtClean="0">
                <a:solidFill>
                  <a:srgbClr val="C00000"/>
                </a:solidFill>
                <a:latin typeface="Microsoft YaHei" pitchFamily="34" charset="-122"/>
                <a:ea typeface="Microsoft YaHei" pitchFamily="34" charset="-122"/>
              </a:rPr>
              <a:t>不要害怕、因我与你同在．我必领你的后裔从东方来、又从西方招聚你。我要对北方说、交出来．对南方说、不要拘留．将我的众子从远方带来、将我的众女从地极领回。</a:t>
            </a:r>
            <a:endParaRPr lang="en-US" altLang="zh-CN" dirty="0" smtClean="0">
              <a:solidFill>
                <a:srgbClr val="C00000"/>
              </a:solidFill>
              <a:latin typeface="Microsoft YaHei" pitchFamily="34" charset="-122"/>
              <a:ea typeface="Microsoft YaHei" pitchFamily="34" charset="-122"/>
            </a:endParaRPr>
          </a:p>
          <a:p>
            <a:pPr>
              <a:buNone/>
            </a:pPr>
            <a:endParaRPr lang="zh-CN" altLang="en-US" dirty="0" smtClean="0"/>
          </a:p>
          <a:p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zh-CN" altLang="en-US" dirty="0" smtClean="0"/>
              <a:t>对比福音书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rmAutofit fontScale="62500" lnSpcReduction="20000"/>
          </a:bodyPr>
          <a:lstStyle/>
          <a:p>
            <a:pPr marL="91440" indent="0">
              <a:lnSpc>
                <a:spcPct val="130000"/>
              </a:lnSpc>
              <a:buNone/>
            </a:pPr>
            <a:endParaRPr lang="en-US" altLang="zh-CN" dirty="0" smtClean="0"/>
          </a:p>
          <a:p>
            <a:pPr marL="91440" indent="0">
              <a:lnSpc>
                <a:spcPct val="140000"/>
              </a:lnSpc>
              <a:buNone/>
            </a:pPr>
            <a:r>
              <a:rPr lang="zh-CN" altLang="en-US" dirty="0" smtClean="0">
                <a:solidFill>
                  <a:srgbClr val="C00000"/>
                </a:solidFill>
                <a:latin typeface="Microsoft YaHei" pitchFamily="34" charset="-122"/>
                <a:ea typeface="Microsoft YaHei" pitchFamily="34" charset="-122"/>
              </a:rPr>
              <a:t>路</a:t>
            </a:r>
            <a:r>
              <a:rPr lang="en-US" altLang="zh-CN" dirty="0" smtClean="0">
                <a:solidFill>
                  <a:srgbClr val="C00000"/>
                </a:solidFill>
                <a:latin typeface="Microsoft YaHei" pitchFamily="34" charset="-122"/>
                <a:ea typeface="Microsoft YaHei" pitchFamily="34" charset="-122"/>
              </a:rPr>
              <a:t>4:16-19  </a:t>
            </a:r>
            <a:r>
              <a:rPr lang="zh-CN" altLang="en-US" dirty="0" smtClean="0">
                <a:solidFill>
                  <a:srgbClr val="C00000"/>
                </a:solidFill>
                <a:latin typeface="Microsoft YaHei" pitchFamily="34" charset="-122"/>
                <a:ea typeface="Microsoft YaHei" pitchFamily="34" charset="-122"/>
              </a:rPr>
              <a:t>耶稣</a:t>
            </a:r>
            <a:r>
              <a:rPr lang="en-US" altLang="zh-CN" dirty="0" smtClean="0">
                <a:solidFill>
                  <a:srgbClr val="C00000"/>
                </a:solidFill>
                <a:latin typeface="Microsoft YaHei" pitchFamily="34" charset="-122"/>
                <a:ea typeface="Microsoft YaHei" pitchFamily="34" charset="-122"/>
              </a:rPr>
              <a:t>…</a:t>
            </a:r>
            <a:r>
              <a:rPr lang="zh-CN" altLang="en-US" dirty="0" smtClean="0">
                <a:solidFill>
                  <a:srgbClr val="C00000"/>
                </a:solidFill>
                <a:latin typeface="Microsoft YaHei" pitchFamily="34" charset="-122"/>
                <a:ea typeface="Microsoft YaHei" pitchFamily="34" charset="-122"/>
              </a:rPr>
              <a:t>在安息日</a:t>
            </a:r>
            <a:r>
              <a:rPr lang="en-US" altLang="zh-CN" dirty="0" smtClean="0">
                <a:solidFill>
                  <a:srgbClr val="C00000"/>
                </a:solidFill>
                <a:latin typeface="Microsoft YaHei" pitchFamily="34" charset="-122"/>
                <a:ea typeface="Microsoft YaHei" pitchFamily="34" charset="-122"/>
              </a:rPr>
              <a:t>…</a:t>
            </a:r>
            <a:r>
              <a:rPr lang="zh-CN" altLang="en-US" dirty="0" smtClean="0">
                <a:solidFill>
                  <a:srgbClr val="C00000"/>
                </a:solidFill>
                <a:latin typeface="Microsoft YaHei" pitchFamily="34" charset="-122"/>
                <a:ea typeface="Microsoft YaHei" pitchFamily="34" charset="-122"/>
              </a:rPr>
              <a:t>进了会堂、站起来要念圣经。</a:t>
            </a:r>
            <a:r>
              <a:rPr lang="en-US" altLang="zh-CN" dirty="0" smtClean="0">
                <a:solidFill>
                  <a:srgbClr val="C00000"/>
                </a:solidFill>
                <a:latin typeface="Microsoft YaHei" pitchFamily="34" charset="-122"/>
                <a:ea typeface="Microsoft YaHei" pitchFamily="34" charset="-122"/>
              </a:rPr>
              <a:t>…</a:t>
            </a:r>
            <a:r>
              <a:rPr lang="zh-CN" altLang="en-US" dirty="0" smtClean="0">
                <a:solidFill>
                  <a:srgbClr val="C00000"/>
                </a:solidFill>
                <a:latin typeface="Microsoft YaHei" pitchFamily="34" charset="-122"/>
                <a:ea typeface="Microsoft YaHei" pitchFamily="34" charset="-122"/>
              </a:rPr>
              <a:t>找到一处写着说、</a:t>
            </a:r>
            <a:r>
              <a:rPr lang="en-US" altLang="zh-CN" dirty="0" smtClean="0">
                <a:solidFill>
                  <a:srgbClr val="C00000"/>
                </a:solidFill>
                <a:latin typeface="Microsoft YaHei" pitchFamily="34" charset="-122"/>
                <a:ea typeface="Microsoft YaHei" pitchFamily="34" charset="-122"/>
              </a:rPr>
              <a:t>『</a:t>
            </a:r>
            <a:r>
              <a:rPr lang="zh-CN" altLang="en-US" dirty="0" smtClean="0">
                <a:solidFill>
                  <a:srgbClr val="C00000"/>
                </a:solidFill>
                <a:latin typeface="Microsoft YaHei" pitchFamily="34" charset="-122"/>
                <a:ea typeface="Microsoft YaHei" pitchFamily="34" charset="-122"/>
              </a:rPr>
              <a:t>主的灵在我身上、因为他用膏膏我、叫我传福音给贫穷的人．差遣我报告被掳的得释放、瞎眼的得看见、叫那受压制的得自由、报告神悦纳人的禧年。</a:t>
            </a:r>
            <a:r>
              <a:rPr lang="en-US" altLang="zh-CN" dirty="0" smtClean="0">
                <a:solidFill>
                  <a:srgbClr val="C00000"/>
                </a:solidFill>
                <a:latin typeface="Microsoft YaHei" pitchFamily="34" charset="-122"/>
                <a:ea typeface="Microsoft YaHei" pitchFamily="34" charset="-122"/>
              </a:rPr>
              <a:t>』</a:t>
            </a:r>
          </a:p>
          <a:p>
            <a:pPr marL="91440" indent="0">
              <a:lnSpc>
                <a:spcPct val="140000"/>
              </a:lnSpc>
              <a:buNone/>
            </a:pPr>
            <a:endParaRPr lang="en-US" altLang="zh-CN" dirty="0" smtClean="0">
              <a:solidFill>
                <a:srgbClr val="C00000"/>
              </a:solidFill>
              <a:latin typeface="Microsoft YaHei" pitchFamily="34" charset="-122"/>
              <a:ea typeface="Microsoft YaHei" pitchFamily="34" charset="-122"/>
            </a:endParaRPr>
          </a:p>
          <a:p>
            <a:pPr marL="91440" indent="0">
              <a:lnSpc>
                <a:spcPct val="140000"/>
              </a:lnSpc>
              <a:buNone/>
            </a:pPr>
            <a:r>
              <a:rPr lang="zh-CN" altLang="en-US" dirty="0" smtClean="0">
                <a:solidFill>
                  <a:srgbClr val="C00000"/>
                </a:solidFill>
                <a:latin typeface="Microsoft YaHei" pitchFamily="34" charset="-122"/>
                <a:ea typeface="Microsoft YaHei" pitchFamily="34" charset="-122"/>
              </a:rPr>
              <a:t>路</a:t>
            </a:r>
            <a:r>
              <a:rPr lang="en-US" altLang="zh-CN" dirty="0" smtClean="0">
                <a:solidFill>
                  <a:srgbClr val="C00000"/>
                </a:solidFill>
                <a:latin typeface="Microsoft YaHei" pitchFamily="34" charset="-122"/>
                <a:ea typeface="Microsoft YaHei" pitchFamily="34" charset="-122"/>
              </a:rPr>
              <a:t>9</a:t>
            </a:r>
            <a:r>
              <a:rPr lang="zh-CN" altLang="en-US" dirty="0" smtClean="0">
                <a:solidFill>
                  <a:srgbClr val="C00000"/>
                </a:solidFill>
                <a:latin typeface="Microsoft YaHei" pitchFamily="34" charset="-122"/>
                <a:ea typeface="Microsoft YaHei" pitchFamily="34" charset="-122"/>
              </a:rPr>
              <a:t>：</a:t>
            </a:r>
            <a:r>
              <a:rPr lang="en-US" altLang="zh-CN" dirty="0" smtClean="0">
                <a:solidFill>
                  <a:srgbClr val="C00000"/>
                </a:solidFill>
                <a:latin typeface="Microsoft YaHei" pitchFamily="34" charset="-122"/>
                <a:ea typeface="Microsoft YaHei" pitchFamily="34" charset="-122"/>
              </a:rPr>
              <a:t>30-31</a:t>
            </a:r>
            <a:r>
              <a:rPr lang="zh-CN" altLang="en-US" dirty="0" smtClean="0">
                <a:solidFill>
                  <a:srgbClr val="C00000"/>
                </a:solidFill>
                <a:latin typeface="Microsoft YaHei" pitchFamily="34" charset="-122"/>
                <a:ea typeface="Microsoft YaHei" pitchFamily="34" charset="-122"/>
              </a:rPr>
              <a:t>忽然有摩西以利亚两个人、同耶稣说话．他们在荣光里显现、谈论耶稣去世的事、就是他在耶路撒冷将要成的事。</a:t>
            </a:r>
            <a:endParaRPr lang="en-US" altLang="zh-CN" dirty="0" smtClean="0">
              <a:solidFill>
                <a:srgbClr val="C00000"/>
              </a:solidFill>
              <a:latin typeface="Microsoft YaHei" pitchFamily="34" charset="-122"/>
              <a:ea typeface="Microsoft YaHei" pitchFamily="34" charset="-122"/>
            </a:endParaRPr>
          </a:p>
          <a:p>
            <a:pPr marL="91440" indent="0">
              <a:lnSpc>
                <a:spcPct val="140000"/>
              </a:lnSpc>
              <a:buNone/>
            </a:pPr>
            <a:endParaRPr lang="en-US" altLang="zh-CN" dirty="0" smtClean="0">
              <a:latin typeface="Microsoft YaHei" pitchFamily="34" charset="-122"/>
              <a:ea typeface="Microsoft YaHei" pitchFamily="34" charset="-122"/>
            </a:endParaRPr>
          </a:p>
          <a:p>
            <a:pPr marL="91440" indent="0">
              <a:lnSpc>
                <a:spcPct val="140000"/>
              </a:lnSpc>
              <a:buNone/>
            </a:pPr>
            <a:r>
              <a:rPr lang="zh-CN" altLang="en-US" dirty="0" smtClean="0">
                <a:latin typeface="Microsoft YaHei" pitchFamily="34" charset="-122"/>
                <a:ea typeface="Microsoft YaHei" pitchFamily="34" charset="-122"/>
              </a:rPr>
              <a:t>注：“去世”一词双关，也指“出埃及”的“出去”。</a:t>
            </a:r>
            <a:endParaRPr lang="en-US" altLang="zh-CN" dirty="0" smtClean="0">
              <a:latin typeface="Microsoft YaHei" pitchFamily="34" charset="-122"/>
              <a:ea typeface="Microsoft YaHei" pitchFamily="34" charset="-122"/>
            </a:endParaRPr>
          </a:p>
          <a:p>
            <a:pPr>
              <a:buNone/>
            </a:pP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zh-CN" altLang="en-US" dirty="0" smtClean="0"/>
              <a:t>容我的百姓去！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62500" lnSpcReduction="20000"/>
          </a:bodyPr>
          <a:lstStyle/>
          <a:p>
            <a:pPr>
              <a:buNone/>
            </a:pPr>
            <a:endParaRPr lang="en-US" altLang="zh-CN" dirty="0" smtClean="0"/>
          </a:p>
          <a:p>
            <a:pPr marL="91440" indent="0">
              <a:lnSpc>
                <a:spcPct val="140000"/>
              </a:lnSpc>
              <a:buNone/>
            </a:pPr>
            <a:r>
              <a:rPr lang="zh-CN" altLang="en-US" dirty="0" smtClean="0">
                <a:latin typeface="Microsoft YaHei" pitchFamily="34" charset="-122"/>
                <a:ea typeface="Microsoft YaHei" pitchFamily="34" charset="-122"/>
              </a:rPr>
              <a:t>摩</a:t>
            </a:r>
            <a:r>
              <a:rPr lang="zh-CN" altLang="en-US" dirty="0" smtClean="0">
                <a:latin typeface="Microsoft YaHei" pitchFamily="34" charset="-122"/>
                <a:ea typeface="Microsoft YaHei" pitchFamily="34" charset="-122"/>
              </a:rPr>
              <a:t>西亚伦传耶和华神的谕</a:t>
            </a:r>
            <a:r>
              <a:rPr lang="zh-CN" altLang="en-US" dirty="0" smtClean="0">
                <a:latin typeface="Microsoft YaHei" pitchFamily="34" charset="-122"/>
                <a:ea typeface="Microsoft YaHei" pitchFamily="34" charset="-122"/>
              </a:rPr>
              <a:t>旨。这是第一次，人将神的话传给不信神的世界。</a:t>
            </a:r>
            <a:endParaRPr lang="en-US" altLang="zh-CN" dirty="0" smtClean="0">
              <a:latin typeface="Microsoft YaHei" pitchFamily="34" charset="-122"/>
              <a:ea typeface="Microsoft YaHei" pitchFamily="34" charset="-122"/>
            </a:endParaRPr>
          </a:p>
          <a:p>
            <a:pPr marL="91440" indent="0">
              <a:lnSpc>
                <a:spcPct val="140000"/>
              </a:lnSpc>
              <a:buNone/>
            </a:pPr>
            <a:r>
              <a:rPr lang="zh-CN" altLang="en-US" dirty="0" smtClean="0">
                <a:latin typeface="Microsoft YaHei" pitchFamily="34" charset="-122"/>
                <a:ea typeface="Microsoft YaHei" pitchFamily="34" charset="-122"/>
              </a:rPr>
              <a:t>摩西亚伦传达的方式是：宣</a:t>
            </a:r>
            <a:r>
              <a:rPr lang="zh-CN" altLang="en-US" dirty="0" smtClean="0">
                <a:latin typeface="Microsoft YaHei" pitchFamily="34" charset="-122"/>
                <a:ea typeface="Microsoft YaHei" pitchFamily="34" charset="-122"/>
              </a:rPr>
              <a:t>告，不解释。</a:t>
            </a:r>
            <a:r>
              <a:rPr lang="en-US" altLang="zh-CN" sz="2200" dirty="0" smtClean="0">
                <a:latin typeface="KaiTi" pitchFamily="49" charset="-122"/>
                <a:ea typeface="KaiTi" pitchFamily="49" charset="-122"/>
              </a:rPr>
              <a:t>【</a:t>
            </a:r>
            <a:r>
              <a:rPr lang="zh-CN" altLang="en-US" sz="2200" dirty="0" smtClean="0">
                <a:latin typeface="KaiTi" pitchFamily="49" charset="-122"/>
                <a:ea typeface="KaiTi" pitchFamily="49" charset="-122"/>
              </a:rPr>
              <a:t>若有需要讲出理由，那是</a:t>
            </a:r>
            <a:r>
              <a:rPr lang="zh-CN" altLang="en-US" sz="2200" dirty="0" smtClean="0">
                <a:latin typeface="KaiTi" pitchFamily="49" charset="-122"/>
                <a:ea typeface="KaiTi" pitchFamily="49" charset="-122"/>
              </a:rPr>
              <a:t>对子民说的，不是对法老作的解释</a:t>
            </a:r>
            <a:r>
              <a:rPr lang="en-US" altLang="zh-CN" sz="2200" dirty="0" smtClean="0">
                <a:latin typeface="KaiTi" pitchFamily="49" charset="-122"/>
                <a:ea typeface="KaiTi" pitchFamily="49" charset="-122"/>
              </a:rPr>
              <a:t>】</a:t>
            </a:r>
            <a:r>
              <a:rPr lang="zh-CN" altLang="en-US" sz="2200" dirty="0" smtClean="0">
                <a:latin typeface="KaiTi" pitchFamily="49" charset="-122"/>
                <a:ea typeface="KaiTi" pitchFamily="49" charset="-122"/>
              </a:rPr>
              <a:t>。</a:t>
            </a:r>
            <a:endParaRPr lang="en-US" altLang="zh-CN" sz="2200" dirty="0" smtClean="0">
              <a:latin typeface="KaiTi" pitchFamily="49" charset="-122"/>
              <a:ea typeface="KaiTi" pitchFamily="49" charset="-122"/>
            </a:endParaRPr>
          </a:p>
          <a:p>
            <a:pPr marL="91440" indent="0">
              <a:lnSpc>
                <a:spcPct val="140000"/>
              </a:lnSpc>
              <a:buNone/>
            </a:pPr>
            <a:r>
              <a:rPr lang="zh-CN" altLang="en-US" dirty="0" smtClean="0">
                <a:latin typeface="Microsoft YaHei" pitchFamily="34" charset="-122"/>
                <a:ea typeface="Microsoft YaHei" pitchFamily="34" charset="-122"/>
              </a:rPr>
              <a:t>话语中没有“你”，完全无视法老。</a:t>
            </a:r>
            <a:endParaRPr lang="en-US" altLang="zh-CN" dirty="0" smtClean="0">
              <a:latin typeface="Microsoft YaHei" pitchFamily="34" charset="-122"/>
              <a:ea typeface="Microsoft YaHei" pitchFamily="34" charset="-122"/>
            </a:endParaRPr>
          </a:p>
          <a:p>
            <a:pPr marL="91440" indent="0">
              <a:lnSpc>
                <a:spcPct val="140000"/>
              </a:lnSpc>
              <a:buNone/>
            </a:pPr>
            <a:endParaRPr lang="en-US" altLang="zh-CN" dirty="0" smtClean="0"/>
          </a:p>
          <a:p>
            <a:pPr marL="91440" indent="0">
              <a:lnSpc>
                <a:spcPct val="140000"/>
              </a:lnSpc>
              <a:buNone/>
            </a:pPr>
            <a:endParaRPr lang="en-US" altLang="zh-CN" dirty="0" smtClean="0"/>
          </a:p>
          <a:p>
            <a:pPr marL="91440" indent="0">
              <a:lnSpc>
                <a:spcPct val="140000"/>
              </a:lnSpc>
              <a:buNone/>
            </a:pPr>
            <a:endParaRPr lang="en-US" altLang="zh-CN" dirty="0" smtClean="0"/>
          </a:p>
          <a:p>
            <a:pPr marL="91440" indent="0">
              <a:lnSpc>
                <a:spcPct val="140000"/>
              </a:lnSpc>
              <a:buNone/>
            </a:pPr>
            <a:r>
              <a:rPr lang="zh-CN" altLang="en-US" dirty="0" smtClean="0">
                <a:latin typeface="Microsoft YaHei" pitchFamily="34" charset="-122"/>
                <a:ea typeface="Microsoft YaHei" pitchFamily="34" charset="-122"/>
              </a:rPr>
              <a:t>法</a:t>
            </a:r>
            <a:r>
              <a:rPr lang="zh-CN" altLang="en-US" dirty="0" smtClean="0">
                <a:latin typeface="Microsoft YaHei" pitchFamily="34" charset="-122"/>
                <a:ea typeface="Microsoft YaHei" pitchFamily="34" charset="-122"/>
              </a:rPr>
              <a:t>老反问“耶和华是谁？”表示不承认神的权柄。</a:t>
            </a:r>
            <a:endParaRPr lang="en-US" altLang="zh-CN" dirty="0" smtClean="0">
              <a:latin typeface="Microsoft YaHei" pitchFamily="34" charset="-122"/>
              <a:ea typeface="Microsoft YaHei" pitchFamily="34" charset="-122"/>
            </a:endParaRPr>
          </a:p>
          <a:p>
            <a:endParaRPr lang="en-US" altLang="zh-CN" dirty="0" smtClean="0"/>
          </a:p>
          <a:p>
            <a:pPr>
              <a:buNone/>
            </a:pPr>
            <a:endParaRPr lang="zh-CN" altLang="en-US" dirty="0"/>
          </a:p>
        </p:txBody>
      </p:sp>
      <p:sp>
        <p:nvSpPr>
          <p:cNvPr id="4" name="Rectangle 3"/>
          <p:cNvSpPr/>
          <p:nvPr/>
        </p:nvSpPr>
        <p:spPr>
          <a:xfrm>
            <a:off x="685800" y="3105150"/>
            <a:ext cx="4343400" cy="838200"/>
          </a:xfrm>
          <a:prstGeom prst="rect">
            <a:avLst/>
          </a:prstGeom>
        </p:spPr>
        <p:style>
          <a:lnRef idx="0">
            <a:schemeClr val="accent4"/>
          </a:lnRef>
          <a:fillRef idx="1002">
            <a:schemeClr val="lt2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marL="91440" indent="0">
              <a:lnSpc>
                <a:spcPct val="140000"/>
              </a:lnSpc>
              <a:buFont typeface="Arial" pitchFamily="34" charset="0"/>
              <a:buChar char="•"/>
            </a:pPr>
            <a:r>
              <a:rPr lang="zh-CN" altLang="en-US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itchFamily="34" charset="-122"/>
                <a:ea typeface="Microsoft YaHei" pitchFamily="34" charset="-122"/>
              </a:rPr>
              <a:t>“耶和华</a:t>
            </a:r>
            <a:r>
              <a:rPr lang="en-US" altLang="zh-CN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itchFamily="34" charset="-122"/>
                <a:ea typeface="Microsoft YaHei" pitchFamily="34" charset="-122"/>
              </a:rPr>
              <a:t>——</a:t>
            </a:r>
            <a:r>
              <a:rPr lang="zh-CN" altLang="en-US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itchFamily="34" charset="-122"/>
                <a:ea typeface="Microsoft YaHei" pitchFamily="34" charset="-122"/>
              </a:rPr>
              <a:t>以色列的神”</a:t>
            </a:r>
            <a:endParaRPr lang="en-US" altLang="zh-CN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YaHei" pitchFamily="34" charset="-122"/>
              <a:ea typeface="Microsoft YaHei" pitchFamily="34" charset="-122"/>
            </a:endParaRPr>
          </a:p>
          <a:p>
            <a:pPr marL="91440" indent="0">
              <a:lnSpc>
                <a:spcPct val="140000"/>
              </a:lnSpc>
              <a:buFont typeface="Arial" pitchFamily="34" charset="0"/>
              <a:buChar char="•"/>
            </a:pPr>
            <a:r>
              <a:rPr lang="zh-CN" altLang="en-US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itchFamily="34" charset="-122"/>
                <a:ea typeface="Microsoft YaHei" pitchFamily="34" charset="-122"/>
              </a:rPr>
              <a:t>“我的百姓”</a:t>
            </a:r>
            <a:endParaRPr lang="en-US" altLang="zh-CN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YaHei" pitchFamily="34" charset="-122"/>
              <a:ea typeface="Microsoft YaHei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zh-CN" altLang="en-US" dirty="0" smtClean="0"/>
              <a:t>出埃及记 </a:t>
            </a:r>
            <a:r>
              <a:rPr lang="en-US" altLang="zh-CN" dirty="0" smtClean="0"/>
              <a:t>5</a:t>
            </a:r>
            <a:r>
              <a:rPr lang="zh-CN" altLang="en-US" dirty="0" smtClean="0"/>
              <a:t>：</a:t>
            </a:r>
            <a:r>
              <a:rPr lang="en-US" altLang="zh-CN" dirty="0" smtClean="0"/>
              <a:t>4-12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62500" lnSpcReduction="20000"/>
          </a:bodyPr>
          <a:lstStyle/>
          <a:p>
            <a:pPr marL="91440" indent="411480">
              <a:lnSpc>
                <a:spcPct val="130000"/>
              </a:lnSpc>
              <a:buNone/>
            </a:pPr>
            <a:endParaRPr lang="en-US" altLang="zh-CN" dirty="0" smtClean="0">
              <a:solidFill>
                <a:srgbClr val="C00000"/>
              </a:solidFill>
              <a:latin typeface="Microsoft YaHei" pitchFamily="34" charset="-122"/>
              <a:ea typeface="Microsoft YaHei" pitchFamily="34" charset="-122"/>
            </a:endParaRPr>
          </a:p>
          <a:p>
            <a:pPr marL="91440" indent="411480">
              <a:lnSpc>
                <a:spcPct val="130000"/>
              </a:lnSpc>
              <a:buNone/>
            </a:pPr>
            <a:r>
              <a:rPr lang="zh-CN" altLang="en-US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itchFamily="34" charset="-122"/>
                <a:ea typeface="Microsoft YaHei" pitchFamily="34" charset="-122"/>
              </a:rPr>
              <a:t>埃</a:t>
            </a:r>
            <a:r>
              <a:rPr lang="zh-CN" altLang="en-US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itchFamily="34" charset="-122"/>
                <a:ea typeface="Microsoft YaHei" pitchFamily="34" charset="-122"/>
              </a:rPr>
              <a:t>及王对他们说、摩西亚伦你们为甚么叫百姓旷工呢．你们去担你们的担子吧</a:t>
            </a:r>
            <a:r>
              <a:rPr lang="zh-CN" altLang="en-US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itchFamily="34" charset="-122"/>
                <a:ea typeface="Microsoft YaHei" pitchFamily="34" charset="-122"/>
              </a:rPr>
              <a:t>。又</a:t>
            </a:r>
            <a:r>
              <a:rPr lang="zh-CN" altLang="en-US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itchFamily="34" charset="-122"/>
                <a:ea typeface="Microsoft YaHei" pitchFamily="34" charset="-122"/>
              </a:rPr>
              <a:t>说、看哪、这地的以色列人、如今众多、你们竟叫他们歇下担子</a:t>
            </a:r>
            <a:r>
              <a:rPr lang="zh-CN" altLang="en-US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itchFamily="34" charset="-122"/>
                <a:ea typeface="Microsoft YaHei" pitchFamily="34" charset="-122"/>
              </a:rPr>
              <a:t>。</a:t>
            </a:r>
            <a:endParaRPr lang="en-US" altLang="zh-CN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YaHei" pitchFamily="34" charset="-122"/>
              <a:ea typeface="Microsoft YaHei" pitchFamily="34" charset="-122"/>
            </a:endParaRPr>
          </a:p>
          <a:p>
            <a:pPr marL="91440" indent="411480">
              <a:lnSpc>
                <a:spcPct val="130000"/>
              </a:lnSpc>
              <a:buNone/>
            </a:pPr>
            <a:r>
              <a:rPr lang="zh-CN" altLang="en-US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itchFamily="34" charset="-122"/>
                <a:ea typeface="Microsoft YaHei" pitchFamily="34" charset="-122"/>
              </a:rPr>
              <a:t>当</a:t>
            </a:r>
            <a:r>
              <a:rPr lang="zh-CN" altLang="en-US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itchFamily="34" charset="-122"/>
                <a:ea typeface="Microsoft YaHei" pitchFamily="34" charset="-122"/>
              </a:rPr>
              <a:t>天法老吩咐督工的和官长说</a:t>
            </a:r>
            <a:r>
              <a:rPr lang="zh-CN" altLang="en-US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itchFamily="34" charset="-122"/>
                <a:ea typeface="Microsoft YaHei" pitchFamily="34" charset="-122"/>
              </a:rPr>
              <a:t>、你</a:t>
            </a:r>
            <a:r>
              <a:rPr lang="zh-CN" altLang="en-US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itchFamily="34" charset="-122"/>
                <a:ea typeface="Microsoft YaHei" pitchFamily="34" charset="-122"/>
              </a:rPr>
              <a:t>们不可照常把草给百姓作砖、叫他们自己去捡</a:t>
            </a:r>
            <a:r>
              <a:rPr lang="zh-CN" altLang="en-US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itchFamily="34" charset="-122"/>
                <a:ea typeface="Microsoft YaHei" pitchFamily="34" charset="-122"/>
              </a:rPr>
              <a:t>草他</a:t>
            </a:r>
            <a:r>
              <a:rPr lang="zh-CN" altLang="en-US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itchFamily="34" charset="-122"/>
                <a:ea typeface="Microsoft YaHei" pitchFamily="34" charset="-122"/>
              </a:rPr>
              <a:t>们素常作砖的数目、你们仍旧向他们要、一点不可减少、因为他们是懒惰的、所以呼求说、容我们去祭祀我们</a:t>
            </a:r>
            <a:r>
              <a:rPr lang="zh-CN" altLang="en-US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itchFamily="34" charset="-122"/>
                <a:ea typeface="Microsoft YaHei" pitchFamily="34" charset="-122"/>
              </a:rPr>
              <a:t>的神。你</a:t>
            </a:r>
            <a:r>
              <a:rPr lang="zh-CN" altLang="en-US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itchFamily="34" charset="-122"/>
                <a:ea typeface="Microsoft YaHei" pitchFamily="34" charset="-122"/>
              </a:rPr>
              <a:t>们要把更重的工夫加在这些人身上、叫他们劳碌、不听虚谎的言语</a:t>
            </a:r>
            <a:r>
              <a:rPr lang="zh-CN" altLang="en-US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itchFamily="34" charset="-122"/>
                <a:ea typeface="Microsoft YaHei" pitchFamily="34" charset="-122"/>
              </a:rPr>
              <a:t>。</a:t>
            </a:r>
            <a:endParaRPr lang="en-US" altLang="zh-CN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YaHei" pitchFamily="34" charset="-122"/>
              <a:ea typeface="Microsoft YaHei" pitchFamily="34" charset="-122"/>
            </a:endParaRPr>
          </a:p>
          <a:p>
            <a:pPr marL="91440" indent="411480">
              <a:lnSpc>
                <a:spcPct val="130000"/>
              </a:lnSpc>
              <a:buNone/>
            </a:pPr>
            <a:r>
              <a:rPr lang="zh-CN" altLang="en-US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itchFamily="34" charset="-122"/>
                <a:ea typeface="Microsoft YaHei" pitchFamily="34" charset="-122"/>
              </a:rPr>
              <a:t>督</a:t>
            </a:r>
            <a:r>
              <a:rPr lang="zh-CN" altLang="en-US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itchFamily="34" charset="-122"/>
                <a:ea typeface="Microsoft YaHei" pitchFamily="34" charset="-122"/>
              </a:rPr>
              <a:t>工的和官长出来对百姓说、法老这样说、我不给你们草</a:t>
            </a:r>
            <a:r>
              <a:rPr lang="zh-CN" altLang="en-US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itchFamily="34" charset="-122"/>
                <a:ea typeface="Microsoft YaHei" pitchFamily="34" charset="-122"/>
              </a:rPr>
              <a:t>．你</a:t>
            </a:r>
            <a:r>
              <a:rPr lang="zh-CN" altLang="en-US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itchFamily="34" charset="-122"/>
                <a:ea typeface="Microsoft YaHei" pitchFamily="34" charset="-122"/>
              </a:rPr>
              <a:t>们自己在那里能找草、就往那里去找吧、但你们的工一点不可减少</a:t>
            </a:r>
            <a:r>
              <a:rPr lang="zh-CN" altLang="en-US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itchFamily="34" charset="-122"/>
                <a:ea typeface="Microsoft YaHei" pitchFamily="34" charset="-122"/>
              </a:rPr>
              <a:t>。</a:t>
            </a:r>
            <a:endParaRPr lang="en-US" altLang="zh-CN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YaHei" pitchFamily="34" charset="-122"/>
              <a:ea typeface="Microsoft YaHei" pitchFamily="34" charset="-122"/>
            </a:endParaRPr>
          </a:p>
          <a:p>
            <a:pPr marL="91440" indent="411480">
              <a:lnSpc>
                <a:spcPct val="130000"/>
              </a:lnSpc>
              <a:buNone/>
            </a:pPr>
            <a:r>
              <a:rPr lang="zh-CN" altLang="en-US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itchFamily="34" charset="-122"/>
                <a:ea typeface="Microsoft YaHei" pitchFamily="34" charset="-122"/>
              </a:rPr>
              <a:t>于是</a:t>
            </a:r>
            <a:r>
              <a:rPr lang="zh-CN" altLang="en-US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itchFamily="34" charset="-122"/>
                <a:ea typeface="Microsoft YaHei" pitchFamily="34" charset="-122"/>
              </a:rPr>
              <a:t>百姓散在埃及遍地、捡碎稓当作草。</a:t>
            </a:r>
            <a:endParaRPr lang="zh-CN" altLang="en-US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YaHei" pitchFamily="34" charset="-122"/>
              <a:ea typeface="Microsoft YaHei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zh-CN" altLang="en-US" sz="4000" dirty="0" smtClean="0">
                <a:latin typeface="Microsoft YaHei" pitchFamily="34" charset="-122"/>
                <a:ea typeface="Microsoft YaHei" pitchFamily="34" charset="-122"/>
              </a:rPr>
              <a:t>摩西亚伦讲出神的话之后的反应</a:t>
            </a:r>
            <a:endParaRPr lang="zh-CN" altLang="en-US" sz="4000" dirty="0">
              <a:latin typeface="Microsoft YaHei" pitchFamily="34" charset="-122"/>
              <a:ea typeface="Microsoft YaHei" pitchFamily="34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>
            <a:normAutofit fontScale="77500" lnSpcReduction="20000"/>
          </a:bodyPr>
          <a:lstStyle/>
          <a:p>
            <a:pPr>
              <a:buNone/>
            </a:pPr>
            <a:endParaRPr lang="en-US" altLang="zh-CN" dirty="0" smtClean="0"/>
          </a:p>
          <a:p>
            <a:pPr marL="914400">
              <a:lnSpc>
                <a:spcPct val="130000"/>
              </a:lnSpc>
              <a:buFont typeface="Wingdings" pitchFamily="2" charset="2"/>
              <a:buChar char="u"/>
            </a:pPr>
            <a:r>
              <a:rPr lang="zh-CN" altLang="en-US" dirty="0" smtClean="0">
                <a:latin typeface="Microsoft YaHei" pitchFamily="34" charset="-122"/>
                <a:ea typeface="Microsoft YaHei" pitchFamily="34" charset="-122"/>
              </a:rPr>
              <a:t>法老说什么</a:t>
            </a:r>
            <a:endParaRPr lang="en-US" altLang="zh-CN" dirty="0" smtClean="0">
              <a:latin typeface="Microsoft YaHei" pitchFamily="34" charset="-122"/>
              <a:ea typeface="Microsoft YaHei" pitchFamily="34" charset="-122"/>
            </a:endParaRPr>
          </a:p>
          <a:p>
            <a:pPr marL="914400">
              <a:lnSpc>
                <a:spcPct val="130000"/>
              </a:lnSpc>
              <a:buFont typeface="Wingdings" pitchFamily="2" charset="2"/>
              <a:buChar char="u"/>
            </a:pPr>
            <a:r>
              <a:rPr lang="zh-CN" altLang="en-US" dirty="0" smtClean="0">
                <a:latin typeface="Microsoft YaHei" pitchFamily="34" charset="-122"/>
                <a:ea typeface="Microsoft YaHei" pitchFamily="34" charset="-122"/>
              </a:rPr>
              <a:t>法老对督工和官长说什么</a:t>
            </a:r>
            <a:endParaRPr lang="en-US" altLang="zh-CN" dirty="0" smtClean="0">
              <a:latin typeface="Microsoft YaHei" pitchFamily="34" charset="-122"/>
              <a:ea typeface="Microsoft YaHei" pitchFamily="34" charset="-122"/>
            </a:endParaRPr>
          </a:p>
          <a:p>
            <a:pPr marL="914400">
              <a:lnSpc>
                <a:spcPct val="130000"/>
              </a:lnSpc>
              <a:buFont typeface="Wingdings" pitchFamily="2" charset="2"/>
              <a:buChar char="u"/>
            </a:pPr>
            <a:r>
              <a:rPr lang="zh-CN" altLang="en-US" dirty="0" smtClean="0">
                <a:latin typeface="Microsoft YaHei" pitchFamily="34" charset="-122"/>
                <a:ea typeface="Microsoft YaHei" pitchFamily="34" charset="-122"/>
              </a:rPr>
              <a:t>督工和官长对百姓说什么</a:t>
            </a:r>
            <a:endParaRPr lang="en-US" altLang="zh-CN" dirty="0" smtClean="0">
              <a:latin typeface="Microsoft YaHei" pitchFamily="34" charset="-122"/>
              <a:ea typeface="Microsoft YaHei" pitchFamily="34" charset="-122"/>
            </a:endParaRPr>
          </a:p>
          <a:p>
            <a:pPr marL="914400">
              <a:lnSpc>
                <a:spcPct val="130000"/>
              </a:lnSpc>
              <a:buFont typeface="Wingdings" pitchFamily="2" charset="2"/>
              <a:buChar char="u"/>
            </a:pPr>
            <a:r>
              <a:rPr lang="zh-CN" altLang="en-US" dirty="0" smtClean="0">
                <a:latin typeface="Microsoft YaHei" pitchFamily="34" charset="-122"/>
                <a:ea typeface="Microsoft YaHei" pitchFamily="34" charset="-122"/>
              </a:rPr>
              <a:t>百</a:t>
            </a:r>
            <a:r>
              <a:rPr lang="zh-CN" altLang="en-US" dirty="0" smtClean="0">
                <a:latin typeface="Microsoft YaHei" pitchFamily="34" charset="-122"/>
                <a:ea typeface="Microsoft YaHei" pitchFamily="34" charset="-122"/>
              </a:rPr>
              <a:t>姓</a:t>
            </a:r>
            <a:r>
              <a:rPr lang="en-US" altLang="zh-CN" dirty="0" smtClean="0">
                <a:latin typeface="Microsoft YaHei" pitchFamily="34" charset="-122"/>
                <a:ea typeface="Microsoft YaHei" pitchFamily="34" charset="-122"/>
              </a:rPr>
              <a:t>…</a:t>
            </a:r>
            <a:r>
              <a:rPr lang="zh-CN" altLang="en-US" dirty="0" smtClean="0">
                <a:latin typeface="Microsoft YaHei" pitchFamily="34" charset="-122"/>
                <a:ea typeface="Microsoft YaHei" pitchFamily="34" charset="-122"/>
              </a:rPr>
              <a:t>做什么</a:t>
            </a:r>
            <a:endParaRPr lang="en-US" altLang="zh-CN" dirty="0" smtClean="0">
              <a:latin typeface="Microsoft YaHei" pitchFamily="34" charset="-122"/>
              <a:ea typeface="Microsoft YaHei" pitchFamily="34" charset="-122"/>
            </a:endParaRPr>
          </a:p>
          <a:p>
            <a:pPr marL="182880">
              <a:lnSpc>
                <a:spcPct val="130000"/>
              </a:lnSpc>
              <a:buNone/>
            </a:pPr>
            <a:endParaRPr lang="en-US" altLang="zh-CN" dirty="0" smtClean="0">
              <a:latin typeface="Microsoft YaHei" pitchFamily="34" charset="-122"/>
              <a:ea typeface="Microsoft YaHei" pitchFamily="34" charset="-122"/>
            </a:endParaRPr>
          </a:p>
          <a:p>
            <a:pPr marL="182880">
              <a:lnSpc>
                <a:spcPct val="130000"/>
              </a:lnSpc>
              <a:buNone/>
            </a:pPr>
            <a:r>
              <a:rPr lang="en-US" altLang="zh-CN" dirty="0" smtClean="0">
                <a:latin typeface="Microsoft YaHei" pitchFamily="34" charset="-122"/>
                <a:ea typeface="Microsoft YaHei" pitchFamily="34" charset="-122"/>
              </a:rPr>
              <a:t>		</a:t>
            </a:r>
            <a:r>
              <a:rPr lang="zh-CN" altLang="en-US" dirty="0" smtClean="0">
                <a:latin typeface="Microsoft YaHei" pitchFamily="34" charset="-122"/>
                <a:ea typeface="Microsoft YaHei" pitchFamily="34" charset="-122"/>
              </a:rPr>
              <a:t>以上所有的反应，都出于一个权力的中心：法老。</a:t>
            </a:r>
            <a:endParaRPr lang="en-US" altLang="zh-CN" dirty="0" smtClean="0">
              <a:latin typeface="Microsoft YaHei" pitchFamily="34" charset="-122"/>
              <a:ea typeface="Microsoft YaHei" pitchFamily="34" charset="-122"/>
            </a:endParaRPr>
          </a:p>
          <a:p>
            <a:pPr marL="182880">
              <a:lnSpc>
                <a:spcPct val="130000"/>
              </a:lnSpc>
              <a:buNone/>
            </a:pPr>
            <a:r>
              <a:rPr lang="en-US" altLang="zh-CN" dirty="0" smtClean="0">
                <a:latin typeface="Microsoft YaHei" pitchFamily="34" charset="-122"/>
                <a:ea typeface="Microsoft YaHei" pitchFamily="34" charset="-122"/>
              </a:rPr>
              <a:t>		【</a:t>
            </a:r>
            <a:r>
              <a:rPr lang="zh-CN" altLang="en-US" dirty="0" smtClean="0">
                <a:latin typeface="Microsoft YaHei" pitchFamily="34" charset="-122"/>
                <a:ea typeface="Microsoft YaHei" pitchFamily="34" charset="-122"/>
              </a:rPr>
              <a:t>所以，出埃及的焦点，是耶和华与法老之间的对抗</a:t>
            </a:r>
            <a:r>
              <a:rPr lang="en-US" altLang="zh-CN" dirty="0" smtClean="0">
                <a:latin typeface="Microsoft YaHei" pitchFamily="34" charset="-122"/>
                <a:ea typeface="Microsoft YaHei" pitchFamily="34" charset="-122"/>
              </a:rPr>
              <a:t>】</a:t>
            </a:r>
            <a:endParaRPr lang="zh-CN" altLang="en-US" dirty="0">
              <a:latin typeface="Microsoft YaHei" pitchFamily="34" charset="-122"/>
              <a:ea typeface="Microsoft YaHei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zh-CN" altLang="en-US" dirty="0" smtClean="0"/>
              <a:t>思考题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>
            <a:normAutofit fontScale="62500" lnSpcReduction="20000"/>
          </a:bodyPr>
          <a:lstStyle/>
          <a:p>
            <a:pPr>
              <a:buNone/>
            </a:pPr>
            <a:endParaRPr lang="en-US" dirty="0" smtClean="0"/>
          </a:p>
          <a:p>
            <a:pPr>
              <a:lnSpc>
                <a:spcPct val="140000"/>
              </a:lnSpc>
              <a:buNone/>
            </a:pPr>
            <a:r>
              <a:rPr lang="zh-CN" altLang="en-US" sz="3200" dirty="0" smtClean="0">
                <a:latin typeface="Microsoft YaHei" pitchFamily="34" charset="-122"/>
                <a:ea typeface="Microsoft YaHei" pitchFamily="34" charset="-122"/>
              </a:rPr>
              <a:t>思考题（之二）：</a:t>
            </a:r>
            <a:endParaRPr lang="en-US" altLang="zh-CN" sz="3200" dirty="0" smtClean="0">
              <a:latin typeface="Microsoft YaHei" pitchFamily="34" charset="-122"/>
              <a:ea typeface="Microsoft YaHei" pitchFamily="34" charset="-122"/>
            </a:endParaRPr>
          </a:p>
          <a:p>
            <a:pPr>
              <a:lnSpc>
                <a:spcPct val="140000"/>
              </a:lnSpc>
              <a:buNone/>
            </a:pPr>
            <a:endParaRPr lang="en-US" sz="1600" dirty="0" smtClean="0">
              <a:latin typeface="Microsoft YaHei" pitchFamily="34" charset="-122"/>
              <a:ea typeface="Microsoft YaHei" pitchFamily="34" charset="-122"/>
            </a:endParaRPr>
          </a:p>
          <a:p>
            <a:pPr>
              <a:lnSpc>
                <a:spcPct val="140000"/>
              </a:lnSpc>
              <a:buNone/>
            </a:pPr>
            <a:r>
              <a:rPr lang="en-US" sz="3200" dirty="0" smtClean="0">
                <a:latin typeface="Microsoft YaHei" pitchFamily="34" charset="-122"/>
                <a:ea typeface="Microsoft YaHei" pitchFamily="34" charset="-122"/>
              </a:rPr>
              <a:t>3</a:t>
            </a:r>
            <a:r>
              <a:rPr lang="zh-CN" altLang="en-US" sz="3200" dirty="0" smtClean="0">
                <a:latin typeface="Microsoft YaHei" pitchFamily="34" charset="-122"/>
                <a:ea typeface="Microsoft YaHei" pitchFamily="34" charset="-122"/>
              </a:rPr>
              <a:t>、摩西亚伦向法老提出请容百姓去旷野祭拜耶和华的要求后，法老为什么加重对以色列百姓的压迫，而不是采用怀柔政策</a:t>
            </a:r>
            <a:r>
              <a:rPr lang="zh-CN" altLang="en-US" sz="3200" dirty="0" smtClean="0">
                <a:latin typeface="Microsoft YaHei" pitchFamily="34" charset="-122"/>
                <a:ea typeface="Microsoft YaHei" pitchFamily="34" charset="-122"/>
              </a:rPr>
              <a:t>？</a:t>
            </a:r>
            <a:endParaRPr lang="en-US" altLang="zh-CN" sz="3200" dirty="0" smtClean="0">
              <a:latin typeface="Microsoft YaHei" pitchFamily="34" charset="-122"/>
              <a:ea typeface="Microsoft YaHei" pitchFamily="34" charset="-122"/>
            </a:endParaRPr>
          </a:p>
          <a:p>
            <a:pPr>
              <a:lnSpc>
                <a:spcPct val="140000"/>
              </a:lnSpc>
              <a:buNone/>
            </a:pPr>
            <a:endParaRPr lang="zh-CN" altLang="en-US" sz="1400" dirty="0" smtClean="0">
              <a:latin typeface="Microsoft YaHei" pitchFamily="34" charset="-122"/>
              <a:ea typeface="Microsoft YaHei" pitchFamily="34" charset="-122"/>
            </a:endParaRPr>
          </a:p>
          <a:p>
            <a:pPr>
              <a:lnSpc>
                <a:spcPct val="140000"/>
              </a:lnSpc>
              <a:buNone/>
            </a:pPr>
            <a:r>
              <a:rPr lang="en-US" sz="3200" dirty="0" smtClean="0">
                <a:latin typeface="Microsoft YaHei" pitchFamily="34" charset="-122"/>
                <a:ea typeface="Microsoft YaHei" pitchFamily="34" charset="-122"/>
              </a:rPr>
              <a:t>4</a:t>
            </a:r>
            <a:r>
              <a:rPr lang="zh-CN" altLang="en-US" sz="3200" dirty="0" smtClean="0">
                <a:latin typeface="Microsoft YaHei" pitchFamily="34" charset="-122"/>
                <a:ea typeface="Microsoft YaHei" pitchFamily="34" charset="-122"/>
              </a:rPr>
              <a:t>、不给草秸照常要做砖的数目，岂不是更加迫使以色列人渴望离开埃及吗</a:t>
            </a:r>
            <a:r>
              <a:rPr lang="zh-CN" altLang="en-US" sz="3200" dirty="0" smtClean="0">
                <a:latin typeface="Microsoft YaHei" pitchFamily="34" charset="-122"/>
                <a:ea typeface="Microsoft YaHei" pitchFamily="34" charset="-122"/>
              </a:rPr>
              <a:t>？</a:t>
            </a:r>
            <a:endParaRPr lang="en-US" altLang="zh-CN" sz="3200" dirty="0" smtClean="0">
              <a:latin typeface="Microsoft YaHei" pitchFamily="34" charset="-122"/>
              <a:ea typeface="Microsoft YaHei" pitchFamily="34" charset="-122"/>
            </a:endParaRPr>
          </a:p>
          <a:p>
            <a:pPr>
              <a:lnSpc>
                <a:spcPct val="140000"/>
              </a:lnSpc>
              <a:buNone/>
            </a:pPr>
            <a:r>
              <a:rPr lang="en-US" altLang="zh-CN" dirty="0" smtClean="0">
                <a:latin typeface="Microsoft YaHei" pitchFamily="34" charset="-122"/>
                <a:ea typeface="Microsoft YaHei" pitchFamily="34" charset="-122"/>
              </a:rPr>
              <a:t>                                                                                                              </a:t>
            </a:r>
            <a:r>
              <a:rPr lang="en-US" altLang="zh-CN" sz="1300" dirty="0" smtClean="0">
                <a:latin typeface="Microsoft YaHei" pitchFamily="34" charset="-122"/>
                <a:ea typeface="Microsoft YaHei" pitchFamily="34" charset="-122"/>
              </a:rPr>
              <a:t>.</a:t>
            </a:r>
            <a:endParaRPr lang="zh-CN" altLang="en-US" sz="1300" dirty="0" smtClean="0">
              <a:latin typeface="Microsoft YaHei" pitchFamily="34" charset="-122"/>
              <a:ea typeface="Microsoft YaHei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1044</TotalTime>
  <Words>2389</Words>
  <Application>Microsoft Office PowerPoint</Application>
  <PresentationFormat>On-screen Show (16:9)</PresentationFormat>
  <Paragraphs>117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Apex</vt:lpstr>
      <vt:lpstr>出埃及记 第五章</vt:lpstr>
      <vt:lpstr>思考题：</vt:lpstr>
      <vt:lpstr>出埃及记 5：1-3</vt:lpstr>
      <vt:lpstr>大幕拉开了！正剧开始上演——</vt:lpstr>
      <vt:lpstr>对比福音书</vt:lpstr>
      <vt:lpstr>容我的百姓去！</vt:lpstr>
      <vt:lpstr>出埃及记 5：4-12</vt:lpstr>
      <vt:lpstr>摩西亚伦讲出神的话之后的反应</vt:lpstr>
      <vt:lpstr>思考题</vt:lpstr>
      <vt:lpstr>出埃及记 5：13-18</vt:lpstr>
      <vt:lpstr>思考题：</vt:lpstr>
      <vt:lpstr>摩西亚伦传神的话带出的效果</vt:lpstr>
      <vt:lpstr>出埃及记 5：19-23</vt:lpstr>
      <vt:lpstr>思考题：</vt:lpstr>
      <vt:lpstr>以色列人遭遇空前的祸患！</vt:lpstr>
      <vt:lpstr>这是出埃及争战的第一个回合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出埃及记 第五章</dc:title>
  <dc:creator>Thinkpad T470s</dc:creator>
  <cp:lastModifiedBy>Thinkpad T470s</cp:lastModifiedBy>
  <cp:revision>10</cp:revision>
  <dcterms:created xsi:type="dcterms:W3CDTF">2024-05-24T01:39:00Z</dcterms:created>
  <dcterms:modified xsi:type="dcterms:W3CDTF">2024-05-26T03:01:28Z</dcterms:modified>
</cp:coreProperties>
</file>