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31" r:id="rId3"/>
    <p:sldId id="327" r:id="rId4"/>
    <p:sldId id="332" r:id="rId5"/>
    <p:sldId id="333" r:id="rId6"/>
    <p:sldId id="334" r:id="rId7"/>
    <p:sldId id="335" r:id="rId8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76" y="-6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52317"/>
            <a:ext cx="9013372" cy="501915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2400300"/>
            <a:ext cx="6400800" cy="120015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zh-CN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2024/7/14</a:t>
            </a:fld>
            <a:endParaRPr lang="zh-CN" alt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Rectangle 6"/>
          <p:cNvSpPr/>
          <p:nvPr/>
        </p:nvSpPr>
        <p:spPr>
          <a:xfrm>
            <a:off x="62932" y="1086978"/>
            <a:ext cx="9021537" cy="11455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2" y="1047540"/>
            <a:ext cx="9021537" cy="90435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2" y="2232487"/>
            <a:ext cx="9021537" cy="82899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129448"/>
            <a:ext cx="8229600" cy="1102519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2024/7/14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1"/>
            <a:ext cx="2011680" cy="4388644"/>
          </a:xfrm>
        </p:spPr>
        <p:txBody>
          <a:bodyPr vert="eaVert"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05980"/>
            <a:ext cx="5562600" cy="4388644"/>
          </a:xfrm>
        </p:spPr>
        <p:txBody>
          <a:bodyPr vert="eaVert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2024/7/14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2024/7/14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085850"/>
            <a:ext cx="7772400" cy="34290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52317"/>
            <a:ext cx="9013372" cy="501915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714376"/>
            <a:ext cx="7772400" cy="1021556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910953"/>
            <a:ext cx="7772400" cy="1003697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2024/7/14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4629150"/>
            <a:ext cx="4000500" cy="3429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3" y="1782623"/>
            <a:ext cx="9013515" cy="6858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7" y="1756107"/>
            <a:ext cx="9013781" cy="3428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7" y="1851660"/>
            <a:ext cx="9014621" cy="3429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4656582"/>
            <a:ext cx="457200" cy="342900"/>
          </a:xfrm>
        </p:spPr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2024/7/14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085850"/>
            <a:ext cx="3749040" cy="34290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085850"/>
            <a:ext cx="3749040" cy="342900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4788"/>
            <a:ext cx="7772400" cy="85725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085850"/>
            <a:ext cx="3733800" cy="5715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085850"/>
            <a:ext cx="3733800" cy="5715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2024/7/14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1685925"/>
            <a:ext cx="3733800" cy="291465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1685925"/>
            <a:ext cx="3733800" cy="291465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2024/7/14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2024/7/14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52316"/>
            <a:ext cx="9013372" cy="5020056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4788"/>
            <a:ext cx="7772400" cy="85725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200150"/>
            <a:ext cx="1905000" cy="337185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2024/7/14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200150"/>
            <a:ext cx="5715000" cy="3371850"/>
          </a:xfrm>
        </p:spPr>
        <p:txBody>
          <a:bodyPr vert="horz"/>
          <a:lstStyle/>
          <a:p>
            <a:pPr lvl="0" eaLnBrk="1" latinLnBrk="0" hangingPunct="1"/>
            <a:r>
              <a:rPr lang="en-US" altLang="zh-CN" smtClean="0"/>
              <a:t>Click to edit Master text styles</a:t>
            </a:r>
          </a:p>
          <a:p>
            <a:pPr lvl="1" eaLnBrk="1" latinLnBrk="0" hangingPunct="1"/>
            <a:r>
              <a:rPr lang="en-US" altLang="zh-CN" smtClean="0"/>
              <a:t>Second level</a:t>
            </a:r>
          </a:p>
          <a:p>
            <a:pPr lvl="2" eaLnBrk="1" latinLnBrk="0" hangingPunct="1"/>
            <a:r>
              <a:rPr lang="en-US" altLang="zh-CN" smtClean="0"/>
              <a:t>Third level</a:t>
            </a:r>
          </a:p>
          <a:p>
            <a:pPr lvl="3" eaLnBrk="1" latinLnBrk="0" hangingPunct="1"/>
            <a:r>
              <a:rPr lang="en-US" altLang="zh-CN" smtClean="0"/>
              <a:t>Fourth level</a:t>
            </a:r>
          </a:p>
          <a:p>
            <a:pPr lvl="4" eaLnBrk="1" latinLnBrk="0" hangingPunct="1"/>
            <a:r>
              <a:rPr lang="en-US" altLang="zh-CN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675413"/>
            <a:ext cx="7315200" cy="391716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84369"/>
            <a:ext cx="7315200" cy="51435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DA906-A378-45DE-922F-1013D75F7F31}" type="datetimeFigureOut">
              <a:rPr lang="zh-CN" altLang="en-US" smtClean="0"/>
              <a:pPr/>
              <a:t>2024/7/14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4629150"/>
            <a:ext cx="3886200" cy="3429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4656582"/>
            <a:ext cx="457200" cy="342900"/>
          </a:xfrm>
        </p:spPr>
        <p:txBody>
          <a:bodyPr/>
          <a:lstStyle/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3512666"/>
            <a:ext cx="9006840" cy="6858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9" y="3487856"/>
            <a:ext cx="9006639" cy="3428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1" y="3579919"/>
            <a:ext cx="9006637" cy="3660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9" y="50007"/>
            <a:ext cx="9001873" cy="3436144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altLang="zh-CN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52316"/>
            <a:ext cx="9013372" cy="5020056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05979"/>
            <a:ext cx="7772400" cy="85725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altLang="zh-CN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085850"/>
            <a:ext cx="7772400" cy="3429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altLang="zh-CN" smtClean="0"/>
              <a:t>Click to edit Master text styles</a:t>
            </a:r>
          </a:p>
          <a:p>
            <a:pPr lvl="1" eaLnBrk="1" latinLnBrk="0" hangingPunct="1"/>
            <a:r>
              <a:rPr kumimoji="0" lang="en-US" altLang="zh-CN" smtClean="0"/>
              <a:t>Second level</a:t>
            </a:r>
          </a:p>
          <a:p>
            <a:pPr lvl="2" eaLnBrk="1" latinLnBrk="0" hangingPunct="1"/>
            <a:r>
              <a:rPr kumimoji="0" lang="en-US" altLang="zh-CN" smtClean="0"/>
              <a:t>Third level</a:t>
            </a:r>
          </a:p>
          <a:p>
            <a:pPr lvl="3" eaLnBrk="1" latinLnBrk="0" hangingPunct="1"/>
            <a:r>
              <a:rPr kumimoji="0" lang="en-US" altLang="zh-CN" smtClean="0"/>
              <a:t>Fourth level</a:t>
            </a:r>
          </a:p>
          <a:p>
            <a:pPr lvl="4" eaLnBrk="1" latinLnBrk="0" hangingPunct="1"/>
            <a:r>
              <a:rPr kumimoji="0" lang="en-US" altLang="zh-CN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4643437"/>
            <a:ext cx="2476500" cy="357188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F0DA906-A378-45DE-922F-1013D75F7F31}" type="datetimeFigureOut">
              <a:rPr lang="zh-CN" altLang="en-US" smtClean="0"/>
              <a:pPr/>
              <a:t>2024/7/14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4629150"/>
            <a:ext cx="3962400" cy="3429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4657725"/>
            <a:ext cx="457200" cy="3429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83B51A4-D842-4A0C-9B89-801DCD4C58B0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2024</a:t>
            </a:r>
            <a:r>
              <a:rPr lang="zh-CN" altLang="en-US" dirty="0" smtClean="0"/>
              <a:t>年</a:t>
            </a:r>
            <a:r>
              <a:rPr lang="en-US" altLang="zh-CN" dirty="0" smtClean="0"/>
              <a:t>7</a:t>
            </a:r>
            <a:r>
              <a:rPr lang="zh-CN" altLang="en-US" dirty="0" smtClean="0"/>
              <a:t>月</a:t>
            </a:r>
            <a:endParaRPr lang="zh-CN" alt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约翰福音 第五章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05978"/>
            <a:ext cx="7772400" cy="1222771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zh-CN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约翰福音 第五章主耶稣讲论的结构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sz="2800" dirty="0" smtClean="0"/>
              <a:t>（约</a:t>
            </a:r>
            <a:r>
              <a:rPr lang="en-US" altLang="zh-CN" sz="2800" dirty="0" smtClean="0"/>
              <a:t>5:17-47</a:t>
            </a:r>
            <a:r>
              <a:rPr lang="zh-CN" altLang="en-US" sz="2800" dirty="0" smtClean="0"/>
              <a:t>）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04950"/>
            <a:ext cx="8229600" cy="3429000"/>
          </a:xfrm>
        </p:spPr>
        <p:txBody>
          <a:bodyPr>
            <a:normAutofit fontScale="62500" lnSpcReduction="20000"/>
          </a:bodyPr>
          <a:lstStyle/>
          <a:p>
            <a:pPr marL="91440" indent="0">
              <a:lnSpc>
                <a:spcPct val="130000"/>
              </a:lnSpc>
              <a:buNone/>
            </a:pPr>
            <a:endParaRPr lang="en-US" altLang="zh-CN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第一部分：宣告祂是神子（</a:t>
            </a:r>
            <a:r>
              <a:rPr lang="en-US" altLang="zh-CN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5:17-30</a:t>
            </a:r>
            <a:r>
              <a:rPr lang="zh-CN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</a:t>
            </a:r>
            <a:endParaRPr lang="en-US" altLang="zh-CN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en-US" altLang="zh-CN" sz="2400" dirty="0" smtClean="0"/>
              <a:t>1</a:t>
            </a:r>
            <a:r>
              <a:rPr lang="zh-CN" altLang="en-US" sz="2400" dirty="0" smtClean="0"/>
              <a:t>、祂的所是（</a:t>
            </a:r>
            <a:r>
              <a:rPr lang="en-US" altLang="zh-CN" sz="2400" dirty="0" smtClean="0"/>
              <a:t>5:17-23</a:t>
            </a:r>
            <a:r>
              <a:rPr lang="zh-CN" altLang="en-US" sz="2400" dirty="0" smtClean="0"/>
              <a:t>），</a:t>
            </a:r>
            <a:r>
              <a:rPr lang="en-US" altLang="zh-CN" sz="2400" dirty="0" smtClean="0"/>
              <a:t>24</a:t>
            </a:r>
            <a:r>
              <a:rPr lang="zh-CN" altLang="en-US" sz="2400" dirty="0" smtClean="0"/>
              <a:t>节是结论</a:t>
            </a:r>
            <a:endParaRPr lang="en-US" altLang="zh-CN" sz="2400" dirty="0" smtClean="0"/>
          </a:p>
          <a:p>
            <a:pPr marL="91440" indent="0">
              <a:lnSpc>
                <a:spcPct val="130000"/>
              </a:lnSpc>
              <a:buNone/>
            </a:pPr>
            <a:r>
              <a:rPr lang="en-US" altLang="zh-CN" sz="2400" dirty="0" smtClean="0"/>
              <a:t>2</a:t>
            </a:r>
            <a:r>
              <a:rPr lang="zh-CN" altLang="en-US" sz="2400" dirty="0" smtClean="0"/>
              <a:t>、祂的所为（</a:t>
            </a:r>
            <a:r>
              <a:rPr lang="en-US" altLang="zh-CN" sz="2400" dirty="0" smtClean="0"/>
              <a:t>5:25-29</a:t>
            </a:r>
            <a:r>
              <a:rPr lang="zh-CN" altLang="en-US" sz="2400" dirty="0" smtClean="0"/>
              <a:t>），</a:t>
            </a:r>
            <a:r>
              <a:rPr lang="en-US" altLang="zh-CN" sz="2400" dirty="0" smtClean="0"/>
              <a:t>30</a:t>
            </a:r>
            <a:r>
              <a:rPr lang="zh-CN" altLang="en-US" sz="2400" dirty="0" smtClean="0"/>
              <a:t>节是结论</a:t>
            </a:r>
            <a:endParaRPr lang="en-US" altLang="zh-CN" sz="2400" dirty="0" smtClean="0"/>
          </a:p>
          <a:p>
            <a:pPr marL="91440" indent="0">
              <a:lnSpc>
                <a:spcPct val="130000"/>
              </a:lnSpc>
              <a:buNone/>
            </a:pPr>
            <a:endParaRPr lang="en-US" altLang="zh-CN" sz="2400" dirty="0" smtClean="0"/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第二部分：对祂的宣告提出见证（</a:t>
            </a:r>
            <a:r>
              <a:rPr lang="en-US" altLang="zh-CN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5:31-47</a:t>
            </a:r>
            <a:r>
              <a:rPr lang="zh-CN" alt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</a:t>
            </a:r>
            <a:endParaRPr lang="en-US" altLang="zh-CN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en-US" altLang="zh-CN" sz="2400" dirty="0" smtClean="0"/>
              <a:t>1</a:t>
            </a:r>
            <a:r>
              <a:rPr lang="zh-CN" altLang="en-US" sz="2400" dirty="0" smtClean="0"/>
              <a:t>、施洗约翰的见证（</a:t>
            </a:r>
            <a:r>
              <a:rPr lang="en-US" altLang="zh-CN" sz="2400" dirty="0" smtClean="0"/>
              <a:t>5:31-35</a:t>
            </a:r>
            <a:r>
              <a:rPr lang="zh-CN" altLang="en-US" sz="2400" dirty="0" smtClean="0"/>
              <a:t>）</a:t>
            </a:r>
            <a:endParaRPr lang="en-US" altLang="zh-CN" sz="2400" dirty="0" smtClean="0"/>
          </a:p>
          <a:p>
            <a:pPr marL="91440" indent="0">
              <a:lnSpc>
                <a:spcPct val="130000"/>
              </a:lnSpc>
              <a:buNone/>
            </a:pPr>
            <a:r>
              <a:rPr lang="en-US" altLang="zh-CN" sz="2400" dirty="0" smtClean="0"/>
              <a:t>2</a:t>
            </a:r>
            <a:r>
              <a:rPr lang="zh-CN" altLang="en-US" sz="2400" dirty="0" smtClean="0"/>
              <a:t>、神的见证（</a:t>
            </a:r>
            <a:r>
              <a:rPr lang="en-US" altLang="zh-CN" sz="2400" dirty="0" smtClean="0"/>
              <a:t>5:36-47</a:t>
            </a:r>
            <a:r>
              <a:rPr lang="zh-CN" altLang="en-US" sz="2400" dirty="0" smtClean="0"/>
              <a:t>）：</a:t>
            </a:r>
            <a:endParaRPr lang="en-US" altLang="zh-CN" sz="2400" dirty="0" smtClean="0"/>
          </a:p>
          <a:p>
            <a:pPr marL="91440" indent="0">
              <a:lnSpc>
                <a:spcPct val="130000"/>
              </a:lnSpc>
              <a:buNone/>
            </a:pPr>
            <a:r>
              <a:rPr lang="en-US" altLang="zh-CN" sz="2400" dirty="0" smtClean="0"/>
              <a:t>       </a:t>
            </a:r>
            <a:r>
              <a:rPr lang="zh-CN" altLang="en-US" sz="2400" dirty="0" smtClean="0"/>
              <a:t>我所做的事为证（</a:t>
            </a:r>
            <a:r>
              <a:rPr lang="en-US" altLang="zh-CN" sz="2400" dirty="0" smtClean="0"/>
              <a:t>5:36</a:t>
            </a:r>
            <a:r>
              <a:rPr lang="zh-CN" altLang="en-US" sz="2400" dirty="0" smtClean="0"/>
              <a:t>）；父神为见证（</a:t>
            </a:r>
            <a:r>
              <a:rPr lang="en-US" altLang="zh-CN" sz="2400" dirty="0" smtClean="0"/>
              <a:t>5:37-38</a:t>
            </a:r>
            <a:r>
              <a:rPr lang="zh-CN" altLang="en-US" sz="2400" dirty="0" smtClean="0"/>
              <a:t>）；圣经为见证（</a:t>
            </a:r>
            <a:r>
              <a:rPr lang="en-US" altLang="zh-CN" sz="2400" dirty="0" smtClean="0"/>
              <a:t>5:39-40</a:t>
            </a:r>
            <a:r>
              <a:rPr lang="zh-CN" altLang="en-US" sz="2400" dirty="0" smtClean="0"/>
              <a:t>）。</a:t>
            </a:r>
            <a:r>
              <a:rPr lang="en-US" altLang="zh-CN" sz="2400" dirty="0" smtClean="0"/>
              <a:t>41-47</a:t>
            </a:r>
            <a:r>
              <a:rPr lang="zh-CN" altLang="en-US" sz="2400" dirty="0" smtClean="0"/>
              <a:t>是结论。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zh-CN" altLang="en-US" dirty="0" smtClean="0"/>
              <a:t>  </a:t>
            </a: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耶稣公开宣讲 </a:t>
            </a:r>
            <a:r>
              <a:rPr lang="zh-CN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（第二部分：约</a:t>
            </a:r>
            <a:r>
              <a:rPr lang="en-US" altLang="zh-CN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5</a:t>
            </a:r>
            <a:r>
              <a:rPr lang="zh-CN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31-47</a:t>
            </a:r>
            <a:r>
              <a:rPr lang="zh-CN" alt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）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085850"/>
            <a:ext cx="8610600" cy="37719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 indent="0">
              <a:lnSpc>
                <a:spcPct val="130000"/>
              </a:lnSpc>
              <a:buNone/>
            </a:pPr>
            <a:r>
              <a:rPr lang="zh-CN" altLang="en-US" sz="28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  <a:cs typeface="Arial Unicode MS" pitchFamily="34" charset="-128"/>
              </a:rPr>
              <a:t>之二：约</a:t>
            </a:r>
            <a:r>
              <a:rPr lang="en-US" altLang="zh-CN" sz="28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  <a:cs typeface="Arial Unicode MS" pitchFamily="34" charset="-128"/>
              </a:rPr>
              <a:t>5</a:t>
            </a:r>
            <a:r>
              <a:rPr lang="zh-CN" altLang="en-US" sz="28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  <a:cs typeface="Arial Unicode MS" pitchFamily="34" charset="-128"/>
              </a:rPr>
              <a:t>：</a:t>
            </a:r>
            <a:r>
              <a:rPr lang="en-US" altLang="zh-CN" sz="2800" b="1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  <a:cs typeface="Arial Unicode MS" pitchFamily="34" charset="-128"/>
              </a:rPr>
              <a:t>36-41</a:t>
            </a: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sz="18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    但我有比约翰更大的见证．因为父交给我要我成就的事、就是我所作的事、这便见证我是父所差来的。</a:t>
            </a:r>
            <a:endParaRPr lang="en-US" altLang="zh-CN" sz="1800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sz="18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    差我来的父也为我作过见证。你们从来没有听见他的声音、也没有看见他的形像。你们并没有他的道存在心里．因为他所差来的、你们不信。</a:t>
            </a:r>
            <a:endParaRPr lang="en-US" altLang="zh-CN" sz="1800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sz="18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    你们查考圣经．</a:t>
            </a:r>
            <a:r>
              <a:rPr lang="en-US" altLang="zh-CN" sz="18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〔</a:t>
            </a:r>
            <a:r>
              <a:rPr lang="zh-CN" altLang="en-US" sz="18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或作应当查考圣经</a:t>
            </a:r>
            <a:r>
              <a:rPr lang="en-US" altLang="zh-CN" sz="18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〕</a:t>
            </a:r>
            <a:r>
              <a:rPr lang="zh-CN" altLang="en-US" sz="18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因你们以为内中有永生．给我作见证的就是这经。然而你们不肯到我这里来得生命。</a:t>
            </a:r>
            <a:endParaRPr lang="en-US" altLang="zh-CN" sz="1800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en-US" altLang="zh-CN" sz="18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    </a:t>
            </a:r>
            <a:r>
              <a:rPr lang="zh-CN" altLang="en-US" sz="18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我不受从人来的荣耀。</a:t>
            </a:r>
            <a:endParaRPr lang="en-US" altLang="zh-CN" sz="1800" dirty="0" smtClean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sz="18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    </a:t>
            </a:r>
            <a:endParaRPr lang="zh-CN" altLang="en-US" sz="1800" dirty="0">
              <a:solidFill>
                <a:srgbClr val="C00000"/>
              </a:solidFill>
              <a:latin typeface="KaiTi" pitchFamily="49" charset="-122"/>
              <a:ea typeface="KaiT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361950"/>
            <a:ext cx="8534400" cy="45720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 marL="91440" indent="0">
              <a:lnSpc>
                <a:spcPct val="120000"/>
              </a:lnSpc>
              <a:buNone/>
            </a:pPr>
            <a:r>
              <a:rPr lang="zh-CN" altLang="en-US" sz="3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耶稣的三个见证（之一）：父要我成就的事</a:t>
            </a:r>
            <a:endParaRPr lang="en-US" altLang="zh-CN" sz="38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20000"/>
              </a:lnSpc>
              <a:buNone/>
            </a:pP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20000"/>
              </a:lnSpc>
              <a:buNone/>
            </a:pPr>
            <a:r>
              <a:rPr lang="zh-CN" altLang="en-US" sz="29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约</a:t>
            </a:r>
            <a:r>
              <a:rPr lang="en-US" altLang="zh-CN" sz="29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5</a:t>
            </a:r>
            <a:r>
              <a:rPr lang="zh-CN" altLang="en-US" sz="29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29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36  </a:t>
            </a:r>
            <a:r>
              <a:rPr lang="zh-CN" altLang="en-US" sz="29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但我有比约翰更大的见证．因为父交给我</a:t>
            </a:r>
            <a:r>
              <a:rPr lang="zh-CN" altLang="en-US" sz="29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要我成就的事</a:t>
            </a:r>
            <a:r>
              <a:rPr lang="zh-CN" altLang="en-US" sz="29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、就是</a:t>
            </a:r>
            <a:r>
              <a:rPr lang="zh-CN" altLang="en-US" sz="29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我所作的事</a:t>
            </a:r>
            <a:r>
              <a:rPr lang="zh-CN" altLang="en-US" sz="29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、这便见证我是父所差来的。</a:t>
            </a:r>
            <a:endParaRPr lang="en-US" altLang="zh-CN" sz="29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20000"/>
              </a:lnSpc>
              <a:buNone/>
            </a:pP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20000"/>
              </a:lnSpc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、“我所做的事”，直接回应犹太人对耶稣在安息日做事的质疑。</a:t>
            </a:r>
            <a:r>
              <a:rPr lang="zh-CN" altLang="en-US" u="sng" dirty="0" smtClean="0">
                <a:latin typeface="KaiTi" pitchFamily="49" charset="-122"/>
                <a:ea typeface="KaiTi" pitchFamily="49" charset="-122"/>
              </a:rPr>
              <a:t>对应经文诗篇第</a:t>
            </a:r>
            <a:r>
              <a:rPr lang="en-US" altLang="zh-CN" u="sng" dirty="0" smtClean="0">
                <a:latin typeface="KaiTi" pitchFamily="49" charset="-122"/>
                <a:ea typeface="KaiTi" pitchFamily="49" charset="-122"/>
              </a:rPr>
              <a:t>40</a:t>
            </a:r>
            <a:r>
              <a:rPr lang="zh-CN" altLang="en-US" u="sng" dirty="0" smtClean="0">
                <a:latin typeface="KaiTi" pitchFamily="49" charset="-122"/>
                <a:ea typeface="KaiTi" pitchFamily="49" charset="-122"/>
              </a:rPr>
              <a:t>篇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。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【9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25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“我奉我父之名所行的事，可以为我作见证。”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10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38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“你们纵然不信我，也当信这些事”，约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3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2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；约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9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16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；太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7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16-18】</a:t>
            </a:r>
          </a:p>
          <a:p>
            <a:pPr marL="91440" indent="0">
              <a:lnSpc>
                <a:spcPct val="120000"/>
              </a:lnSpc>
              <a:buNone/>
            </a:pP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20000"/>
              </a:lnSpc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2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、这里特别强调“成就的事”，即使命、目标。以宣告的态度和神作事的方式来表达。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20000"/>
              </a:lnSpc>
              <a:buNone/>
            </a:pP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20000"/>
              </a:lnSpc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3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、对应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《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出埃及记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》3:12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“神说、我必与你同在、你将百姓从埃及领出来之后、你们必在这山上事奉我、这就是我打发你去的证据。”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361950"/>
            <a:ext cx="8534400" cy="45720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sz="3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耶稣的三个见证（之二）：父神的见证</a:t>
            </a:r>
            <a:endParaRPr lang="en-US" altLang="zh-CN" sz="38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 </a:t>
            </a: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sz="29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约</a:t>
            </a:r>
            <a:r>
              <a:rPr lang="en-US" altLang="zh-CN" sz="29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5</a:t>
            </a:r>
            <a:r>
              <a:rPr lang="zh-CN" altLang="en-US" sz="29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29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37-38  </a:t>
            </a:r>
            <a:r>
              <a:rPr lang="zh-CN" altLang="en-US" sz="29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差我来的父也为我作过见证。你们从来没有听见他的声音、也没有看见他的形像。你们并没有他的道存在心里．因为他所差来的、你们不信。</a:t>
            </a:r>
            <a:endParaRPr lang="en-US" altLang="zh-CN" sz="29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、父的见证指太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3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7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，可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9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7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，路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3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22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所记载的内容。天父说：“这是我的爱子”。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回应第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16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节“所以犹太人越发想要杀他，因他不但犯了安息日，并且称神为他的父，将自己和神当作平等的”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】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endParaRPr lang="en-US" altLang="zh-CN" sz="15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2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、宣告这见证是真实的，但也是人不能领受的。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参考约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12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29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与彼后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17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的对比，再思想约一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5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9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的话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】</a:t>
            </a:r>
          </a:p>
          <a:p>
            <a:pPr marL="91440" indent="0">
              <a:lnSpc>
                <a:spcPct val="130000"/>
              </a:lnSpc>
              <a:buNone/>
            </a:pPr>
            <a:endParaRPr lang="en-US" altLang="zh-CN" sz="13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3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、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38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节耶稣指出人不能领受的原因。并且特别使用倒装句来表达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类似于罗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10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dirty="0" smtClean="0">
                <a:latin typeface="KaiTi" pitchFamily="49" charset="-122"/>
                <a:ea typeface="KaiTi" pitchFamily="49" charset="-122"/>
              </a:rPr>
              <a:t>14-15】</a:t>
            </a:r>
            <a:r>
              <a:rPr lang="zh-CN" altLang="en-US" dirty="0" smtClean="0">
                <a:latin typeface="KaiTi" pitchFamily="49" charset="-122"/>
                <a:ea typeface="KaiTi" pitchFamily="49" charset="-122"/>
              </a:rPr>
              <a:t>。</a:t>
            </a: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361950"/>
            <a:ext cx="8686800" cy="4572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sz="31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耶稣的三个见证（之三）：圣经的见证</a:t>
            </a:r>
            <a:endParaRPr lang="en-US" altLang="zh-CN" sz="31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zh-CN" altLang="en-US" sz="23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约</a:t>
            </a:r>
            <a:r>
              <a:rPr lang="en-US" altLang="zh-CN" sz="23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5</a:t>
            </a:r>
            <a:r>
              <a:rPr lang="zh-CN" altLang="en-US" sz="23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23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39-40  </a:t>
            </a:r>
            <a:r>
              <a:rPr lang="zh-CN" altLang="en-US" sz="23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你们查考圣经．</a:t>
            </a:r>
            <a:r>
              <a:rPr lang="en-US" altLang="zh-CN" sz="23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〔</a:t>
            </a:r>
            <a:r>
              <a:rPr lang="zh-CN" altLang="en-US" sz="23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或作应当查考圣经</a:t>
            </a:r>
            <a:r>
              <a:rPr lang="en-US" altLang="zh-CN" sz="23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〕</a:t>
            </a:r>
            <a:r>
              <a:rPr lang="zh-CN" altLang="en-US" sz="23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因你们</a:t>
            </a:r>
            <a:r>
              <a:rPr lang="zh-CN" altLang="en-US" sz="23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以为</a:t>
            </a:r>
            <a:r>
              <a:rPr lang="zh-CN" altLang="en-US" sz="23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内中有</a:t>
            </a:r>
            <a:r>
              <a:rPr lang="zh-CN" altLang="en-US" sz="23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永生</a:t>
            </a:r>
            <a:r>
              <a:rPr lang="zh-CN" altLang="en-US" sz="23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．给我作见证的就是这经。然而你们</a:t>
            </a:r>
            <a:r>
              <a:rPr lang="zh-CN" altLang="en-US" sz="23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不肯</a:t>
            </a:r>
            <a:r>
              <a:rPr lang="zh-CN" altLang="en-US" sz="23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到我这里来</a:t>
            </a:r>
            <a:r>
              <a:rPr lang="zh-CN" altLang="en-US" sz="23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得生命</a:t>
            </a:r>
            <a:r>
              <a:rPr lang="zh-CN" altLang="en-US" sz="2300" dirty="0" smtClean="0">
                <a:solidFill>
                  <a:srgbClr val="C00000"/>
                </a:solidFill>
                <a:latin typeface="KaiTi" pitchFamily="49" charset="-122"/>
                <a:ea typeface="KaiTi" pitchFamily="49" charset="-122"/>
              </a:rPr>
              <a:t>。</a:t>
            </a:r>
            <a:endParaRPr lang="en-US" altLang="zh-CN" sz="23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endParaRPr lang="en-US" altLang="zh-CN" sz="13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1</a:t>
            </a: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、犹太人与圣经（旧约）的关系，他们愿意查考圣经；</a:t>
            </a: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赛</a:t>
            </a: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34</a:t>
            </a: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16</a:t>
            </a: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上“你们要查考宣讲耶和华的书”；利</a:t>
            </a: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18</a:t>
            </a: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5</a:t>
            </a: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“所以你们要守我的律例、典章，人若遵行，就必因此活着，我是耶和华。”；</a:t>
            </a:r>
            <a:r>
              <a:rPr lang="zh-CN" altLang="en-US" sz="2100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结</a:t>
            </a:r>
            <a:r>
              <a:rPr lang="en-US" altLang="zh-CN" sz="2100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20</a:t>
            </a:r>
            <a:r>
              <a:rPr lang="zh-CN" altLang="en-US" sz="2100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2100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11</a:t>
            </a:r>
            <a:r>
              <a:rPr lang="zh-CN" altLang="en-US" sz="2100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；罗</a:t>
            </a:r>
            <a:r>
              <a:rPr lang="en-US" altLang="zh-CN" sz="2100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10</a:t>
            </a:r>
            <a:r>
              <a:rPr lang="zh-CN" altLang="en-US" sz="2100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2100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5</a:t>
            </a:r>
            <a:r>
              <a:rPr lang="zh-CN" altLang="en-US" sz="2100" dirty="0" smtClean="0">
                <a:solidFill>
                  <a:srgbClr val="0070C0"/>
                </a:solidFill>
                <a:latin typeface="KaiTi" pitchFamily="49" charset="-122"/>
                <a:ea typeface="KaiTi" pitchFamily="49" charset="-122"/>
              </a:rPr>
              <a:t>，同上</a:t>
            </a: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】</a:t>
            </a: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。</a:t>
            </a:r>
            <a:endParaRPr lang="en-US" altLang="zh-CN" sz="21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endParaRPr lang="en-US" altLang="zh-CN" sz="11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2</a:t>
            </a: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、耶稣宣称圣经是为祂作见证的；</a:t>
            </a: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路</a:t>
            </a: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24</a:t>
            </a: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27</a:t>
            </a: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；申</a:t>
            </a: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18</a:t>
            </a: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18】</a:t>
            </a:r>
          </a:p>
          <a:p>
            <a:pPr marL="91440" indent="0">
              <a:lnSpc>
                <a:spcPct val="130000"/>
              </a:lnSpc>
              <a:buNone/>
            </a:pPr>
            <a:endParaRPr lang="en-US" altLang="zh-CN" sz="11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30000"/>
              </a:lnSpc>
              <a:buNone/>
            </a:pP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3</a:t>
            </a: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、但人却不肯到耶稣这里得着真正的“永生”</a:t>
            </a: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约</a:t>
            </a: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1</a:t>
            </a: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11</a:t>
            </a: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；</a:t>
            </a: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3</a:t>
            </a: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19</a:t>
            </a: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，</a:t>
            </a: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】</a:t>
            </a:r>
          </a:p>
          <a:p>
            <a:pPr marL="91440" indent="0">
              <a:lnSpc>
                <a:spcPct val="130000"/>
              </a:lnSpc>
              <a:buNone/>
            </a:pP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   </a:t>
            </a: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“神的奥秘，就是基督”（西</a:t>
            </a: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2</a:t>
            </a: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2100" dirty="0" smtClean="0">
                <a:latin typeface="KaiTi" pitchFamily="49" charset="-122"/>
                <a:ea typeface="KaiTi" pitchFamily="49" charset="-122"/>
              </a:rPr>
              <a:t>2</a:t>
            </a:r>
            <a:r>
              <a:rPr lang="zh-CN" altLang="en-US" sz="2100" dirty="0" smtClean="0">
                <a:latin typeface="KaiTi" pitchFamily="49" charset="-122"/>
                <a:ea typeface="KaiTi" pitchFamily="49" charset="-122"/>
              </a:rPr>
              <a:t>）</a:t>
            </a:r>
            <a:endParaRPr lang="en-US" altLang="zh-CN" sz="2100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361950"/>
            <a:ext cx="8686800" cy="44958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en-US" altLang="zh-CN" dirty="0" smtClean="0"/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3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itchFamily="49" charset="-122"/>
                <a:ea typeface="KaiTi" pitchFamily="49" charset="-122"/>
              </a:rPr>
              <a:t>耶稣提出从神来的三个见证之特点：</a:t>
            </a:r>
            <a:endParaRPr lang="en-US" altLang="zh-CN" sz="34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endParaRPr lang="en-US" altLang="zh-CN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Font typeface="Wingdings" pitchFamily="2" charset="2"/>
              <a:buChar char="u"/>
            </a:pPr>
            <a:r>
              <a:rPr lang="zh-CN" altLang="en-US" sz="2300" dirty="0" smtClean="0">
                <a:latin typeface="KaiTi" pitchFamily="49" charset="-122"/>
                <a:ea typeface="KaiTi" pitchFamily="49" charset="-122"/>
              </a:rPr>
              <a:t>  一个在将来。</a:t>
            </a:r>
            <a:r>
              <a:rPr lang="en-US" altLang="zh-CN" sz="2300" dirty="0" smtClean="0"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sz="2300" dirty="0" smtClean="0">
                <a:latin typeface="KaiTi" pitchFamily="49" charset="-122"/>
                <a:ea typeface="KaiTi" pitchFamily="49" charset="-122"/>
              </a:rPr>
              <a:t>这是为什么直到现在犹太人仍不肯信耶稣</a:t>
            </a:r>
            <a:r>
              <a:rPr lang="en-US" altLang="zh-CN" sz="2300" dirty="0" smtClean="0">
                <a:latin typeface="KaiTi" pitchFamily="49" charset="-122"/>
                <a:ea typeface="KaiTi" pitchFamily="49" charset="-122"/>
              </a:rPr>
              <a:t>】</a:t>
            </a:r>
          </a:p>
          <a:p>
            <a:pPr marL="91440" indent="0">
              <a:lnSpc>
                <a:spcPct val="140000"/>
              </a:lnSpc>
              <a:buFont typeface="Wingdings" pitchFamily="2" charset="2"/>
              <a:buChar char="u"/>
            </a:pPr>
            <a:r>
              <a:rPr lang="zh-CN" altLang="en-US" sz="2300" dirty="0" smtClean="0">
                <a:latin typeface="KaiTi" pitchFamily="49" charset="-122"/>
                <a:ea typeface="KaiTi" pitchFamily="49" charset="-122"/>
              </a:rPr>
              <a:t>  一个不可见。</a:t>
            </a:r>
            <a:r>
              <a:rPr lang="en-US" altLang="zh-CN" sz="2300" dirty="0" smtClean="0"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sz="2300" dirty="0" smtClean="0">
                <a:latin typeface="KaiTi" pitchFamily="49" charset="-122"/>
                <a:ea typeface="KaiTi" pitchFamily="49" charset="-122"/>
              </a:rPr>
              <a:t>以色列人曾经拒绝了父；父差派子来到他们中间，犹太人又拒绝了子</a:t>
            </a:r>
            <a:r>
              <a:rPr lang="en-US" altLang="zh-CN" sz="2300" dirty="0" smtClean="0">
                <a:latin typeface="KaiTi" pitchFamily="49" charset="-122"/>
                <a:ea typeface="KaiTi" pitchFamily="49" charset="-122"/>
              </a:rPr>
              <a:t>】</a:t>
            </a:r>
          </a:p>
          <a:p>
            <a:pPr marL="91440" indent="0">
              <a:lnSpc>
                <a:spcPct val="140000"/>
              </a:lnSpc>
              <a:buFont typeface="Wingdings" pitchFamily="2" charset="2"/>
              <a:buChar char="u"/>
            </a:pPr>
            <a:r>
              <a:rPr lang="zh-CN" altLang="en-US" sz="2300" dirty="0" smtClean="0">
                <a:latin typeface="KaiTi" pitchFamily="49" charset="-122"/>
                <a:ea typeface="KaiTi" pitchFamily="49" charset="-122"/>
              </a:rPr>
              <a:t>  一个不知道。</a:t>
            </a:r>
            <a:r>
              <a:rPr lang="en-US" altLang="zh-CN" sz="2300" dirty="0" smtClean="0">
                <a:latin typeface="KaiTi" pitchFamily="49" charset="-122"/>
                <a:ea typeface="KaiTi" pitchFamily="49" charset="-122"/>
              </a:rPr>
              <a:t>【</a:t>
            </a:r>
            <a:r>
              <a:rPr lang="zh-CN" altLang="en-US" sz="2300" dirty="0" smtClean="0">
                <a:latin typeface="KaiTi" pitchFamily="49" charset="-122"/>
                <a:ea typeface="KaiTi" pitchFamily="49" charset="-122"/>
              </a:rPr>
              <a:t>他们从人的角度和律法的角度读经，永远是蒙着帕子，看不清圣经真意</a:t>
            </a:r>
            <a:r>
              <a:rPr lang="en-US" altLang="zh-CN" sz="2300" dirty="0" smtClean="0">
                <a:latin typeface="KaiTi" pitchFamily="49" charset="-122"/>
                <a:ea typeface="KaiTi" pitchFamily="49" charset="-122"/>
              </a:rPr>
              <a:t>】</a:t>
            </a:r>
          </a:p>
          <a:p>
            <a:pPr marL="91440" indent="0">
              <a:lnSpc>
                <a:spcPct val="140000"/>
              </a:lnSpc>
              <a:buNone/>
            </a:pPr>
            <a:endParaRPr lang="en-US" altLang="zh-CN" sz="23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2300" dirty="0" smtClean="0">
                <a:latin typeface="KaiTi" pitchFamily="49" charset="-122"/>
                <a:ea typeface="KaiTi" pitchFamily="49" charset="-122"/>
              </a:rPr>
              <a:t>这三重光景，正是犹太人拒绝耶稣、没办法真正认识耶稣的原因。</a:t>
            </a:r>
            <a:endParaRPr lang="en-US" altLang="zh-CN" sz="23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2300" dirty="0" smtClean="0">
                <a:latin typeface="KaiTi" pitchFamily="49" charset="-122"/>
                <a:ea typeface="KaiTi" pitchFamily="49" charset="-122"/>
              </a:rPr>
              <a:t>然而，这三个见证，恰恰正是耶稣所承认的见证。因为唯有属神的见证才是“真”的。（第一个殉道的司提反是主的见证人。）</a:t>
            </a:r>
            <a:endParaRPr lang="en-US" altLang="zh-CN" sz="2300" dirty="0" smtClean="0">
              <a:latin typeface="KaiTi" pitchFamily="49" charset="-122"/>
              <a:ea typeface="KaiTi" pitchFamily="49" charset="-122"/>
            </a:endParaRPr>
          </a:p>
          <a:p>
            <a:pPr marL="91440" indent="0">
              <a:lnSpc>
                <a:spcPct val="140000"/>
              </a:lnSpc>
              <a:buNone/>
            </a:pPr>
            <a:r>
              <a:rPr lang="zh-CN" altLang="en-US" sz="2300" dirty="0" smtClean="0">
                <a:latin typeface="KaiTi" pitchFamily="49" charset="-122"/>
                <a:ea typeface="KaiTi" pitchFamily="49" charset="-122"/>
              </a:rPr>
              <a:t>所以，主耶稣要门徒成为祂的见证，约</a:t>
            </a:r>
            <a:r>
              <a:rPr lang="en-US" altLang="zh-CN" sz="2300" dirty="0" smtClean="0">
                <a:latin typeface="KaiTi" pitchFamily="49" charset="-122"/>
                <a:ea typeface="KaiTi" pitchFamily="49" charset="-122"/>
              </a:rPr>
              <a:t>15</a:t>
            </a:r>
            <a:r>
              <a:rPr lang="zh-CN" altLang="en-US" sz="2300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2300" dirty="0" smtClean="0">
                <a:latin typeface="KaiTi" pitchFamily="49" charset="-122"/>
                <a:ea typeface="KaiTi" pitchFamily="49" charset="-122"/>
              </a:rPr>
              <a:t>27</a:t>
            </a:r>
            <a:r>
              <a:rPr lang="zh-CN" altLang="en-US" sz="2300" dirty="0" smtClean="0">
                <a:latin typeface="KaiTi" pitchFamily="49" charset="-122"/>
                <a:ea typeface="KaiTi" pitchFamily="49" charset="-122"/>
              </a:rPr>
              <a:t>主耶稣要求门徒作见证，</a:t>
            </a:r>
            <a:r>
              <a:rPr lang="en-US" altLang="zh-CN" sz="2300" dirty="0" smtClean="0">
                <a:latin typeface="KaiTi" pitchFamily="49" charset="-122"/>
                <a:ea typeface="KaiTi" pitchFamily="49" charset="-122"/>
              </a:rPr>
              <a:t>19</a:t>
            </a:r>
            <a:r>
              <a:rPr lang="zh-CN" altLang="en-US" sz="2300" dirty="0" smtClean="0">
                <a:latin typeface="KaiTi" pitchFamily="49" charset="-122"/>
                <a:ea typeface="KaiTi" pitchFamily="49" charset="-122"/>
              </a:rPr>
              <a:t>：</a:t>
            </a:r>
            <a:r>
              <a:rPr lang="en-US" altLang="zh-CN" sz="2300" dirty="0" smtClean="0">
                <a:latin typeface="KaiTi" pitchFamily="49" charset="-122"/>
                <a:ea typeface="KaiTi" pitchFamily="49" charset="-122"/>
              </a:rPr>
              <a:t>35</a:t>
            </a:r>
            <a:r>
              <a:rPr lang="zh-CN" altLang="en-US" sz="2300" dirty="0" smtClean="0">
                <a:latin typeface="KaiTi" pitchFamily="49" charset="-122"/>
                <a:ea typeface="KaiTi" pitchFamily="49" charset="-122"/>
              </a:rPr>
              <a:t>是约翰的见证。</a:t>
            </a:r>
            <a:endParaRPr lang="en-US" altLang="zh-CN" sz="2300" dirty="0" smtClean="0">
              <a:latin typeface="KaiTi" pitchFamily="49" charset="-122"/>
              <a:ea typeface="KaiTi" pitchFamily="49" charset="-122"/>
            </a:endParaRP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10860</TotalTime>
  <Words>1352</Words>
  <Application>Microsoft Office PowerPoint</Application>
  <PresentationFormat>On-screen Show (16:9)</PresentationFormat>
  <Paragraphs>65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Equity</vt:lpstr>
      <vt:lpstr>约翰福音 第五章</vt:lpstr>
      <vt:lpstr>约翰福音 第五章主耶稣讲论的结构 （约5:17-47）</vt:lpstr>
      <vt:lpstr>  耶稣公开宣讲 （第二部分：约5：31-47）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约翰福音 第五章</dc:title>
  <dc:creator>Thinkpad T470s</dc:creator>
  <cp:lastModifiedBy>Thinkpad T470s</cp:lastModifiedBy>
  <cp:revision>79</cp:revision>
  <dcterms:created xsi:type="dcterms:W3CDTF">2024-04-22T03:56:59Z</dcterms:created>
  <dcterms:modified xsi:type="dcterms:W3CDTF">2024-07-14T15:53:24Z</dcterms:modified>
</cp:coreProperties>
</file>