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47" r:id="rId3"/>
    <p:sldId id="331" r:id="rId4"/>
    <p:sldId id="327" r:id="rId5"/>
    <p:sldId id="336" r:id="rId6"/>
    <p:sldId id="320" r:id="rId7"/>
    <p:sldId id="348" r:id="rId8"/>
    <p:sldId id="349" r:id="rId9"/>
    <p:sldId id="340" r:id="rId10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2024/7/21</a:t>
            </a:fld>
            <a:endParaRPr lang="zh-CN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62932" y="1086978"/>
            <a:ext cx="9021537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2" y="1047540"/>
            <a:ext cx="9021537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2" y="2232487"/>
            <a:ext cx="9021537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129448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11680" cy="4388644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10953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3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7" y="1756107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7" y="1851660"/>
            <a:ext cx="9014621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2024/7/21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2024/7/21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2024/7/21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3512666"/>
            <a:ext cx="9006840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9" y="3487856"/>
            <a:ext cx="9006639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1" y="3579919"/>
            <a:ext cx="9006637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F0DA906-A378-45DE-922F-1013D75F7F31}" type="datetimeFigureOut">
              <a:rPr lang="zh-CN" altLang="en-US" smtClean="0"/>
              <a:pPr/>
              <a:t>2024/7/21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2024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7</a:t>
            </a:r>
            <a:r>
              <a:rPr lang="zh-CN" altLang="en-US" dirty="0" smtClean="0"/>
              <a:t>月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约翰福音 第五章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790950"/>
            <a:ext cx="7772400" cy="762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请扫描加入“圣经书卷班”微信群</a:t>
            </a:r>
            <a:endParaRPr lang="zh-CN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4" name="Content Placeholder 3" descr="书卷班2维码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438400" y="361950"/>
            <a:ext cx="3719183" cy="3429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5978"/>
            <a:ext cx="7772400" cy="122277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约翰福音 第五章主耶稣讲论的结构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sz="2800" dirty="0" smtClean="0"/>
              <a:t>（约</a:t>
            </a:r>
            <a:r>
              <a:rPr lang="en-US" altLang="zh-CN" sz="2800" dirty="0" smtClean="0"/>
              <a:t>5:17-47</a:t>
            </a:r>
            <a:r>
              <a:rPr lang="zh-CN" altLang="en-US" sz="2800" dirty="0" smtClean="0"/>
              <a:t>）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04950"/>
            <a:ext cx="8229600" cy="3429000"/>
          </a:xfrm>
        </p:spPr>
        <p:txBody>
          <a:bodyPr>
            <a:normAutofit fontScale="62500" lnSpcReduction="20000"/>
          </a:bodyPr>
          <a:lstStyle/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第一部分：宣告祂是神子（</a:t>
            </a:r>
            <a:r>
              <a:rPr lang="en-US" altLang="zh-C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5:17-30</a:t>
            </a:r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en-US" altLang="zh-CN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2400" dirty="0" smtClean="0"/>
              <a:t>1</a:t>
            </a:r>
            <a:r>
              <a:rPr lang="zh-CN" altLang="en-US" sz="2400" dirty="0" smtClean="0"/>
              <a:t>、祂的所是（</a:t>
            </a:r>
            <a:r>
              <a:rPr lang="en-US" altLang="zh-CN" sz="2400" dirty="0" smtClean="0"/>
              <a:t>5:17-23</a:t>
            </a:r>
            <a:r>
              <a:rPr lang="zh-CN" altLang="en-US" sz="2400" dirty="0" smtClean="0"/>
              <a:t>），</a:t>
            </a:r>
            <a:r>
              <a:rPr lang="en-US" altLang="zh-CN" sz="2400" dirty="0" smtClean="0"/>
              <a:t>24</a:t>
            </a:r>
            <a:r>
              <a:rPr lang="zh-CN" altLang="en-US" sz="2400" dirty="0" smtClean="0"/>
              <a:t>节是结论</a:t>
            </a:r>
            <a:endParaRPr lang="en-US" altLang="zh-CN" sz="2400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2400" dirty="0" smtClean="0"/>
              <a:t>2</a:t>
            </a:r>
            <a:r>
              <a:rPr lang="zh-CN" altLang="en-US" sz="2400" dirty="0" smtClean="0"/>
              <a:t>、祂的所为（</a:t>
            </a:r>
            <a:r>
              <a:rPr lang="en-US" altLang="zh-CN" sz="2400" dirty="0" smtClean="0"/>
              <a:t>5:25-29</a:t>
            </a:r>
            <a:r>
              <a:rPr lang="zh-CN" altLang="en-US" sz="2400" dirty="0" smtClean="0"/>
              <a:t>），</a:t>
            </a:r>
            <a:r>
              <a:rPr lang="en-US" altLang="zh-CN" sz="2400" dirty="0" smtClean="0"/>
              <a:t>30</a:t>
            </a:r>
            <a:r>
              <a:rPr lang="zh-CN" altLang="en-US" sz="2400" dirty="0" smtClean="0"/>
              <a:t>节是结论</a:t>
            </a:r>
            <a:endParaRPr lang="en-US" altLang="zh-CN" sz="2400" dirty="0" smtClean="0"/>
          </a:p>
          <a:p>
            <a:pPr marL="91440" indent="0">
              <a:lnSpc>
                <a:spcPct val="130000"/>
              </a:lnSpc>
              <a:buNone/>
            </a:pPr>
            <a:endParaRPr lang="en-US" altLang="zh-CN" sz="2400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第二部分：对祂的宣告提出见证（</a:t>
            </a:r>
            <a:r>
              <a:rPr lang="en-US" altLang="zh-C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5:31-47</a:t>
            </a:r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en-US" altLang="zh-CN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2400" dirty="0" smtClean="0"/>
              <a:t>1</a:t>
            </a:r>
            <a:r>
              <a:rPr lang="zh-CN" altLang="en-US" sz="2400" dirty="0" smtClean="0"/>
              <a:t>、施洗约翰的见证（</a:t>
            </a:r>
            <a:r>
              <a:rPr lang="en-US" altLang="zh-CN" sz="2400" dirty="0" smtClean="0"/>
              <a:t>5:31-35</a:t>
            </a:r>
            <a:r>
              <a:rPr lang="zh-CN" altLang="en-US" sz="2400" dirty="0" smtClean="0"/>
              <a:t>）</a:t>
            </a:r>
            <a:endParaRPr lang="en-US" altLang="zh-CN" sz="2400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2400" dirty="0" smtClean="0"/>
              <a:t>2</a:t>
            </a:r>
            <a:r>
              <a:rPr lang="zh-CN" altLang="en-US" sz="2400" dirty="0" smtClean="0"/>
              <a:t>、神的见证（</a:t>
            </a:r>
            <a:r>
              <a:rPr lang="en-US" altLang="zh-CN" sz="2400" dirty="0" smtClean="0"/>
              <a:t>5:36-47</a:t>
            </a:r>
            <a:r>
              <a:rPr lang="zh-CN" altLang="en-US" sz="2400" dirty="0" smtClean="0"/>
              <a:t>）：</a:t>
            </a:r>
            <a:endParaRPr lang="en-US" altLang="zh-CN" sz="2400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2400" dirty="0" smtClean="0"/>
              <a:t>       </a:t>
            </a:r>
            <a:r>
              <a:rPr lang="zh-CN" altLang="en-US" sz="2400" dirty="0" smtClean="0"/>
              <a:t>我所做的事为证（</a:t>
            </a:r>
            <a:r>
              <a:rPr lang="en-US" altLang="zh-CN" sz="2400" dirty="0" smtClean="0"/>
              <a:t>5:36</a:t>
            </a:r>
            <a:r>
              <a:rPr lang="zh-CN" altLang="en-US" sz="2400" dirty="0" smtClean="0"/>
              <a:t>）；父神为见证（</a:t>
            </a:r>
            <a:r>
              <a:rPr lang="en-US" altLang="zh-CN" sz="2400" dirty="0" smtClean="0"/>
              <a:t>5:37-38</a:t>
            </a:r>
            <a:r>
              <a:rPr lang="zh-CN" altLang="en-US" sz="2400" dirty="0" smtClean="0"/>
              <a:t>）；圣经为见证（</a:t>
            </a:r>
            <a:r>
              <a:rPr lang="en-US" altLang="zh-CN" sz="2400" dirty="0" smtClean="0"/>
              <a:t>5:39-40</a:t>
            </a:r>
            <a:r>
              <a:rPr lang="zh-CN" altLang="en-US" sz="2400" dirty="0" smtClean="0"/>
              <a:t>）。</a:t>
            </a:r>
            <a:r>
              <a:rPr lang="en-US" altLang="zh-CN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41-47</a:t>
            </a:r>
            <a:r>
              <a:rPr lang="zh-CN" alt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是结论</a:t>
            </a:r>
            <a:r>
              <a:rPr lang="zh-CN" altLang="en-US" sz="2400" dirty="0" smtClean="0"/>
              <a:t>。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zh-CN" altLang="en-US" dirty="0" smtClean="0"/>
              <a:t>  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耶稣公开宣讲 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（第二部分：约</a:t>
            </a:r>
            <a:r>
              <a:rPr lang="en-US" altLang="zh-C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31-47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）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85850"/>
            <a:ext cx="8610600" cy="377190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altLang="zh-CN" dirty="0" smtClean="0"/>
          </a:p>
          <a:p>
            <a:pPr indent="0">
              <a:lnSpc>
                <a:spcPct val="130000"/>
              </a:lnSpc>
              <a:buNone/>
            </a:pPr>
            <a:r>
              <a:rPr lang="zh-CN" altLang="en-US" sz="2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  <a:cs typeface="Arial Unicode MS" pitchFamily="34" charset="-128"/>
              </a:rPr>
              <a:t>结论：约</a:t>
            </a:r>
            <a:r>
              <a:rPr lang="en-US" altLang="zh-CN" sz="2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  <a:cs typeface="Arial Unicode MS" pitchFamily="34" charset="-128"/>
              </a:rPr>
              <a:t>5</a:t>
            </a:r>
            <a:r>
              <a:rPr lang="zh-CN" altLang="en-US" sz="2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  <a:cs typeface="Arial Unicode MS" pitchFamily="34" charset="-128"/>
              </a:rPr>
              <a:t>：</a:t>
            </a:r>
            <a:r>
              <a:rPr lang="en-US" altLang="zh-CN" sz="2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  <a:cs typeface="Arial Unicode MS" pitchFamily="34" charset="-128"/>
              </a:rPr>
              <a:t>41-47</a:t>
            </a: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我不受从人来的荣耀。</a:t>
            </a:r>
            <a:endParaRPr lang="en-US" altLang="zh-CN" sz="18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但我知道你们心里、没有神的爱。我奉我父的名来、你们并不接待我．若有别人奉自己的名来、你们倒要接待他。你们互相受荣耀、却不求从独一之神来的荣耀、怎能信我呢？</a:t>
            </a:r>
            <a:endParaRPr lang="en-US" altLang="zh-CN" sz="18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不要想我在父面前要告你们．有一位告你们的、就是你们所仰赖的摩西。你们如果信摩西、也必信我．因为他书上有指着我写的话。你们若不信他的书、怎能信我的话呢？</a:t>
            </a:r>
            <a:endParaRPr lang="en-US" altLang="zh-CN" sz="18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</a:t>
            </a:r>
            <a:endParaRPr lang="zh-CN" altLang="en-US" sz="1800" dirty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61950"/>
            <a:ext cx="8229600" cy="4419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45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三重从神来的见证之 结论</a:t>
            </a:r>
            <a:endParaRPr lang="en-US" altLang="zh-CN" sz="45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一、神与人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我不受从人来的荣耀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（约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41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）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原文语序：荣耀，从人而来的，（我）不接受。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对应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34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节“</a:t>
            </a:r>
            <a:r>
              <a:rPr lang="zh-CN" alt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其实，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我所受的见证不是从人来的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”。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原文语序：但是，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我不从人类领受见证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。（吕译）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【34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节后面补的一句，主耶稣是为着犹太人的益处讲的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这两节组成一个完整的表达：对于“人”的否定。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这个结论，与主耶稣的自我启示相对照，构成对人的属天启示。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514350"/>
            <a:ext cx="8305800" cy="4343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zh-CN" alt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三重从神来的见证之 结论</a:t>
            </a:r>
            <a:endParaRPr lang="en-US" altLang="zh-CN" sz="4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2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但我知道你们心里、没有神的爱。我奉我父的名来、你们并不接待我．若有别人奉自己的名来、你们倒要接待他。你们互相受荣耀、却不求从独一之神来的荣耀。</a:t>
            </a:r>
            <a:endParaRPr lang="en-US" altLang="zh-CN" sz="28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sz="28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2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二、主知道</a:t>
            </a:r>
            <a:endParaRPr lang="en-US" altLang="zh-CN" sz="28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42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节原文直译：我认识你们，神的爱不在你们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自己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里面。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这句话是耶稣从神的角度宣讲的，也是人最难接受的。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43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节，主耶稣当面指出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人的问题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：人不“拿取、接纳、领受”从神来的一切，却喜爱属人的属世的东西。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这句话是针对雅各的后代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以色列人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/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犹太人来讲的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主耶稣告诉人：你们追求的方向错了。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38150"/>
            <a:ext cx="8382000" cy="4343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zh-CN" altLang="en-US" sz="45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三重从神来的见证之 结论</a:t>
            </a:r>
            <a:endParaRPr lang="en-US" altLang="zh-CN" sz="45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2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不要想我在父面前要告你们．有一位告你们的、就是你们所仰赖的摩西。你们如果信摩西、也必信我．因为他书上有指着我写的话。</a:t>
            </a:r>
            <a:endParaRPr lang="en-US" altLang="zh-CN" sz="28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28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2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三、主警诫</a:t>
            </a:r>
            <a:endParaRPr lang="en-US" altLang="zh-CN" sz="28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45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节原文直译：不要以为我要向父控告你们，有控告你们的是摩西，那位你们仰望的。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主耶稣故意使用了“不要想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……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”这一个很奇怪的句型来讲话，直接挑战犹太人的内心。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46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节，主耶稣再使用一个假设句，而不是陈述句向犹太人说话，含有对犹太人否定的意思。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主耶稣如此的表达，犹太人对耶稣的敌意丝毫未减。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14350"/>
            <a:ext cx="8382000" cy="4191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zh-CN" altLang="en-US" sz="45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三重从神来的见证之 结论</a:t>
            </a:r>
            <a:endParaRPr lang="en-US" altLang="zh-CN" sz="45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2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约</a:t>
            </a:r>
            <a:r>
              <a:rPr lang="en-US" altLang="zh-CN" sz="2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sz="2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44 </a:t>
            </a:r>
            <a:r>
              <a:rPr lang="zh-CN" altLang="en-US" sz="2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你们互相受荣耀，却不求从独一之神来的荣耀，怎能信我呢？</a:t>
            </a:r>
            <a:endParaRPr lang="en-US" altLang="zh-CN" sz="28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2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约</a:t>
            </a:r>
            <a:r>
              <a:rPr lang="en-US" altLang="zh-CN" sz="2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sz="2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47 </a:t>
            </a:r>
            <a:r>
              <a:rPr lang="zh-CN" altLang="en-US" sz="2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你们若不信他的书，怎能信我的话呢？</a:t>
            </a:r>
            <a:endParaRPr lang="en-US" altLang="zh-CN" sz="28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28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2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四、主否定</a:t>
            </a:r>
            <a:endParaRPr lang="en-US" altLang="zh-CN" sz="28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“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……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怎能信我呢？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……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怎能信我的话呢？”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主耶稣在此使用了否定性疑问句。这种反问表达，核心不是提出问题，而是给出答案。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因此，在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约翰福音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》5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章结束处，即主耶稣首次面对耶路撒冷的犹太人公开讲话的时候，结束在对他们信仰的否定。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38150"/>
            <a:ext cx="8382000" cy="4419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zh-CN" sz="4400" b="1" u="sng" dirty="0" smtClean="0"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sz="4400" b="1" u="sng" dirty="0" smtClean="0">
                <a:latin typeface="KaiTi" pitchFamily="49" charset="-122"/>
                <a:ea typeface="KaiTi" pitchFamily="49" charset="-122"/>
              </a:rPr>
              <a:t>约翰福音</a:t>
            </a:r>
            <a:r>
              <a:rPr lang="en-US" altLang="zh-CN" sz="4400" b="1" u="sng" dirty="0" smtClean="0">
                <a:latin typeface="KaiTi" pitchFamily="49" charset="-122"/>
                <a:ea typeface="KaiTi" pitchFamily="49" charset="-122"/>
              </a:rPr>
              <a:t>》</a:t>
            </a:r>
            <a:r>
              <a:rPr lang="zh-CN" altLang="en-US" sz="4400" b="1" u="sng" dirty="0" smtClean="0">
                <a:latin typeface="KaiTi" pitchFamily="49" charset="-122"/>
                <a:ea typeface="KaiTi" pitchFamily="49" charset="-122"/>
              </a:rPr>
              <a:t>五章内容综述：</a:t>
            </a:r>
            <a:endParaRPr lang="en-US" altLang="zh-CN" sz="4400" b="1" u="sng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耶稣以公开的神迹，显明祂的所是（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1-9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）；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耶稣以公开的现身，发出祂的警告（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14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）；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耶稣以公开的宣告，表明祂与父等同（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17-30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）；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耶稣以公开的见证，证实祂的宣告（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31-47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）。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3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耶稣显神迹的地方，见证犹太人无怜悯（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10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16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）；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被医治的病人事后的行为，见证他无感恩（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）；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zh-CN" altLang="en-US" sz="4400" b="1" u="sng" dirty="0" smtClean="0">
                <a:latin typeface="KaiTi" pitchFamily="49" charset="-122"/>
                <a:ea typeface="KaiTi" pitchFamily="49" charset="-122"/>
              </a:rPr>
              <a:t>主题：神的所是 </a:t>
            </a:r>
            <a:r>
              <a:rPr lang="en-US" altLang="zh-CN" sz="4400" b="1" u="sng" dirty="0" smtClean="0">
                <a:latin typeface="KaiTi" pitchFamily="49" charset="-122"/>
                <a:ea typeface="KaiTi" pitchFamily="49" charset="-122"/>
              </a:rPr>
              <a:t>vs. </a:t>
            </a:r>
            <a:r>
              <a:rPr lang="zh-CN" altLang="en-US" sz="4400" b="1" u="sng" dirty="0" smtClean="0">
                <a:latin typeface="KaiTi" pitchFamily="49" charset="-122"/>
                <a:ea typeface="KaiTi" pitchFamily="49" charset="-122"/>
              </a:rPr>
              <a:t>人的不是</a:t>
            </a:r>
            <a:endParaRPr lang="en-US" altLang="zh-CN" sz="4400" b="1" u="sng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约翰福音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》</a:t>
            </a:r>
            <a:r>
              <a:rPr lang="zh-CN" altLang="en-US" smtClean="0">
                <a:latin typeface="KaiTi" pitchFamily="49" charset="-122"/>
                <a:ea typeface="KaiTi" pitchFamily="49" charset="-122"/>
              </a:rPr>
              <a:t>正是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在对人的否定之上，建立起属天福音。</a:t>
            </a:r>
            <a:endParaRPr lang="zh-CN" altLang="en-US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12221</TotalTime>
  <Words>1305</Words>
  <Application>Microsoft Office PowerPoint</Application>
  <PresentationFormat>On-screen Show (16:9)</PresentationFormat>
  <Paragraphs>77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约翰福音 第五章</vt:lpstr>
      <vt:lpstr>请扫描加入“圣经书卷班”微信群</vt:lpstr>
      <vt:lpstr>约翰福音 第五章主耶稣讲论的结构 （约5:17-47）</vt:lpstr>
      <vt:lpstr>  耶稣公开宣讲 （第二部分：约5：31-47）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 第五章</dc:title>
  <dc:creator>Thinkpad T470s</dc:creator>
  <cp:lastModifiedBy>Thinkpad T470s</cp:lastModifiedBy>
  <cp:revision>86</cp:revision>
  <dcterms:created xsi:type="dcterms:W3CDTF">2024-04-22T03:56:59Z</dcterms:created>
  <dcterms:modified xsi:type="dcterms:W3CDTF">2024-07-21T16:04:42Z</dcterms:modified>
</cp:coreProperties>
</file>