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3" r:id="rId5"/>
    <p:sldId id="264" r:id="rId6"/>
    <p:sldId id="260" r:id="rId7"/>
    <p:sldId id="265" r:id="rId8"/>
    <p:sldId id="268" r:id="rId9"/>
    <p:sldId id="261" r:id="rId10"/>
    <p:sldId id="269" r:id="rId11"/>
    <p:sldId id="262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C38C7-3E58-4407-0583-16055B6B87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9367AD-B88F-3827-F80B-32C20DDB33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E690C-151B-36D6-9B47-C5A3B3C25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83F2-1B9F-7344-86AB-E59EB712CC5A}" type="datetimeFigureOut">
              <a:rPr lang="en-CA" smtClean="0"/>
              <a:t>2024-07-27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73BD7-46C7-4EED-786A-8B33ECB05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69A59-5150-6563-6AB9-76328FB60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1CBC-A666-F749-8FCF-A67AA3ACDF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4491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650BC-2820-BA61-58AB-0F711B664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EAEC38-73BD-E38F-5291-FC663D78F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3BC225-85FE-C54B-FACA-102353273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83F2-1B9F-7344-86AB-E59EB712CC5A}" type="datetimeFigureOut">
              <a:rPr lang="en-CA" smtClean="0"/>
              <a:t>2024-07-27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291C3-D3D2-9AD4-BAF8-038E0CC63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7D5EA-8427-61FD-FAEB-CE1076801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1CBC-A666-F749-8FCF-A67AA3ACDF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6031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9A8D67-F177-CB18-1A2D-9063E71BD8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1DD615-CE7A-6BD2-ABBB-5C94AA8BA6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28F4A-8F31-7F2F-523B-9F0608BE4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83F2-1B9F-7344-86AB-E59EB712CC5A}" type="datetimeFigureOut">
              <a:rPr lang="en-CA" smtClean="0"/>
              <a:t>2024-07-27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54B1-9DFD-D2AE-E82E-69E4F7FE8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7C914-BC30-CD16-ED7D-774A8D6A7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1CBC-A666-F749-8FCF-A67AA3ACDF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0283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ACFB7-4FD7-A60C-AAEC-51560569C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C551A-D980-DB09-BAAF-9E7ACF5ED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21A8B-E98C-D1D0-C745-16F33059D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83F2-1B9F-7344-86AB-E59EB712CC5A}" type="datetimeFigureOut">
              <a:rPr lang="en-CA" smtClean="0"/>
              <a:t>2024-07-27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6897B-70A2-BD4E-EBF1-0B112D519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A77260-5EE8-39A7-74C9-B9A4FFB58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1CBC-A666-F749-8FCF-A67AA3ACDF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3509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7353D-4D8C-EA91-F061-38A6889BD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ABB328-2CEB-39D1-A963-91B0ADF7E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4B096-4B77-8F9D-57F3-C793321A0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83F2-1B9F-7344-86AB-E59EB712CC5A}" type="datetimeFigureOut">
              <a:rPr lang="en-CA" smtClean="0"/>
              <a:t>2024-07-27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AEE14-C5CF-BD32-94C9-56DE2B5A2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53A2F-8D8B-3746-1E90-1E48A79ED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1CBC-A666-F749-8FCF-A67AA3ACDF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16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53280-502F-1F81-3494-3FD2324DC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1430E-FDCC-7B2F-FFC1-2BEACFC095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0B5022-5C4D-7054-B4B7-AB7B6161C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C3FBE9-3041-6212-35DB-384FFEFFD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83F2-1B9F-7344-86AB-E59EB712CC5A}" type="datetimeFigureOut">
              <a:rPr lang="en-CA" smtClean="0"/>
              <a:t>2024-07-27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CAB0-2094-854B-CE54-0342672A2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66D74-AD90-AB07-BB2E-2847D4A96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1CBC-A666-F749-8FCF-A67AA3ACDF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8412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1658-D665-4E9A-6F17-F2B982CC3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56DFB-C3AA-788F-C463-A0F1A6E75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B75EAD-0B4D-BA2B-31D1-56A1B4AEA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74992-0A90-3B5A-FF77-22867AF547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B17DB3-DC7B-379F-2511-3A316872D8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F75306-2FA6-A90E-B3AC-87DF23123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83F2-1B9F-7344-86AB-E59EB712CC5A}" type="datetimeFigureOut">
              <a:rPr lang="en-CA" smtClean="0"/>
              <a:t>2024-07-27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6236F2-35E6-C6DC-10CD-A7B7EF558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A83F50-0917-0FD0-AE24-068E5C756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1CBC-A666-F749-8FCF-A67AA3ACDF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5126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FD2BA-6F80-3F26-9A5E-2DC66E1AE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6EEB20-7C42-1098-9501-3D23BF82F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83F2-1B9F-7344-86AB-E59EB712CC5A}" type="datetimeFigureOut">
              <a:rPr lang="en-CA" smtClean="0"/>
              <a:t>2024-07-27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F67A47-3C47-3422-233A-B22221AFF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E8D776-4EE3-4324-526C-8DFDD9FFA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1CBC-A666-F749-8FCF-A67AA3ACDF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731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510973-EB49-4909-2130-49CFEE179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83F2-1B9F-7344-86AB-E59EB712CC5A}" type="datetimeFigureOut">
              <a:rPr lang="en-CA" smtClean="0"/>
              <a:t>2024-07-27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24F762-C088-FEEB-24F6-968F14338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D475AE-B4FE-892A-8610-214156FF9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1CBC-A666-F749-8FCF-A67AA3ACDF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002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1513A-D631-4CD9-BFF2-E04E194F4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9B6AD-A03E-6B88-F1DB-ECF6F12D5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6516BF-45E3-F77D-4A3C-7DF8A56444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36B234-1262-7CAB-601C-32855E30B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83F2-1B9F-7344-86AB-E59EB712CC5A}" type="datetimeFigureOut">
              <a:rPr lang="en-CA" smtClean="0"/>
              <a:t>2024-07-27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DDC39C-641D-319B-C332-E5964A06C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C01D51-F3C1-2513-AF1B-5421AC63D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1CBC-A666-F749-8FCF-A67AA3ACDF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1957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C93F7-BDF7-C10B-17EE-D0A6400F0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A4DBCE-135B-C299-8F28-E8CF08BF72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CF9EB6-9BAD-2EEC-684D-9094F35B0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D63E2B-5F1F-A17A-18CA-87F62D33F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83F2-1B9F-7344-86AB-E59EB712CC5A}" type="datetimeFigureOut">
              <a:rPr lang="en-CA" smtClean="0"/>
              <a:t>2024-07-27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995435-2FF0-8A0F-07F3-1E8B61CB3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8ED975-B5F0-7BFE-F3C8-EF4CE3F5F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21CBC-A666-F749-8FCF-A67AA3ACDF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0955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DC0250-D285-87DE-1D0F-E792D9164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79AE18-D061-7789-C2D7-9052855FF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6E0AF-2F82-F57C-4DA2-0952BF68A6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783F2-1B9F-7344-86AB-E59EB712CC5A}" type="datetimeFigureOut">
              <a:rPr lang="en-CA" smtClean="0"/>
              <a:t>2024-07-27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04063-2048-91EF-AD00-0FEE6F016B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BE08B-10EA-D0A6-99F9-B0CD54529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21CBC-A666-F749-8FCF-A67AA3ACDFA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681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8C252-3270-67E3-5818-2206E15839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676751"/>
          </a:xfrm>
        </p:spPr>
        <p:txBody>
          <a:bodyPr/>
          <a:lstStyle/>
          <a:p>
            <a:r>
              <a:rPr lang="en-CA" dirty="0" err="1"/>
              <a:t>出埃及记第</a:t>
            </a:r>
            <a:r>
              <a:rPr lang="en-US" altLang="zh-CN" dirty="0"/>
              <a:t>10</a:t>
            </a:r>
            <a:r>
              <a:rPr lang="zh-CN" altLang="en-US" dirty="0"/>
              <a:t> </a:t>
            </a:r>
            <a:r>
              <a:rPr lang="en-US" altLang="zh-CN" dirty="0"/>
              <a:t>&amp;11</a:t>
            </a:r>
            <a:r>
              <a:rPr lang="zh-CN" altLang="en-US"/>
              <a:t>章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D4D630-86B9-7ED1-20D6-34CB2B1DAB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45438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38E7A-5A4A-955D-27FB-F8552AA32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961"/>
          </a:xfrm>
        </p:spPr>
        <p:txBody>
          <a:bodyPr>
            <a:normAutofit/>
          </a:bodyPr>
          <a:lstStyle/>
          <a:p>
            <a:r>
              <a:rPr lang="en-CA" sz="2600" dirty="0" err="1"/>
              <a:t>最后一灾</a:t>
            </a:r>
            <a:endParaRPr lang="en-CA" sz="2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1415F-ADE2-9353-AB80-8916F3F5F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0086"/>
            <a:ext cx="10515600" cy="4946877"/>
          </a:xfrm>
        </p:spPr>
        <p:txBody>
          <a:bodyPr>
            <a:normAutofit/>
          </a:bodyPr>
          <a:lstStyle/>
          <a:p>
            <a:r>
              <a:rPr lang="zh-CN" altLang="en-US" sz="2200" b="0" i="0" dirty="0">
                <a:solidFill>
                  <a:srgbClr val="000000"/>
                </a:solidFill>
                <a:effectLst/>
                <a:latin typeface="inherit"/>
              </a:rPr>
              <a:t>第十灾首先针对的是法老。从第四王朝开始，法老就被视为太阳神拉之子，是太阳神在地上的化身，死后会变成神。现在法老的「父」太阳神在第九灾已经被击打，如今将来要继位的长子更被击杀，这正是要「败坏埃及一切的神」（十二</a:t>
            </a:r>
            <a:r>
              <a:rPr lang="en-US" altLang="zh-CN" sz="2200" b="0" i="0" dirty="0">
                <a:solidFill>
                  <a:srgbClr val="000000"/>
                </a:solidFill>
                <a:effectLst/>
                <a:latin typeface="inherit"/>
              </a:rPr>
              <a:t>12</a:t>
            </a:r>
            <a:r>
              <a:rPr lang="zh-CN" altLang="en-US" sz="2200" b="0" i="0" dirty="0">
                <a:solidFill>
                  <a:srgbClr val="000000"/>
                </a:solidFill>
                <a:effectLst/>
                <a:latin typeface="inherit"/>
              </a:rPr>
              <a:t>）。</a:t>
            </a:r>
            <a:endParaRPr lang="zh-CN" altLang="en-US" sz="2200" b="0" i="0" dirty="0">
              <a:solidFill>
                <a:srgbClr val="656565"/>
              </a:solidFill>
              <a:effectLst/>
              <a:latin typeface="inherit"/>
            </a:endParaRPr>
          </a:p>
          <a:p>
            <a:r>
              <a:rPr lang="zh-CN" altLang="en-US" sz="2200" b="0" i="0" dirty="0">
                <a:solidFill>
                  <a:srgbClr val="000000"/>
                </a:solidFill>
                <a:effectLst/>
                <a:latin typeface="inherit"/>
              </a:rPr>
              <a:t>其次，神击杀「头生的」，是要唤醒一切在埃及的人，让人看见一切在埃及、在世界里的都要像「头生的」一样灭亡，因此回转寻求神。「头生的」就是「初熟的果子」（林前十五</a:t>
            </a:r>
            <a:r>
              <a:rPr lang="en-US" altLang="zh-CN" sz="2200" b="0" i="0" dirty="0">
                <a:solidFill>
                  <a:srgbClr val="000000"/>
                </a:solidFill>
                <a:effectLst/>
                <a:latin typeface="inherit"/>
              </a:rPr>
              <a:t>23</a:t>
            </a:r>
            <a:r>
              <a:rPr lang="zh-CN" altLang="en-US" sz="2200" b="0" i="0" dirty="0">
                <a:solidFill>
                  <a:srgbClr val="000000"/>
                </a:solidFill>
                <a:effectLst/>
                <a:latin typeface="inherit"/>
              </a:rPr>
              <a:t>），「初熟的果子」如何，代表以后的果子也将如何；「头生的」结局如何，表明其他的结局也如何，一切在埃及的人都要像「头生的」一样灭亡。从地位最高的「坐宝座的法老」到地位最低的「磨子后的婢女」，无论贫富贵贱，无一能幸免。因为在神的眼中，世界上一个义人都没有，若没有基督宝血的遮盖，谁都逃不过一死，这就是罪的工价。</a:t>
            </a:r>
            <a:endParaRPr lang="zh-CN" altLang="en-US" sz="2200" b="0" i="0" dirty="0">
              <a:solidFill>
                <a:srgbClr val="656565"/>
              </a:solidFill>
              <a:effectLst/>
              <a:latin typeface="inherit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17866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3725187-171E-AE1A-5414-3BF62CB9F5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151561"/>
              </p:ext>
            </p:extLst>
          </p:nvPr>
        </p:nvGraphicFramePr>
        <p:xfrm>
          <a:off x="1306285" y="617603"/>
          <a:ext cx="10297885" cy="57981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6657">
                  <a:extLst>
                    <a:ext uri="{9D8B030D-6E8A-4147-A177-3AD203B41FA5}">
                      <a16:colId xmlns:a16="http://schemas.microsoft.com/office/drawing/2014/main" val="513504657"/>
                    </a:ext>
                  </a:extLst>
                </a:gridCol>
                <a:gridCol w="1066801">
                  <a:extLst>
                    <a:ext uri="{9D8B030D-6E8A-4147-A177-3AD203B41FA5}">
                      <a16:colId xmlns:a16="http://schemas.microsoft.com/office/drawing/2014/main" val="3398645091"/>
                    </a:ext>
                  </a:extLst>
                </a:gridCol>
                <a:gridCol w="696685">
                  <a:extLst>
                    <a:ext uri="{9D8B030D-6E8A-4147-A177-3AD203B41FA5}">
                      <a16:colId xmlns:a16="http://schemas.microsoft.com/office/drawing/2014/main" val="3500542497"/>
                    </a:ext>
                  </a:extLst>
                </a:gridCol>
                <a:gridCol w="1240972">
                  <a:extLst>
                    <a:ext uri="{9D8B030D-6E8A-4147-A177-3AD203B41FA5}">
                      <a16:colId xmlns:a16="http://schemas.microsoft.com/office/drawing/2014/main" val="2507033786"/>
                    </a:ext>
                  </a:extLst>
                </a:gridCol>
                <a:gridCol w="1894114">
                  <a:extLst>
                    <a:ext uri="{9D8B030D-6E8A-4147-A177-3AD203B41FA5}">
                      <a16:colId xmlns:a16="http://schemas.microsoft.com/office/drawing/2014/main" val="3603248060"/>
                    </a:ext>
                  </a:extLst>
                </a:gridCol>
                <a:gridCol w="2013857">
                  <a:extLst>
                    <a:ext uri="{9D8B030D-6E8A-4147-A177-3AD203B41FA5}">
                      <a16:colId xmlns:a16="http://schemas.microsoft.com/office/drawing/2014/main" val="627692445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3009759532"/>
                    </a:ext>
                  </a:extLst>
                </a:gridCol>
              </a:tblGrid>
              <a:tr h="518082"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 dirty="0">
                          <a:effectLst/>
                        </a:rPr>
                        <a:t>神迹</a:t>
                      </a:r>
                      <a:r>
                        <a:rPr lang="en-CA" sz="1200" kern="100" dirty="0">
                          <a:effectLst/>
                        </a:rPr>
                        <a:t>/</a:t>
                      </a:r>
                      <a:r>
                        <a:rPr lang="zh-CN" sz="1200" kern="100" dirty="0">
                          <a:effectLst/>
                        </a:rPr>
                        <a:t>灾</a:t>
                      </a:r>
                      <a:endParaRPr lang="en-CA" sz="12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神给预警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没有预警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术士</a:t>
                      </a:r>
                      <a:r>
                        <a:rPr lang="en-CA" sz="1200" kern="100">
                          <a:effectLst/>
                        </a:rPr>
                        <a:t>/</a:t>
                      </a:r>
                      <a:r>
                        <a:rPr lang="zh-CN" sz="1200" kern="100">
                          <a:effectLst/>
                        </a:rPr>
                        <a:t>臣仆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法老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以色列人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 dirty="0">
                          <a:effectLst/>
                        </a:rPr>
                        <a:t>法老</a:t>
                      </a:r>
                      <a:r>
                        <a:rPr lang="zh-CN" altLang="en-US" sz="1200" kern="100" dirty="0">
                          <a:effectLst/>
                        </a:rPr>
                        <a:t>与摩西谈判</a:t>
                      </a:r>
                      <a:endParaRPr lang="en-CA" sz="12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extLst>
                  <a:ext uri="{0D108BD9-81ED-4DB2-BD59-A6C34878D82A}">
                    <a16:rowId xmlns:a16="http://schemas.microsoft.com/office/drawing/2014/main" val="56885521"/>
                  </a:ext>
                </a:extLst>
              </a:tr>
              <a:tr h="475401"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 dirty="0">
                          <a:effectLst/>
                        </a:rPr>
                        <a:t>血灾</a:t>
                      </a:r>
                      <a:endParaRPr lang="en-CA" sz="12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 dirty="0">
                          <a:effectLst/>
                        </a:rPr>
                        <a:t>Y</a:t>
                      </a:r>
                      <a:r>
                        <a:rPr lang="zh-CN" altLang="en-US" sz="1200" kern="100" dirty="0">
                          <a:effectLst/>
                        </a:rPr>
                        <a:t>，清早起来，水边</a:t>
                      </a:r>
                      <a:endParaRPr lang="en-CA" sz="12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 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照样而行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心里刚硬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 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 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extLst>
                  <a:ext uri="{0D108BD9-81ED-4DB2-BD59-A6C34878D82A}">
                    <a16:rowId xmlns:a16="http://schemas.microsoft.com/office/drawing/2014/main" val="579958186"/>
                  </a:ext>
                </a:extLst>
              </a:tr>
              <a:tr h="434160"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 dirty="0">
                          <a:effectLst/>
                        </a:rPr>
                        <a:t>蛙灾</a:t>
                      </a:r>
                      <a:endParaRPr lang="en-CA" sz="12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 dirty="0">
                          <a:effectLst/>
                        </a:rPr>
                        <a:t>Y</a:t>
                      </a:r>
                      <a:endParaRPr lang="en-CA" sz="12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 dirty="0">
                          <a:effectLst/>
                        </a:rPr>
                        <a:t> </a:t>
                      </a:r>
                      <a:endParaRPr lang="en-CA" sz="12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照样而行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硬着心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 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 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extLst>
                  <a:ext uri="{0D108BD9-81ED-4DB2-BD59-A6C34878D82A}">
                    <a16:rowId xmlns:a16="http://schemas.microsoft.com/office/drawing/2014/main" val="3030254884"/>
                  </a:ext>
                </a:extLst>
              </a:tr>
              <a:tr h="417681"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 dirty="0">
                          <a:effectLst/>
                        </a:rPr>
                        <a:t>虱灾</a:t>
                      </a:r>
                      <a:endParaRPr lang="en-CA" sz="12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 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 dirty="0">
                          <a:effectLst/>
                        </a:rPr>
                        <a:t>Y</a:t>
                      </a:r>
                      <a:endParaRPr lang="en-CA" sz="12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 dirty="0">
                          <a:effectLst/>
                        </a:rPr>
                        <a:t>不能行</a:t>
                      </a:r>
                      <a:endParaRPr lang="en-CA" sz="12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 dirty="0">
                          <a:effectLst/>
                        </a:rPr>
                        <a:t>心里刚硬</a:t>
                      </a:r>
                      <a:endParaRPr lang="en-CA" sz="12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 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 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extLst>
                  <a:ext uri="{0D108BD9-81ED-4DB2-BD59-A6C34878D82A}">
                    <a16:rowId xmlns:a16="http://schemas.microsoft.com/office/drawing/2014/main" val="3954029379"/>
                  </a:ext>
                </a:extLst>
              </a:tr>
              <a:tr h="563858"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蝇灾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 dirty="0">
                          <a:effectLst/>
                        </a:rPr>
                        <a:t>Y</a:t>
                      </a:r>
                      <a:r>
                        <a:rPr lang="zh-CN" altLang="en-US" sz="1200" kern="100" dirty="0">
                          <a:effectLst/>
                        </a:rPr>
                        <a:t>，清早起来，水边</a:t>
                      </a:r>
                      <a:endParaRPr lang="en-CA" sz="12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 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 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 dirty="0">
                          <a:effectLst/>
                        </a:rPr>
                        <a:t>又硬着心</a:t>
                      </a:r>
                      <a:endParaRPr lang="en-CA" sz="12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神将自己的百姓分别出来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不要走远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extLst>
                  <a:ext uri="{0D108BD9-81ED-4DB2-BD59-A6C34878D82A}">
                    <a16:rowId xmlns:a16="http://schemas.microsoft.com/office/drawing/2014/main" val="1269792909"/>
                  </a:ext>
                </a:extLst>
              </a:tr>
              <a:tr h="567636"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畜疫之灾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Y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 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 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 dirty="0">
                          <a:effectLst/>
                        </a:rPr>
                        <a:t>心却是固执</a:t>
                      </a:r>
                      <a:endParaRPr lang="en-CA" sz="12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 dirty="0">
                          <a:effectLst/>
                        </a:rPr>
                        <a:t>牲畜连一个都没有死</a:t>
                      </a:r>
                      <a:endParaRPr lang="en-CA" sz="12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 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extLst>
                  <a:ext uri="{0D108BD9-81ED-4DB2-BD59-A6C34878D82A}">
                    <a16:rowId xmlns:a16="http://schemas.microsoft.com/office/drawing/2014/main" val="381381095"/>
                  </a:ext>
                </a:extLst>
              </a:tr>
              <a:tr h="518082"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疮灾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 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Y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站立不住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神使法老的心刚硬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 dirty="0">
                          <a:effectLst/>
                        </a:rPr>
                        <a:t> </a:t>
                      </a:r>
                      <a:endParaRPr lang="en-CA" sz="12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 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extLst>
                  <a:ext uri="{0D108BD9-81ED-4DB2-BD59-A6C34878D82A}">
                    <a16:rowId xmlns:a16="http://schemas.microsoft.com/office/drawing/2014/main" val="990694594"/>
                  </a:ext>
                </a:extLst>
              </a:tr>
              <a:tr h="598048"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雹灾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 dirty="0">
                          <a:effectLst/>
                        </a:rPr>
                        <a:t>Y</a:t>
                      </a:r>
                      <a:r>
                        <a:rPr lang="zh-CN" altLang="en-US" sz="1200" kern="100" dirty="0">
                          <a:effectLst/>
                        </a:rPr>
                        <a:t>，清早起来</a:t>
                      </a:r>
                      <a:endParaRPr lang="en-CA" sz="12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 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有人惧怕神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他和他的臣仆都硬着心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 dirty="0">
                          <a:effectLst/>
                        </a:rPr>
                        <a:t>惟独歌珊地没有冰雹</a:t>
                      </a:r>
                      <a:endParaRPr lang="en-CA" sz="12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 dirty="0">
                          <a:effectLst/>
                        </a:rPr>
                        <a:t> </a:t>
                      </a:r>
                      <a:endParaRPr lang="en-CA" sz="12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extLst>
                  <a:ext uri="{0D108BD9-81ED-4DB2-BD59-A6C34878D82A}">
                    <a16:rowId xmlns:a16="http://schemas.microsoft.com/office/drawing/2014/main" val="4095523249"/>
                  </a:ext>
                </a:extLst>
              </a:tr>
              <a:tr h="518082"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蝗灾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Y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 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向法老进谏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神使法老的心刚硬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 dirty="0">
                          <a:effectLst/>
                        </a:rPr>
                        <a:t> </a:t>
                      </a:r>
                      <a:r>
                        <a:rPr lang="en-CA" sz="1200" kern="100">
                          <a:effectLst/>
                        </a:rPr>
                        <a:t>只发生在一切埃及人的房屋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 dirty="0">
                          <a:effectLst/>
                        </a:rPr>
                        <a:t>你们壮年人可以去</a:t>
                      </a:r>
                      <a:r>
                        <a:rPr lang="zh-CN" altLang="en-US" sz="1200" kern="100" dirty="0">
                          <a:effectLst/>
                        </a:rPr>
                        <a:t>，妇人孩子留下</a:t>
                      </a:r>
                      <a:endParaRPr lang="en-CA" sz="12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extLst>
                  <a:ext uri="{0D108BD9-81ED-4DB2-BD59-A6C34878D82A}">
                    <a16:rowId xmlns:a16="http://schemas.microsoft.com/office/drawing/2014/main" val="4142855401"/>
                  </a:ext>
                </a:extLst>
              </a:tr>
              <a:tr h="591851"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黑暗之灾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 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Y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 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神使法老的心刚硬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惟有以色列人家中都有亮光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 dirty="0">
                          <a:effectLst/>
                        </a:rPr>
                        <a:t>你们的羊群牛群要留下</a:t>
                      </a:r>
                      <a:endParaRPr lang="en-CA" sz="12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extLst>
                  <a:ext uri="{0D108BD9-81ED-4DB2-BD59-A6C34878D82A}">
                    <a16:rowId xmlns:a16="http://schemas.microsoft.com/office/drawing/2014/main" val="2220120611"/>
                  </a:ext>
                </a:extLst>
              </a:tr>
              <a:tr h="595229"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所有头胎的都死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Y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 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 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200" kern="100">
                          <a:effectLst/>
                        </a:rPr>
                        <a:t>神使法老的心刚硬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>
                          <a:effectLst/>
                        </a:rPr>
                        <a:t> </a:t>
                      </a:r>
                      <a:endParaRPr lang="en-CA" sz="1200" kern="1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kern="100" dirty="0">
                          <a:effectLst/>
                        </a:rPr>
                        <a:t> </a:t>
                      </a:r>
                      <a:endParaRPr lang="en-CA" sz="12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/>
                </a:tc>
                <a:extLst>
                  <a:ext uri="{0D108BD9-81ED-4DB2-BD59-A6C34878D82A}">
                    <a16:rowId xmlns:a16="http://schemas.microsoft.com/office/drawing/2014/main" val="3607349374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6957B116-76A3-934F-F00B-0DA953A2A3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2775" y="1806575"/>
            <a:ext cx="1635517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1969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89875-4DCD-8EA0-EF5C-1934E01C4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en-CA" dirty="0" err="1"/>
              <a:t>神的性情</a:t>
            </a:r>
            <a:r>
              <a:rPr lang="zh-CN" altLang="en-US" dirty="0"/>
              <a:t>、作为和</a:t>
            </a:r>
            <a:r>
              <a:rPr lang="en-CA" dirty="0" err="1"/>
              <a:t>行事的法则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56254-5A1F-A214-9C9B-AED715B79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6915"/>
            <a:ext cx="10515600" cy="4740048"/>
          </a:xfrm>
        </p:spPr>
        <p:txBody>
          <a:bodyPr/>
          <a:lstStyle/>
          <a:p>
            <a:r>
              <a:rPr lang="en-CA" dirty="0" err="1"/>
              <a:t>神的恩典和怜悯</a:t>
            </a:r>
            <a:r>
              <a:rPr lang="zh-CN" altLang="en-US" dirty="0"/>
              <a:t>：三个循环 </a:t>
            </a:r>
            <a:r>
              <a:rPr lang="en-US" altLang="zh-CN" dirty="0"/>
              <a:t>--</a:t>
            </a:r>
            <a:r>
              <a:rPr lang="zh-CN" altLang="en-US" dirty="0"/>
              <a:t> 第一第二次都是警告在先，清楚陈明“</a:t>
            </a:r>
            <a:r>
              <a:rPr lang="zh-CN" altLang="en-US" dirty="0">
                <a:solidFill>
                  <a:srgbClr val="00B050"/>
                </a:solidFill>
              </a:rPr>
              <a:t>容我的百姓去，好侍奉我</a:t>
            </a:r>
            <a:r>
              <a:rPr lang="zh-CN" altLang="en-US" dirty="0"/>
              <a:t>”， 第三次才没有警告；十灾从轻到逐渐加重，一次又一次的警告、劝诫，没有一开始就击杀长子</a:t>
            </a:r>
            <a:endParaRPr lang="en-CA" altLang="zh-CN" dirty="0"/>
          </a:p>
          <a:p>
            <a:r>
              <a:rPr lang="zh-CN" altLang="en-US" dirty="0"/>
              <a:t>第</a:t>
            </a:r>
            <a:r>
              <a:rPr lang="en-US" altLang="zh-CN" dirty="0"/>
              <a:t>7</a:t>
            </a:r>
            <a:r>
              <a:rPr lang="zh-CN" altLang="en-US" dirty="0"/>
              <a:t>章开头神就将结果告诉摩西， 神明明知道法老会怎么做，还是给那么法老多次机会，雹灾前的启示</a:t>
            </a:r>
            <a:r>
              <a:rPr lang="en-US" altLang="zh-CN" dirty="0"/>
              <a:t>9:14-19</a:t>
            </a:r>
            <a:r>
              <a:rPr lang="zh-CN" altLang="en-US" dirty="0"/>
              <a:t>，蝗灾前</a:t>
            </a:r>
            <a:endParaRPr lang="en-CA" altLang="zh-CN" dirty="0"/>
          </a:p>
          <a:p>
            <a:r>
              <a:rPr lang="zh-CN" altLang="en-US" dirty="0"/>
              <a:t>神做事有计划，行事循序渐进</a:t>
            </a:r>
            <a:endParaRPr lang="en-CA" altLang="zh-CN" dirty="0"/>
          </a:p>
          <a:p>
            <a:r>
              <a:rPr lang="zh-CN" altLang="en-US" dirty="0"/>
              <a:t>神的公义：当你一味地抵挡神，在给你多次机会之后，神就不再给了，惩罚来到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18610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94C3A-6E9A-C8E8-3EFD-F5125303F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/>
          </a:bodyPr>
          <a:lstStyle/>
          <a:p>
            <a:r>
              <a:rPr lang="en-CA" sz="2600" dirty="0" err="1"/>
              <a:t>神实行神迹</a:t>
            </a:r>
            <a:r>
              <a:rPr lang="en-US" altLang="zh-CN" sz="2600" dirty="0"/>
              <a:t>/</a:t>
            </a:r>
            <a:r>
              <a:rPr lang="zh-CN" altLang="en-US" sz="2600" dirty="0"/>
              <a:t>降灾地目的</a:t>
            </a:r>
            <a:endParaRPr lang="en-CA" sz="2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2F4BD-3720-1554-D45C-66E3FB31F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>
            <a:normAutofit/>
          </a:bodyPr>
          <a:lstStyle/>
          <a:p>
            <a:r>
              <a:rPr lang="en-CA" sz="2200" dirty="0" err="1"/>
              <a:t>对以色列人</a:t>
            </a:r>
            <a:r>
              <a:rPr lang="zh-CN" altLang="en-US" sz="2200" dirty="0"/>
              <a:t>，属神的百姓</a:t>
            </a:r>
            <a:r>
              <a:rPr lang="en-US" altLang="zh-CN" sz="2200" dirty="0"/>
              <a:t>——</a:t>
            </a:r>
            <a:r>
              <a:rPr lang="zh-CN" altLang="en-US" sz="2000" b="0" i="0" dirty="0">
                <a:solidFill>
                  <a:srgbClr val="FF0000"/>
                </a:solidFill>
                <a:effectLst/>
                <a:latin typeface="inherit"/>
              </a:rPr>
              <a:t>造就神的百姓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inherit"/>
              </a:rPr>
              <a:t>：</a:t>
            </a:r>
            <a:r>
              <a:rPr lang="en-US" altLang="zh-CN" sz="2000" dirty="0">
                <a:solidFill>
                  <a:schemeClr val="accent5">
                    <a:lumMod val="75000"/>
                  </a:schemeClr>
                </a:solidFill>
              </a:rPr>
              <a:t> 10:2</a:t>
            </a:r>
            <a:r>
              <a:rPr lang="zh-CN" altLang="en-US" sz="20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 并要叫你将我向埃及人所作的事，和在他们中间所行的神迹，传于你儿子和你孙子的耳中，好叫你们知道我是耶和华。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inherit"/>
              </a:rPr>
              <a:t>神从第四灾开始，就清楚地分别属神和不属神的，显明他们不同的结局，叫神的百姓因此愿意过着与世界分别的生活，不把埃及的生活、偶像和道德标准带进迦南。</a:t>
            </a:r>
            <a:r>
              <a:rPr lang="zh-CN" altLang="en-US" sz="2000" b="0" i="0" dirty="0">
                <a:solidFill>
                  <a:srgbClr val="FF0000"/>
                </a:solidFill>
                <a:effectLst/>
                <a:latin typeface="inherit"/>
              </a:rPr>
              <a:t>神也借着十灾让祂的百姓认识并接受独一真神（二十</a:t>
            </a:r>
            <a:r>
              <a:rPr lang="en-US" altLang="zh-CN" sz="2000" b="0" i="0" dirty="0">
                <a:solidFill>
                  <a:srgbClr val="FF0000"/>
                </a:solidFill>
                <a:effectLst/>
                <a:latin typeface="inherit"/>
              </a:rPr>
              <a:t>2-3</a:t>
            </a:r>
            <a:r>
              <a:rPr lang="zh-CN" altLang="en-US" sz="2000" b="0" i="0" dirty="0">
                <a:solidFill>
                  <a:srgbClr val="FF0000"/>
                </a:solidFill>
                <a:effectLst/>
                <a:latin typeface="inherit"/>
              </a:rPr>
              <a:t>），认识神的性情、神的作为和神做工的法则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inherit"/>
              </a:rPr>
              <a:t>，将来在出埃及时所要学习的功课中，还能安静下来看神手所要做的工。这十灾成为神的百姓以后几千年里继续接受神造就的基础。</a:t>
            </a:r>
            <a:endParaRPr lang="en-CA" altLang="zh-CN" sz="2000" b="0" i="0" dirty="0">
              <a:solidFill>
                <a:srgbClr val="000000"/>
              </a:solidFill>
              <a:effectLst/>
              <a:latin typeface="inherit"/>
            </a:endParaRPr>
          </a:p>
          <a:p>
            <a:r>
              <a:rPr lang="zh-CN" altLang="en-US" sz="2200" dirty="0">
                <a:solidFill>
                  <a:srgbClr val="000000"/>
                </a:solidFill>
                <a:latin typeface="inherit"/>
              </a:rPr>
              <a:t>对埃及人</a:t>
            </a:r>
            <a:r>
              <a:rPr lang="en-US" altLang="zh-CN" sz="1600" dirty="0">
                <a:solidFill>
                  <a:srgbClr val="000000"/>
                </a:solidFill>
                <a:latin typeface="inherit"/>
              </a:rPr>
              <a:t>——</a:t>
            </a:r>
            <a:r>
              <a:rPr lang="zh-CN" altLang="en-US" sz="2000" b="0" i="0" dirty="0">
                <a:solidFill>
                  <a:srgbClr val="FF0000"/>
                </a:solidFill>
                <a:effectLst/>
                <a:latin typeface="inherit"/>
              </a:rPr>
              <a:t>击打一切假神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inherit"/>
              </a:rPr>
              <a:t>：神要借着「败坏埃及一切的神」（十二</a:t>
            </a:r>
            <a:r>
              <a:rPr lang="en-US" altLang="zh-CN" sz="2000" b="0" i="0" dirty="0">
                <a:solidFill>
                  <a:srgbClr val="000000"/>
                </a:solidFill>
                <a:effectLst/>
                <a:latin typeface="inherit"/>
              </a:rPr>
              <a:t>12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inherit"/>
              </a:rPr>
              <a:t>），对付埃及人心里所放不下的偶像，</a:t>
            </a:r>
            <a:r>
              <a:rPr lang="zh-CN" altLang="en-US" sz="2000" b="0" i="0" dirty="0">
                <a:solidFill>
                  <a:srgbClr val="FF0000"/>
                </a:solidFill>
                <a:effectLst/>
                <a:latin typeface="inherit"/>
              </a:rPr>
              <a:t>显明耶和华才是独一真神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inherit"/>
              </a:rPr>
              <a:t>。显明神的自己：让埃及人认识「耶和华是谁」（五</a:t>
            </a:r>
            <a:r>
              <a:rPr lang="en-US" altLang="zh-CN" sz="2000" b="0" i="0" dirty="0">
                <a:solidFill>
                  <a:srgbClr val="000000"/>
                </a:solidFill>
                <a:effectLst/>
                <a:latin typeface="inherit"/>
              </a:rPr>
              <a:t>2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inherit"/>
              </a:rPr>
              <a:t>；七</a:t>
            </a:r>
            <a:r>
              <a:rPr lang="en-US" altLang="zh-CN" sz="2000" b="0" i="0" dirty="0">
                <a:solidFill>
                  <a:srgbClr val="000000"/>
                </a:solidFill>
                <a:effectLst/>
                <a:latin typeface="inherit"/>
              </a:rPr>
              <a:t>5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inherit"/>
              </a:rPr>
              <a:t>、</a:t>
            </a:r>
            <a:r>
              <a:rPr lang="en-US" altLang="zh-CN" sz="2000" b="0" i="0" dirty="0">
                <a:solidFill>
                  <a:srgbClr val="000000"/>
                </a:solidFill>
                <a:effectLst/>
                <a:latin typeface="inherit"/>
              </a:rPr>
              <a:t>17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inherit"/>
              </a:rPr>
              <a:t>；八</a:t>
            </a:r>
            <a:r>
              <a:rPr lang="en-US" altLang="zh-CN" sz="2000" b="0" i="0" dirty="0">
                <a:solidFill>
                  <a:srgbClr val="000000"/>
                </a:solidFill>
                <a:effectLst/>
                <a:latin typeface="inherit"/>
              </a:rPr>
              <a:t>10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inherit"/>
              </a:rPr>
              <a:t>、</a:t>
            </a:r>
            <a:r>
              <a:rPr lang="en-US" altLang="zh-CN" sz="2000" b="0" i="0" dirty="0">
                <a:solidFill>
                  <a:srgbClr val="000000"/>
                </a:solidFill>
                <a:effectLst/>
                <a:latin typeface="inherit"/>
              </a:rPr>
              <a:t>22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inherit"/>
              </a:rPr>
              <a:t>；十</a:t>
            </a:r>
            <a:r>
              <a:rPr lang="en-US" altLang="zh-CN" sz="2000" b="0" i="0" dirty="0">
                <a:solidFill>
                  <a:srgbClr val="000000"/>
                </a:solidFill>
                <a:effectLst/>
                <a:latin typeface="inherit"/>
              </a:rPr>
              <a:t>2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inherit"/>
              </a:rPr>
              <a:t>），因为神不是要灭绝埃及人，而是要得着埃及人：「当那日，以色列必与埃及、亚述三国一律。使地上的人得福，因为万军之耶和华赐福给他们说：</a:t>
            </a:r>
            <a:r>
              <a:rPr lang="en-US" altLang="zh-CN" sz="2000" b="0" i="0" dirty="0">
                <a:solidFill>
                  <a:srgbClr val="000000"/>
                </a:solidFill>
                <a:effectLst/>
                <a:latin typeface="inherit"/>
              </a:rPr>
              <a:t>『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inherit"/>
              </a:rPr>
              <a:t>埃及我的百姓，亚述我手的工作，以色列我的产业，都有福了！</a:t>
            </a:r>
            <a:r>
              <a:rPr lang="en-US" altLang="zh-CN" sz="2000" b="0" i="0" dirty="0">
                <a:solidFill>
                  <a:srgbClr val="000000"/>
                </a:solidFill>
                <a:effectLst/>
                <a:latin typeface="inherit"/>
              </a:rPr>
              <a:t>』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inherit"/>
              </a:rPr>
              <a:t>」（赛十九</a:t>
            </a:r>
            <a:r>
              <a:rPr lang="en-US" altLang="zh-CN" sz="2000" b="0" i="0" dirty="0">
                <a:solidFill>
                  <a:srgbClr val="000000"/>
                </a:solidFill>
                <a:effectLst/>
                <a:latin typeface="inherit"/>
              </a:rPr>
              <a:t>24-25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inherit"/>
              </a:rPr>
              <a:t>）</a:t>
            </a:r>
            <a:endParaRPr lang="zh-CN" altLang="en-US" sz="2000" b="0" i="0" dirty="0">
              <a:solidFill>
                <a:srgbClr val="656565"/>
              </a:solidFill>
              <a:effectLst/>
              <a:latin typeface="inherit"/>
            </a:endParaRPr>
          </a:p>
          <a:p>
            <a:endParaRPr lang="zh-CN" altLang="en-US" sz="1600" b="0" i="0" dirty="0">
              <a:solidFill>
                <a:srgbClr val="656565"/>
              </a:solidFill>
              <a:effectLst/>
              <a:latin typeface="inherit"/>
            </a:endParaRPr>
          </a:p>
          <a:p>
            <a:endParaRPr lang="en-CA" sz="2200" dirty="0"/>
          </a:p>
        </p:txBody>
      </p:sp>
    </p:spTree>
    <p:extLst>
      <p:ext uri="{BB962C8B-B14F-4D97-AF65-F5344CB8AC3E}">
        <p14:creationId xmlns:p14="http://schemas.microsoft.com/office/powerpoint/2010/main" val="3574532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E5658-4D87-BA75-A872-21380121A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8"/>
          </a:xfrm>
        </p:spPr>
        <p:txBody>
          <a:bodyPr>
            <a:normAutofit/>
          </a:bodyPr>
          <a:lstStyle/>
          <a:p>
            <a:r>
              <a:rPr lang="en-CA" sz="2400" dirty="0" err="1"/>
              <a:t>我们学习到什么</a:t>
            </a:r>
            <a:r>
              <a:rPr lang="zh-CN" altLang="en-US" sz="2400" dirty="0"/>
              <a:t>？</a:t>
            </a:r>
            <a:endParaRPr lang="en-CA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D7C33-B37C-C2D4-6A4F-A3F308944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7429"/>
            <a:ext cx="10515600" cy="4979534"/>
          </a:xfrm>
        </p:spPr>
        <p:txBody>
          <a:bodyPr/>
          <a:lstStyle/>
          <a:p>
            <a:r>
              <a:rPr lang="en-CA" dirty="0" err="1"/>
              <a:t>更多的认识神</a:t>
            </a:r>
            <a:endParaRPr lang="en-CA" dirty="0"/>
          </a:p>
          <a:p>
            <a:r>
              <a:rPr lang="en-CA" dirty="0" err="1"/>
              <a:t>不要抵挡神</a:t>
            </a:r>
            <a:r>
              <a:rPr lang="zh-CN" altLang="en-US" dirty="0"/>
              <a:t> </a:t>
            </a:r>
            <a:r>
              <a:rPr lang="en-US" altLang="zh-CN" dirty="0"/>
              <a:t>–</a:t>
            </a:r>
            <a:r>
              <a:rPr lang="zh-CN" altLang="en-US" dirty="0"/>
              <a:t> 消灭圣灵的感动</a:t>
            </a:r>
            <a:endParaRPr lang="en-CA" altLang="zh-CN" dirty="0"/>
          </a:p>
          <a:p>
            <a:r>
              <a:rPr lang="zh-CN" altLang="en-US" dirty="0"/>
              <a:t>要与世界彻底的分别出来 </a:t>
            </a:r>
            <a:r>
              <a:rPr lang="en-US" altLang="zh-CN" dirty="0"/>
              <a:t>–</a:t>
            </a:r>
            <a:r>
              <a:rPr lang="zh-CN" altLang="en-US" dirty="0"/>
              <a:t> 法老每次的谈判</a:t>
            </a:r>
            <a:endParaRPr lang="en-CA" altLang="zh-CN" dirty="0"/>
          </a:p>
          <a:p>
            <a:r>
              <a:rPr lang="zh-CN" altLang="en-US" dirty="0"/>
              <a:t>旧约 出埃及记 </a:t>
            </a:r>
            <a:r>
              <a:rPr lang="en-US" altLang="zh-CN" dirty="0"/>
              <a:t>VS</a:t>
            </a:r>
            <a:r>
              <a:rPr lang="zh-CN" altLang="en-US" dirty="0"/>
              <a:t> 新约 福音书 特别多神迹奇事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30382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58A71-657C-8F8E-ACCA-1B90B6746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6361"/>
          </a:xfrm>
        </p:spPr>
        <p:txBody>
          <a:bodyPr>
            <a:normAutofit fontScale="90000"/>
          </a:bodyPr>
          <a:lstStyle/>
          <a:p>
            <a:r>
              <a:rPr lang="en-CA" dirty="0" err="1"/>
              <a:t>蝗灾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FFA62-BBB1-F0F1-6E36-13D9929A5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01486"/>
            <a:ext cx="10722429" cy="5175477"/>
          </a:xfrm>
        </p:spPr>
        <p:txBody>
          <a:bodyPr>
            <a:noAutofit/>
          </a:bodyPr>
          <a:lstStyle/>
          <a:p>
            <a:r>
              <a:rPr lang="en-US" altLang="zh-CN" sz="2200" dirty="0">
                <a:solidFill>
                  <a:schemeClr val="accent5">
                    <a:lumMod val="75000"/>
                  </a:schemeClr>
                </a:solidFill>
              </a:rPr>
              <a:t>10:1</a:t>
            </a:r>
            <a:r>
              <a:rPr lang="zh-CN" altLang="en-US" sz="22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 </a:t>
            </a:r>
            <a:r>
              <a:rPr lang="zh-CN" altLang="en-US" sz="2200" b="0" i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Times" pitchFamily="2" charset="0"/>
              </a:rPr>
              <a:t>耶和华对摩西说</a:t>
            </a:r>
            <a:r>
              <a:rPr lang="zh-CN" altLang="en-US" sz="2200" dirty="0">
                <a:solidFill>
                  <a:schemeClr val="accent5">
                    <a:lumMod val="75000"/>
                  </a:schemeClr>
                </a:solidFill>
                <a:highlight>
                  <a:srgbClr val="FFFF00"/>
                </a:highlight>
                <a:latin typeface="Times" pitchFamily="2" charset="0"/>
              </a:rPr>
              <a:t>：“</a:t>
            </a:r>
            <a:r>
              <a:rPr lang="zh-CN" altLang="en-US" sz="22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你进去见法老。我使他和他臣仆的心刚硬，为要在他们中间显我这些神迹，</a:t>
            </a:r>
            <a:r>
              <a:rPr lang="en-US" altLang="zh-CN" sz="2200" dirty="0">
                <a:solidFill>
                  <a:schemeClr val="accent5">
                    <a:lumMod val="75000"/>
                  </a:schemeClr>
                </a:solidFill>
              </a:rPr>
              <a:t>10:2</a:t>
            </a:r>
            <a:r>
              <a:rPr lang="zh-CN" altLang="en-US" sz="22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 并要叫你将我向埃及人所作的事，和在他们中间所行的神迹，传于你儿子和你孙子的耳中，好叫你们知道我是耶和华。” </a:t>
            </a:r>
            <a:r>
              <a:rPr lang="en-US" altLang="zh-CN" sz="2200" dirty="0">
                <a:solidFill>
                  <a:schemeClr val="accent5">
                    <a:lumMod val="75000"/>
                  </a:schemeClr>
                </a:solidFill>
              </a:rPr>
              <a:t>10:3</a:t>
            </a:r>
            <a:r>
              <a:rPr lang="zh-CN" altLang="en-US" sz="22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 摩西、亚伦就进去见法老，对他说：“耶和华 </a:t>
            </a:r>
            <a:r>
              <a:rPr lang="en-US" altLang="zh-CN" sz="22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-</a:t>
            </a:r>
            <a:r>
              <a:rPr lang="zh-CN" altLang="en-US" sz="22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 希伯来人的　神这样说：‘你在我面前不肯自卑要到几时呢？</a:t>
            </a:r>
            <a:r>
              <a:rPr lang="zh-CN" altLang="en-US" sz="2200" b="0" i="0" dirty="0">
                <a:solidFill>
                  <a:srgbClr val="00B050"/>
                </a:solidFill>
                <a:effectLst/>
                <a:latin typeface="Times" pitchFamily="2" charset="0"/>
              </a:rPr>
              <a:t>容我的百姓去，好侍奉我</a:t>
            </a:r>
            <a:r>
              <a:rPr lang="zh-CN" altLang="en-US" sz="22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。</a:t>
            </a:r>
            <a:r>
              <a:rPr lang="en-US" altLang="zh-CN" sz="2200" dirty="0">
                <a:solidFill>
                  <a:schemeClr val="accent5">
                    <a:lumMod val="75000"/>
                  </a:schemeClr>
                </a:solidFill>
              </a:rPr>
              <a:t>10:4</a:t>
            </a:r>
            <a:r>
              <a:rPr lang="zh-CN" altLang="en-US" sz="22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 你若不肯容我的百姓去，明天我要使蝗虫进入你的境内，</a:t>
            </a:r>
            <a:r>
              <a:rPr lang="en-US" altLang="zh-CN" sz="2200" dirty="0">
                <a:solidFill>
                  <a:schemeClr val="accent5">
                    <a:lumMod val="75000"/>
                  </a:schemeClr>
                </a:solidFill>
              </a:rPr>
              <a:t>10:5</a:t>
            </a:r>
            <a:r>
              <a:rPr lang="zh-CN" altLang="en-US" sz="22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 遮满地面，甚至看不见地，并且吃那冰雹所剩的和田间所长的一切树木。</a:t>
            </a:r>
            <a:r>
              <a:rPr lang="en-US" altLang="zh-CN" sz="2200" dirty="0">
                <a:solidFill>
                  <a:schemeClr val="accent5">
                    <a:lumMod val="75000"/>
                  </a:schemeClr>
                </a:solidFill>
              </a:rPr>
              <a:t>10:6</a:t>
            </a:r>
            <a:r>
              <a:rPr lang="zh-CN" altLang="en-US" sz="22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 你的宫殿和你众臣仆的房屋，并一切埃及人的房屋，都要被蝗虫占满了；自从你祖宗和你祖宗的祖宗在世以来，直到今日，没有见过这样的灾。’摩西就转身离开法老出去。</a:t>
            </a:r>
            <a:r>
              <a:rPr lang="en-US" altLang="zh-CN" sz="2200" dirty="0">
                <a:solidFill>
                  <a:schemeClr val="accent5">
                    <a:lumMod val="75000"/>
                  </a:schemeClr>
                </a:solidFill>
              </a:rPr>
              <a:t>10:7</a:t>
            </a:r>
            <a:r>
              <a:rPr lang="zh-CN" altLang="en-US" sz="22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 法老的臣仆对法老说：“这人为我们的网罗要到几时呢？容这些人去事奉耶和华 </a:t>
            </a:r>
            <a:r>
              <a:rPr lang="en-US" altLang="zh-CN" sz="22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-</a:t>
            </a:r>
            <a:r>
              <a:rPr lang="zh-CN" altLang="en-US" sz="22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 他们的　神吧！埃及已经败坏了，你还不知道么？” </a:t>
            </a:r>
            <a:r>
              <a:rPr lang="en-US" altLang="zh-CN" sz="2200" dirty="0">
                <a:solidFill>
                  <a:schemeClr val="accent5">
                    <a:lumMod val="75000"/>
                  </a:schemeClr>
                </a:solidFill>
              </a:rPr>
              <a:t>10:8</a:t>
            </a:r>
            <a:r>
              <a:rPr lang="zh-CN" altLang="en-US" sz="22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 于是摩西、亚伦被召回来见法老；法老对他们说：“你们去事奉耶和华 </a:t>
            </a:r>
            <a:r>
              <a:rPr lang="en-US" altLang="zh-CN" sz="22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-</a:t>
            </a:r>
            <a:r>
              <a:rPr lang="zh-CN" altLang="en-US" sz="22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 你们的　神；但那要去的是谁呢？”</a:t>
            </a:r>
            <a:r>
              <a:rPr lang="en-US" altLang="zh-CN" sz="2200" dirty="0">
                <a:solidFill>
                  <a:schemeClr val="accent5">
                    <a:lumMod val="75000"/>
                  </a:schemeClr>
                </a:solidFill>
              </a:rPr>
              <a:t>10:9</a:t>
            </a:r>
            <a:r>
              <a:rPr lang="zh-CN" altLang="en-US" sz="22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 摩西说：“我们要和我们老的少的、儿子女儿同去，且把羊群牛群一同带去，因为我们务要向耶和华守节。”</a:t>
            </a:r>
            <a:r>
              <a:rPr lang="en-US" altLang="zh-CN" sz="2200" dirty="0">
                <a:solidFill>
                  <a:schemeClr val="accent5">
                    <a:lumMod val="75000"/>
                  </a:schemeClr>
                </a:solidFill>
              </a:rPr>
              <a:t>10:10</a:t>
            </a:r>
            <a:r>
              <a:rPr lang="zh-CN" altLang="en-US" sz="22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 法老对他们说：“我容你们和你们妇人孩子去的时候，耶和华与你们同在吧！你们要谨慎；因为有祸在你们眼前，</a:t>
            </a:r>
            <a:r>
              <a:rPr lang="en-US" altLang="zh-CN" sz="22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〔</a:t>
            </a:r>
            <a:r>
              <a:rPr lang="zh-CN" altLang="en-US" sz="22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或作你们存着恶意</a:t>
            </a:r>
            <a:r>
              <a:rPr lang="en-US" altLang="zh-CN" sz="22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〕</a:t>
            </a:r>
            <a:r>
              <a:rPr lang="en-US" altLang="zh-CN" sz="2200" dirty="0">
                <a:solidFill>
                  <a:schemeClr val="accent5">
                    <a:lumMod val="75000"/>
                  </a:schemeClr>
                </a:solidFill>
              </a:rPr>
              <a:t>10:11</a:t>
            </a:r>
            <a:r>
              <a:rPr lang="zh-CN" altLang="en-US" sz="2200" b="0" i="0" dirty="0">
                <a:solidFill>
                  <a:schemeClr val="accent5">
                    <a:lumMod val="75000"/>
                  </a:schemeClr>
                </a:solidFill>
                <a:effectLst/>
                <a:latin typeface="Times" pitchFamily="2" charset="0"/>
              </a:rPr>
              <a:t> 不可都去！你们这壮年人去事奉耶和华吧，因为这是你们所求的．于是把他们从法老面前撵出去。</a:t>
            </a:r>
            <a:endParaRPr lang="en-CA" sz="2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145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0A161-5D9F-30A3-4409-A9AE1CCA8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2818"/>
          </a:xfrm>
        </p:spPr>
        <p:txBody>
          <a:bodyPr>
            <a:normAutofit fontScale="90000"/>
          </a:bodyPr>
          <a:lstStyle/>
          <a:p>
            <a:r>
              <a:rPr lang="en-CA" dirty="0" err="1"/>
              <a:t>蝗灾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51D85-E999-55AE-7B57-655EF8CCC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0343"/>
            <a:ext cx="10515600" cy="5066620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solidFill>
                  <a:srgbClr val="0070C0"/>
                </a:solidFill>
              </a:rPr>
              <a:t>10:12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耶和华对摩西说：“你向埃及地伸杖，使蝗虫到埃及地上来，吃地上一切的菜蔬，就是冰雹所剩的。” </a:t>
            </a:r>
            <a:r>
              <a:rPr lang="en-US" altLang="zh-CN" sz="2400" dirty="0">
                <a:solidFill>
                  <a:srgbClr val="0070C0"/>
                </a:solidFill>
              </a:rPr>
              <a:t>10:13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摩西就向埃及地伸杖，那一昼一夜、耶和华使东风刮在埃及地上；到了早晨，东风把蝗虫刮了来。</a:t>
            </a:r>
            <a:r>
              <a:rPr lang="en-US" altLang="zh-CN" sz="2400" dirty="0">
                <a:solidFill>
                  <a:srgbClr val="0070C0"/>
                </a:solidFill>
              </a:rPr>
              <a:t>10:14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蝗虫上来，落在埃及的四境、甚是厉害；以前没有这样的，以后也必没有。</a:t>
            </a:r>
            <a:r>
              <a:rPr lang="en-US" altLang="zh-CN" sz="2400" dirty="0">
                <a:solidFill>
                  <a:srgbClr val="0070C0"/>
                </a:solidFill>
              </a:rPr>
              <a:t>10:15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因为这蝗虫遮满地面，甚至地都黑暗了、又吃地上一切的菜蔬和冰雹所剩树上的果子。埃及遍地、无论是树木，是田间的菜蔬，连一点青的也没有留下。</a:t>
            </a:r>
            <a:r>
              <a:rPr lang="en-US" altLang="zh-CN" sz="2400" dirty="0">
                <a:solidFill>
                  <a:srgbClr val="0070C0"/>
                </a:solidFill>
              </a:rPr>
              <a:t>10:16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于是法老急忙召了摩西、亚伦来、说：“我得罪耶和华 </a:t>
            </a:r>
            <a:r>
              <a:rPr lang="en-US" altLang="zh-CN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-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 你们的　神，又得罪了你们。</a:t>
            </a:r>
            <a:r>
              <a:rPr lang="en-US" altLang="zh-CN" sz="2400" dirty="0">
                <a:solidFill>
                  <a:srgbClr val="0070C0"/>
                </a:solidFill>
              </a:rPr>
              <a:t>10:17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现在求你，只这一次，饶恕我的罪，求耶和华 </a:t>
            </a:r>
            <a:r>
              <a:rPr lang="en-US" altLang="zh-CN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-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 你们的　神使我脱离这一次的死亡。” </a:t>
            </a:r>
            <a:r>
              <a:rPr lang="en-US" altLang="zh-CN" sz="2400" dirty="0">
                <a:solidFill>
                  <a:srgbClr val="0070C0"/>
                </a:solidFill>
              </a:rPr>
              <a:t>10:18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摩西就离开法老去求耶和华。</a:t>
            </a:r>
            <a:r>
              <a:rPr lang="en-US" altLang="zh-CN" sz="2400" dirty="0">
                <a:solidFill>
                  <a:srgbClr val="0070C0"/>
                </a:solidFill>
              </a:rPr>
              <a:t>10:19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耶和华转了极大的西风，把蝗虫刮起，吹入红海、在埃及的四境连一个也没有留下。</a:t>
            </a:r>
            <a:r>
              <a:rPr lang="en-US" altLang="zh-CN" sz="2400" dirty="0">
                <a:solidFill>
                  <a:srgbClr val="0070C0"/>
                </a:solidFill>
              </a:rPr>
              <a:t>10:20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但耶和华使法老的心刚硬，不容以色列人去。</a:t>
            </a:r>
            <a:endParaRPr lang="en-CA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925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51902-C966-8F45-410D-18DDCBB1C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718457"/>
          </a:xfrm>
        </p:spPr>
        <p:txBody>
          <a:bodyPr/>
          <a:lstStyle/>
          <a:p>
            <a:r>
              <a:rPr lang="en-CA" dirty="0" err="1"/>
              <a:t>蝗虫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7D91D4-0DC2-3E5E-15C6-1B271F18B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69571"/>
            <a:ext cx="3932237" cy="4399417"/>
          </a:xfrm>
        </p:spPr>
        <p:txBody>
          <a:bodyPr/>
          <a:lstStyle/>
          <a:p>
            <a:r>
              <a:rPr lang="en-CA" dirty="0" err="1"/>
              <a:t>蝗虫</a:t>
            </a:r>
            <a:r>
              <a:rPr lang="zh-CN" altLang="en-US" dirty="0"/>
              <a:t>，俗名“蚂蚱”， 生性散漫胆小，喜欢独居，但数量多，密度大了之后就突然开始喜欢群居，它们群居后迁飞的能力大大增强。科学家发现，为了群居和长距离迁飞，群居型蝗虫做出了从体型、能量储存、代谢路径、神经冲动、基因表达等各方面的调整以达到这一目的。群居的蝗虫到处迁飞，见什么吃什么，成为蝗灾。</a:t>
            </a:r>
            <a:endParaRPr lang="en-CA" altLang="zh-CN" dirty="0"/>
          </a:p>
          <a:p>
            <a:r>
              <a:rPr lang="zh-CN" altLang="en-US" dirty="0"/>
              <a:t>蚂蚱是洁净的食物，蝗虫却不能吃</a:t>
            </a:r>
            <a:endParaRPr lang="en-CA" altLang="zh-CN" dirty="0"/>
          </a:p>
          <a:p>
            <a:r>
              <a:rPr lang="zh-CN" altLang="en-US" dirty="0"/>
              <a:t>高温和干旱会促成蝗灾的发生</a:t>
            </a:r>
            <a:endParaRPr lang="en-CA" altLang="zh-CN" dirty="0"/>
          </a:p>
          <a:p>
            <a:r>
              <a:rPr lang="zh-CN" altLang="en-US" dirty="0"/>
              <a:t>中东、撒哈拉沙漠经常会有蝗灾</a:t>
            </a:r>
            <a:endParaRPr lang="en-CA" altLang="zh-CN" dirty="0"/>
          </a:p>
          <a:p>
            <a:r>
              <a:rPr lang="en-US" altLang="zh-CN" dirty="0"/>
              <a:t>《</a:t>
            </a:r>
            <a:r>
              <a:rPr lang="zh-CN" altLang="en-CA" dirty="0"/>
              <a:t>约珥</a:t>
            </a:r>
            <a:r>
              <a:rPr lang="zh-CN" altLang="en-US" dirty="0"/>
              <a:t>书</a:t>
            </a:r>
            <a:r>
              <a:rPr lang="en-US" altLang="zh-CN" dirty="0"/>
              <a:t>》</a:t>
            </a:r>
            <a:r>
              <a:rPr lang="zh-CN" altLang="en-US" dirty="0"/>
              <a:t>第</a:t>
            </a:r>
            <a:r>
              <a:rPr lang="en-US" altLang="zh-CN" dirty="0"/>
              <a:t>1</a:t>
            </a:r>
            <a:r>
              <a:rPr lang="zh-CN" altLang="en-US" dirty="0"/>
              <a:t>、</a:t>
            </a:r>
            <a:r>
              <a:rPr lang="en-US" altLang="zh-CN" dirty="0"/>
              <a:t>2</a:t>
            </a:r>
            <a:r>
              <a:rPr lang="zh-CN" altLang="en-US" dirty="0"/>
              <a:t> 章</a:t>
            </a:r>
            <a:endParaRPr lang="en-CA" altLang="zh-CN" dirty="0"/>
          </a:p>
          <a:p>
            <a:r>
              <a:rPr lang="zh-CN" altLang="en-US" dirty="0"/>
              <a:t>蝗灾是神管教的工具</a:t>
            </a:r>
            <a:endParaRPr lang="en-CA" altLang="zh-CN" dirty="0"/>
          </a:p>
          <a:p>
            <a:endParaRPr lang="en-CA" dirty="0"/>
          </a:p>
        </p:txBody>
      </p:sp>
      <p:pic>
        <p:nvPicPr>
          <p:cNvPr id="1026" name="Picture 2" descr="新京报：蝗灾又来了，这次东非能躲过此劫吗？_手机新浪网">
            <a:extLst>
              <a:ext uri="{FF2B5EF4-FFF2-40B4-BE49-F238E27FC236}">
                <a16:creationId xmlns:a16="http://schemas.microsoft.com/office/drawing/2014/main" id="{0B2AB6C0-16A0-0ED6-783F-87CA55048844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7" r="14467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1934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02242-EEB7-8FA2-D582-D91273A8E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7"/>
          </a:xfrm>
        </p:spPr>
        <p:txBody>
          <a:bodyPr/>
          <a:lstStyle/>
          <a:p>
            <a:r>
              <a:rPr lang="en-CA" dirty="0" err="1"/>
              <a:t>蝗灾的属灵含义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AE8D3-3375-C001-3096-15DA498B2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630"/>
            <a:ext cx="10515600" cy="4903333"/>
          </a:xfrm>
        </p:spPr>
        <p:txBody>
          <a:bodyPr/>
          <a:lstStyle/>
          <a:p>
            <a:r>
              <a:rPr lang="en-CA" dirty="0" err="1"/>
              <a:t>蝗灾为什么发生在雹灾之后</a:t>
            </a:r>
            <a:r>
              <a:rPr lang="zh-CN" altLang="en-US" dirty="0"/>
              <a:t>？为什么打击更重？</a:t>
            </a:r>
            <a:endParaRPr lang="en-CA" altLang="zh-CN" dirty="0"/>
          </a:p>
          <a:p>
            <a:r>
              <a:rPr lang="en-US" altLang="zh-CN" dirty="0">
                <a:solidFill>
                  <a:srgbClr val="0070C0"/>
                </a:solidFill>
              </a:rPr>
              <a:t>9:31</a:t>
            </a:r>
            <a:r>
              <a:rPr lang="zh-CN" altLang="en-US" dirty="0">
                <a:solidFill>
                  <a:srgbClr val="0070C0"/>
                </a:solidFill>
              </a:rPr>
              <a:t>（那时，麻和大麦被 雹 击打；因为大麦已经吐穗，麻也开了花。</a:t>
            </a:r>
            <a:r>
              <a:rPr lang="en-US" altLang="zh-CN" dirty="0">
                <a:solidFill>
                  <a:srgbClr val="0070C0"/>
                </a:solidFill>
              </a:rPr>
              <a:t>9:32</a:t>
            </a:r>
            <a:r>
              <a:rPr lang="zh-CN" altLang="en-US" dirty="0">
                <a:solidFill>
                  <a:srgbClr val="0070C0"/>
                </a:solidFill>
              </a:rPr>
              <a:t> 只是小麦和粗麦没有被击打，因为还没有长成。） </a:t>
            </a:r>
            <a:endParaRPr lang="en-US" altLang="zh-CN" dirty="0"/>
          </a:p>
          <a:p>
            <a:r>
              <a:rPr lang="en-US" altLang="zh-CN" dirty="0">
                <a:solidFill>
                  <a:srgbClr val="0070C0"/>
                </a:solidFill>
              </a:rPr>
              <a:t>10:6</a:t>
            </a:r>
            <a:r>
              <a:rPr lang="zh-CN" altLang="en-US" dirty="0">
                <a:solidFill>
                  <a:srgbClr val="0070C0"/>
                </a:solidFill>
              </a:rPr>
              <a:t> 遮满地面，甚至看不见地，并且吃那冰雹所剩的和田间所长的一切树木。 </a:t>
            </a:r>
            <a:endParaRPr lang="en-US" altLang="zh-CN" dirty="0">
              <a:solidFill>
                <a:srgbClr val="0070C0"/>
              </a:solidFill>
            </a:endParaRPr>
          </a:p>
          <a:p>
            <a:r>
              <a:rPr lang="zh-CN" altLang="en-US" dirty="0"/>
              <a:t>神原本怜悯他们，但由于法老和臣仆硬着心，现在剩下的也要被拿走；他们对收成的指望断绝了</a:t>
            </a:r>
            <a:endParaRPr lang="en-CA" altLang="zh-CN" dirty="0"/>
          </a:p>
          <a:p>
            <a:r>
              <a:rPr lang="zh-CN" altLang="en-US" dirty="0"/>
              <a:t>当你抵挡神的时候，现在有毁灭性的击打，未来的指望也没了</a:t>
            </a:r>
            <a:endParaRPr lang="en-CA" altLang="zh-CN" dirty="0"/>
          </a:p>
          <a:p>
            <a:r>
              <a:rPr lang="zh-CN" altLang="en-US" dirty="0"/>
              <a:t>人如果看不到希望和未来的时候，活着就失去意义，灵里的击打比外在的损失、肉体的痛苦要严重得多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4461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4287E-30D5-4F2D-009F-3855FE0D1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8761"/>
          </a:xfrm>
        </p:spPr>
        <p:txBody>
          <a:bodyPr/>
          <a:lstStyle/>
          <a:p>
            <a:r>
              <a:rPr lang="en-CA" dirty="0" err="1"/>
              <a:t>黑暗之灾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EB94D-9ED7-1497-F2DB-8A7048567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1857"/>
            <a:ext cx="10515600" cy="4925106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solidFill>
                  <a:srgbClr val="0070C0"/>
                </a:solidFill>
              </a:rPr>
              <a:t>10:21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imes" pitchFamily="2" charset="0"/>
              </a:rPr>
              <a:t>耶和华对摩西说</a:t>
            </a:r>
            <a:r>
              <a:rPr lang="zh-CN" altLang="en-US" sz="2400" dirty="0">
                <a:solidFill>
                  <a:srgbClr val="0070C0"/>
                </a:solidFill>
                <a:highlight>
                  <a:srgbClr val="FFFF00"/>
                </a:highlight>
                <a:latin typeface="Times" pitchFamily="2" charset="0"/>
              </a:rPr>
              <a:t>：“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你向天伸杖，使埃及地黑暗；这黑暗似乎摸得着。” </a:t>
            </a:r>
            <a:r>
              <a:rPr lang="en-US" altLang="zh-CN" sz="2400" dirty="0">
                <a:solidFill>
                  <a:srgbClr val="0070C0"/>
                </a:solidFill>
              </a:rPr>
              <a:t>10:22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摩西向天伸杖，埃及遍地就乌黑了三天。</a:t>
            </a:r>
            <a:r>
              <a:rPr lang="en-US" altLang="zh-CN" sz="2400" dirty="0">
                <a:solidFill>
                  <a:srgbClr val="0070C0"/>
                </a:solidFill>
              </a:rPr>
              <a:t>10:23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三天之久，人不能相见，谁也不敢起来离开本处，惟有以色列人家中都有亮光。</a:t>
            </a:r>
            <a:r>
              <a:rPr lang="en-US" altLang="zh-CN" sz="2400" dirty="0">
                <a:solidFill>
                  <a:srgbClr val="0070C0"/>
                </a:solidFill>
              </a:rPr>
              <a:t>10:24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法老就召摩西来，说</a:t>
            </a:r>
            <a:r>
              <a:rPr lang="zh-CN" altLang="en-US" sz="2400" dirty="0">
                <a:solidFill>
                  <a:srgbClr val="0070C0"/>
                </a:solidFill>
                <a:latin typeface="Times" pitchFamily="2" charset="0"/>
              </a:rPr>
              <a:t>：“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你们去事奉耶和华；只是你们的羊群牛群要留下；你们的妇人孩子可以和你们同去。” </a:t>
            </a:r>
            <a:r>
              <a:rPr lang="en-US" altLang="zh-CN" sz="2400" dirty="0">
                <a:solidFill>
                  <a:srgbClr val="0070C0"/>
                </a:solidFill>
              </a:rPr>
              <a:t>10:25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摩西说：“你总要把祭物和燔祭牲交给我们、使我们可以祭祀耶和华 </a:t>
            </a:r>
            <a:r>
              <a:rPr lang="en-US" altLang="zh-CN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-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 我们的　神。</a:t>
            </a:r>
            <a:r>
              <a:rPr lang="en-US" altLang="zh-CN" sz="2400" dirty="0">
                <a:solidFill>
                  <a:srgbClr val="0070C0"/>
                </a:solidFill>
              </a:rPr>
              <a:t>10:26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我们的牲畜也要带去、连一蹄也不留下；因为我们要从其中取出来，事奉耶和华 </a:t>
            </a:r>
            <a:r>
              <a:rPr lang="en-US" altLang="zh-CN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-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 我们的　神。我们未到那里，还不知道用甚么事奉耶和华。” </a:t>
            </a:r>
            <a:r>
              <a:rPr lang="en-US" altLang="zh-CN" sz="2400" dirty="0">
                <a:solidFill>
                  <a:srgbClr val="0070C0"/>
                </a:solidFill>
              </a:rPr>
              <a:t>10:27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但耶和华使法老的心刚硬，不肯容他们去。</a:t>
            </a:r>
            <a:r>
              <a:rPr lang="en-US" altLang="zh-CN" sz="2400" dirty="0">
                <a:solidFill>
                  <a:srgbClr val="0070C0"/>
                </a:solidFill>
              </a:rPr>
              <a:t>10:28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法老对摩西说：“你离开我去吧，你要小心，不要再见我的面！因为你见我面的那日你就必死。” </a:t>
            </a:r>
            <a:r>
              <a:rPr lang="en-US" altLang="zh-CN" sz="2400" dirty="0">
                <a:solidFill>
                  <a:srgbClr val="0070C0"/>
                </a:solidFill>
              </a:rPr>
              <a:t>10:29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摩西说：“你说得好！我必不再见你的面了。”</a:t>
            </a:r>
            <a:endParaRPr lang="en-CA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922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D4029-A373-5BC0-902B-876A267EE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/>
          <a:lstStyle/>
          <a:p>
            <a:r>
              <a:rPr lang="en-CA" dirty="0" err="1"/>
              <a:t>为何黑暗之灾是更重的第九灾</a:t>
            </a:r>
            <a:r>
              <a:rPr lang="zh-CN" altLang="en-US" dirty="0"/>
              <a:t>？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24BD4-2385-1110-3E15-910E891CC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6286"/>
            <a:ext cx="10515600" cy="4870677"/>
          </a:xfrm>
        </p:spPr>
        <p:txBody>
          <a:bodyPr>
            <a:normAutofit/>
          </a:bodyPr>
          <a:lstStyle/>
          <a:p>
            <a:r>
              <a:rPr lang="en-CA" dirty="0" err="1"/>
              <a:t>这是何等样的黑暗啊</a:t>
            </a:r>
            <a:r>
              <a:rPr lang="zh-CN" altLang="en-US" dirty="0"/>
              <a:t>：</a:t>
            </a:r>
            <a:r>
              <a:rPr lang="en-US" altLang="zh-CN" dirty="0">
                <a:solidFill>
                  <a:srgbClr val="0070C0"/>
                </a:solidFill>
              </a:rPr>
              <a:t>10: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22</a:t>
            </a:r>
            <a:r>
              <a:rPr lang="zh-CN" altLang="en-US" dirty="0">
                <a:solidFill>
                  <a:srgbClr val="0070C0"/>
                </a:solidFill>
              </a:rPr>
              <a:t> 摩西 向天伸杖， 埃及 遍地就乌黑了三天。 </a:t>
            </a:r>
            <a:r>
              <a:rPr lang="en-US" altLang="zh-CN" dirty="0">
                <a:solidFill>
                  <a:srgbClr val="0070C0"/>
                </a:solidFill>
              </a:rPr>
              <a:t>23:</a:t>
            </a:r>
            <a:r>
              <a:rPr lang="zh-CN" altLang="en-US" dirty="0">
                <a:solidFill>
                  <a:srgbClr val="0070C0"/>
                </a:solidFill>
              </a:rPr>
              <a:t> 三天之久，人不能相见，谁也不敢起来离开本处；惟有 以色列 人家中都有亮光。 </a:t>
            </a:r>
            <a:endParaRPr lang="en-CA" altLang="zh-CN" dirty="0">
              <a:solidFill>
                <a:srgbClr val="0070C0"/>
              </a:solidFill>
            </a:endParaRPr>
          </a:p>
          <a:p>
            <a:r>
              <a:rPr lang="zh-CN" altLang="en-US" dirty="0">
                <a:solidFill>
                  <a:srgbClr val="C00000"/>
                </a:solidFill>
              </a:rPr>
              <a:t>太</a:t>
            </a:r>
            <a:r>
              <a:rPr lang="en-US" altLang="zh-CN" dirty="0">
                <a:solidFill>
                  <a:srgbClr val="C00000"/>
                </a:solidFill>
              </a:rPr>
              <a:t>6:23</a:t>
            </a:r>
            <a:r>
              <a:rPr lang="zh-CN" altLang="en-US" dirty="0">
                <a:solidFill>
                  <a:srgbClr val="C00000"/>
                </a:solidFill>
              </a:rPr>
              <a:t> “你的眼睛若昏花，全身就黑暗。你里头的光若黑暗了，那黑暗是何等大呢！”</a:t>
            </a:r>
            <a:endParaRPr lang="en-CA" altLang="zh-CN" dirty="0">
              <a:solidFill>
                <a:srgbClr val="C00000"/>
              </a:solidFill>
            </a:endParaRPr>
          </a:p>
          <a:p>
            <a:r>
              <a:rPr lang="zh-CN" altLang="en-US" dirty="0"/>
              <a:t>黑暗之灾：灵里的恐惧极其巨大，不知道会持续多久，是否永远这样下去。。。像是被埋在黑暗里，让活人感受到死亡一样的恐惧；也是在杀长子之前对死亡的</a:t>
            </a:r>
            <a:r>
              <a:rPr lang="zh-CN" altLang="en-CA" dirty="0"/>
              <a:t>预表</a:t>
            </a:r>
            <a:r>
              <a:rPr lang="zh-CN" altLang="en-US" dirty="0"/>
              <a:t>。神的余恩</a:t>
            </a:r>
            <a:r>
              <a:rPr lang="en-US" altLang="zh-CN" dirty="0"/>
              <a:t>–</a:t>
            </a:r>
            <a:r>
              <a:rPr lang="zh-CN" altLang="en-US" dirty="0"/>
              <a:t> 只持续了三天</a:t>
            </a:r>
            <a:endParaRPr lang="en-CA" altLang="zh-CN" dirty="0"/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inherit"/>
              </a:rPr>
              <a:t>当时古埃及神话中的最高神是太阳神阿蒙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inherit"/>
              </a:rPr>
              <a:t>-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inherit"/>
              </a:rPr>
              <a:t>拉（</a:t>
            </a:r>
            <a:r>
              <a:rPr lang="en-CA" b="0" i="0" dirty="0">
                <a:solidFill>
                  <a:srgbClr val="000000"/>
                </a:solidFill>
                <a:effectLst/>
                <a:latin typeface="inherit"/>
              </a:rPr>
              <a:t>Amon-Ra），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inherit"/>
              </a:rPr>
              <a:t>而法老自称「拉神之子」。现在太阳被遮蔽，表明他们所崇拜的太阳神在真神面前也无能为力。</a:t>
            </a:r>
            <a:endParaRPr lang="zh-CN" altLang="en-US" b="0" i="0" dirty="0">
              <a:solidFill>
                <a:srgbClr val="656565"/>
              </a:solidFill>
              <a:effectLst/>
              <a:latin typeface="inherit"/>
            </a:endParaRPr>
          </a:p>
          <a:p>
            <a:endParaRPr lang="en-CA" altLang="zh-CN" dirty="0"/>
          </a:p>
          <a:p>
            <a:endParaRPr lang="en-CA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93706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E6D79-FF20-735B-DDB1-B6BE8BAF3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9531"/>
          </a:xfrm>
        </p:spPr>
        <p:txBody>
          <a:bodyPr>
            <a:noAutofit/>
          </a:bodyPr>
          <a:lstStyle/>
          <a:p>
            <a:r>
              <a:rPr lang="en-CA" sz="2600" dirty="0" err="1"/>
              <a:t>真光</a:t>
            </a:r>
            <a:endParaRPr lang="en-CA" sz="2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86784-F22A-2DEB-89F6-C79244078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5286"/>
            <a:ext cx="10515600" cy="5251677"/>
          </a:xfrm>
        </p:spPr>
        <p:txBody>
          <a:bodyPr/>
          <a:lstStyle/>
          <a:p>
            <a:r>
              <a:rPr lang="zh-CN" altLang="en-US" sz="2400" b="0" i="0" u="sng" dirty="0">
                <a:solidFill>
                  <a:srgbClr val="0070C0"/>
                </a:solidFill>
                <a:effectLst/>
                <a:latin typeface="Times" pitchFamily="2" charset="0"/>
              </a:rPr>
              <a:t>惟有以色列人家中都有亮光</a:t>
            </a:r>
            <a:endParaRPr lang="en-CA" altLang="zh-CN" sz="2400" u="sng" dirty="0">
              <a:solidFill>
                <a:srgbClr val="0070C0"/>
              </a:solidFill>
            </a:endParaRPr>
          </a:p>
          <a:p>
            <a:r>
              <a:rPr lang="zh-CN" altLang="en-US" sz="2400" dirty="0">
                <a:solidFill>
                  <a:srgbClr val="C00000"/>
                </a:solidFill>
              </a:rPr>
              <a:t>太</a:t>
            </a:r>
            <a:r>
              <a:rPr lang="en-US" altLang="zh-CN" sz="2400" dirty="0">
                <a:solidFill>
                  <a:srgbClr val="C00000"/>
                </a:solidFill>
              </a:rPr>
              <a:t>4:16</a:t>
            </a:r>
            <a:r>
              <a:rPr lang="zh-CN" altLang="en-US" sz="2400" dirty="0">
                <a:solidFill>
                  <a:srgbClr val="C00000"/>
                </a:solidFill>
              </a:rPr>
              <a:t>那坐在黑暗里的百姓看见了大光； 坐在死荫之地的人有光发现照着他们。 </a:t>
            </a:r>
            <a:br>
              <a:rPr lang="en-US" altLang="zh-CN" sz="2400" dirty="0">
                <a:solidFill>
                  <a:srgbClr val="C00000"/>
                </a:solidFill>
              </a:rPr>
            </a:br>
            <a:r>
              <a:rPr lang="zh-CN" altLang="en-US" sz="2400" dirty="0">
                <a:solidFill>
                  <a:srgbClr val="00B050"/>
                </a:solidFill>
              </a:rPr>
              <a:t>路</a:t>
            </a:r>
            <a:r>
              <a:rPr lang="en-US" altLang="zh-CN" sz="2400" dirty="0">
                <a:solidFill>
                  <a:srgbClr val="00B050"/>
                </a:solidFill>
              </a:rPr>
              <a:t>1:78</a:t>
            </a:r>
            <a:r>
              <a:rPr lang="zh-CN" altLang="en-US" sz="2400" dirty="0">
                <a:solidFill>
                  <a:srgbClr val="00B050"/>
                </a:solidFill>
              </a:rPr>
              <a:t> 因我们　神怜悯的心肠， 叫清晨的日光从高天临到我们， </a:t>
            </a:r>
            <a:r>
              <a:rPr lang="en-US" altLang="zh-CN" sz="2400" dirty="0">
                <a:solidFill>
                  <a:srgbClr val="00B050"/>
                </a:solidFill>
              </a:rPr>
              <a:t>79</a:t>
            </a:r>
            <a:r>
              <a:rPr lang="zh-CN" altLang="en-US" sz="2400" dirty="0">
                <a:solidFill>
                  <a:srgbClr val="00B050"/>
                </a:solidFill>
              </a:rPr>
              <a:t> 要照亮坐在黑暗中死荫里的人， 把我们的脚引到平安的路上。</a:t>
            </a:r>
            <a:endParaRPr lang="en-CA" altLang="zh-CN" sz="2400" dirty="0">
              <a:solidFill>
                <a:srgbClr val="00B050"/>
              </a:solidFill>
            </a:endParaRPr>
          </a:p>
          <a:p>
            <a:r>
              <a:rPr lang="zh-CN" altLang="en-US" sz="2400" dirty="0"/>
              <a:t>现今的世界是黑暗无光的，只有教会有光；只有神是真光，我们新以色列人也是世上的光，教会和基督徒应该为神发光 </a:t>
            </a:r>
            <a:r>
              <a:rPr lang="en-US" altLang="zh-CN" sz="2400" dirty="0"/>
              <a:t>–</a:t>
            </a:r>
            <a:r>
              <a:rPr lang="zh-CN" altLang="en-US" sz="2400" dirty="0"/>
              <a:t> 神叫我们要</a:t>
            </a:r>
            <a:r>
              <a:rPr lang="zh-CN" altLang="en-CA" sz="2400" dirty="0"/>
              <a:t>作盐</a:t>
            </a:r>
            <a:r>
              <a:rPr lang="zh-CN" altLang="en-US" sz="2400" dirty="0"/>
              <a:t>作光</a:t>
            </a:r>
            <a:endParaRPr lang="en-CA" altLang="zh-CN" sz="2400" dirty="0"/>
          </a:p>
          <a:p>
            <a:endParaRPr lang="en-CA" altLang="zh-CN" sz="2400" dirty="0"/>
          </a:p>
          <a:p>
            <a:endParaRPr lang="en-CA" altLang="zh-CN" sz="24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1044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C0E0C-8271-F5AE-51B6-322AA53CB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8132"/>
          </a:xfrm>
        </p:spPr>
        <p:txBody>
          <a:bodyPr>
            <a:normAutofit fontScale="90000"/>
          </a:bodyPr>
          <a:lstStyle/>
          <a:p>
            <a:r>
              <a:rPr lang="en-CA" dirty="0" err="1"/>
              <a:t>所有头胎的都死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53E34-BDE8-2DD5-BF7E-22958CBF7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2114"/>
            <a:ext cx="10515600" cy="4702629"/>
          </a:xfrm>
        </p:spPr>
        <p:txBody>
          <a:bodyPr>
            <a:noAutofit/>
          </a:bodyPr>
          <a:lstStyle/>
          <a:p>
            <a:r>
              <a:rPr lang="en-US" altLang="zh-CN" sz="2400" dirty="0">
                <a:solidFill>
                  <a:srgbClr val="0070C0"/>
                </a:solidFill>
              </a:rPr>
              <a:t>11:1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imes" pitchFamily="2" charset="0"/>
              </a:rPr>
              <a:t>耶和华对摩西说</a:t>
            </a:r>
            <a:r>
              <a:rPr lang="zh-CN" altLang="en-US" sz="2400" dirty="0">
                <a:solidFill>
                  <a:srgbClr val="0070C0"/>
                </a:solidFill>
                <a:highlight>
                  <a:srgbClr val="FFFF00"/>
                </a:highlight>
                <a:latin typeface="Times" pitchFamily="2" charset="0"/>
              </a:rPr>
              <a:t>：“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我再使一样的灾殃临到法老和埃及，然后他必容你们离开这地。他容你们去的时候，总要催逼你们都从这地出去。</a:t>
            </a:r>
            <a:r>
              <a:rPr lang="en-US" altLang="zh-CN" sz="2400" dirty="0">
                <a:solidFill>
                  <a:srgbClr val="0070C0"/>
                </a:solidFill>
              </a:rPr>
              <a:t>11:2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你要传于百姓的耳中，叫他们男女各人向邻舍要金器银器。” </a:t>
            </a:r>
            <a:r>
              <a:rPr lang="en-US" altLang="zh-CN" sz="2400" dirty="0">
                <a:solidFill>
                  <a:srgbClr val="0070C0"/>
                </a:solidFill>
              </a:rPr>
              <a:t>11:3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耶和华叫百姓在埃及人眼前蒙恩、并且摩西在埃及地法老臣仆、和百姓的眼中、看为极大。</a:t>
            </a:r>
            <a:r>
              <a:rPr lang="en-US" altLang="zh-CN" sz="2400" dirty="0">
                <a:solidFill>
                  <a:srgbClr val="0070C0"/>
                </a:solidFill>
              </a:rPr>
              <a:t>11:4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摩西说：“耶和华这样说：‘约到半夜我必出去巡行埃及遍地。</a:t>
            </a:r>
            <a:r>
              <a:rPr lang="en-US" altLang="zh-CN" sz="2400" dirty="0">
                <a:solidFill>
                  <a:srgbClr val="0070C0"/>
                </a:solidFill>
              </a:rPr>
              <a:t>11:5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凡在埃及地，从坐宝座的法老直到磨子后的婢女所有的长子，以及一切头生的牲畜，都必死。</a:t>
            </a:r>
            <a:r>
              <a:rPr lang="en-US" altLang="zh-CN" sz="2400" dirty="0">
                <a:solidFill>
                  <a:srgbClr val="0070C0"/>
                </a:solidFill>
              </a:rPr>
              <a:t>11:6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埃及遍地必有大哀号，从前没有这样的，后来也必没有。</a:t>
            </a:r>
            <a:br>
              <a:rPr lang="zh-CN" altLang="en-US" sz="2400" dirty="0">
                <a:solidFill>
                  <a:srgbClr val="0070C0"/>
                </a:solidFill>
              </a:rPr>
            </a:br>
            <a:r>
              <a:rPr lang="en-US" altLang="zh-CN" sz="2400" dirty="0">
                <a:solidFill>
                  <a:srgbClr val="0070C0"/>
                </a:solidFill>
              </a:rPr>
              <a:t>11:7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至于以色列中，无论是人是牲畜，连狗也不敢向他们摇舌，好叫你们知道耶和华是将埃及人和以色列人分别出来。’ </a:t>
            </a:r>
            <a:r>
              <a:rPr lang="en-US" altLang="zh-CN" sz="2400" dirty="0">
                <a:solidFill>
                  <a:srgbClr val="0070C0"/>
                </a:solidFill>
              </a:rPr>
              <a:t>11:8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你这一切臣仆都要俯伏来见我，说</a:t>
            </a:r>
            <a:r>
              <a:rPr lang="zh-CN" altLang="en-US" sz="2400" dirty="0">
                <a:solidFill>
                  <a:srgbClr val="0070C0"/>
                </a:solidFill>
                <a:latin typeface="Times" pitchFamily="2" charset="0"/>
              </a:rPr>
              <a:t>：‘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求你和跟从你的百姓都出去’ 然后我要出去。” 于是摩西气忿忿地离开法老出去了。</a:t>
            </a:r>
            <a:r>
              <a:rPr lang="en-US" altLang="zh-CN" sz="2400" dirty="0">
                <a:solidFill>
                  <a:srgbClr val="0070C0"/>
                </a:solidFill>
              </a:rPr>
              <a:t>11:9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耶和华对摩西说：“法老必不听你们，使我的奇事在埃及地多起来。” </a:t>
            </a:r>
            <a:r>
              <a:rPr lang="en-US" altLang="zh-CN" sz="2400" dirty="0">
                <a:solidFill>
                  <a:srgbClr val="0070C0"/>
                </a:solidFill>
              </a:rPr>
              <a:t>11:10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" pitchFamily="2" charset="0"/>
              </a:rPr>
              <a:t> 摩西、亚伦在法老面前行了这一切奇事，耶和华使法老的心刚硬，不容以色列人出离他的地。</a:t>
            </a:r>
            <a:endParaRPr lang="en-CA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415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2812</Words>
  <Application>Microsoft Macintosh PowerPoint</Application>
  <PresentationFormat>Widescreen</PresentationFormat>
  <Paragraphs>131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inherit</vt:lpstr>
      <vt:lpstr>Arial</vt:lpstr>
      <vt:lpstr>Calibri</vt:lpstr>
      <vt:lpstr>Calibri Light</vt:lpstr>
      <vt:lpstr>Times</vt:lpstr>
      <vt:lpstr>Office Theme</vt:lpstr>
      <vt:lpstr>出埃及记第10 &amp;11章</vt:lpstr>
      <vt:lpstr>蝗灾</vt:lpstr>
      <vt:lpstr>蝗灾</vt:lpstr>
      <vt:lpstr>蝗虫</vt:lpstr>
      <vt:lpstr>蝗灾的属灵含义</vt:lpstr>
      <vt:lpstr>黑暗之灾</vt:lpstr>
      <vt:lpstr>为何黑暗之灾是更重的第九灾？</vt:lpstr>
      <vt:lpstr>真光</vt:lpstr>
      <vt:lpstr>所有头胎的都死</vt:lpstr>
      <vt:lpstr>最后一灾</vt:lpstr>
      <vt:lpstr>PowerPoint Presentation</vt:lpstr>
      <vt:lpstr>神的性情、作为和行事的法则</vt:lpstr>
      <vt:lpstr>神实行神迹/降灾地目的</vt:lpstr>
      <vt:lpstr>我们学习到什么？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出埃及记第10 &amp;11章</dc:title>
  <dc:creator>yuan sun</dc:creator>
  <cp:lastModifiedBy>yuan sun</cp:lastModifiedBy>
  <cp:revision>16</cp:revision>
  <dcterms:created xsi:type="dcterms:W3CDTF">2024-07-18T02:50:37Z</dcterms:created>
  <dcterms:modified xsi:type="dcterms:W3CDTF">2024-07-27T19:25:00Z</dcterms:modified>
</cp:coreProperties>
</file>