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1" r:id="rId5"/>
    <p:sldId id="262" r:id="rId6"/>
    <p:sldId id="260" r:id="rId7"/>
    <p:sldId id="258" r:id="rId8"/>
    <p:sldId id="263" r:id="rId9"/>
    <p:sldId id="264" r:id="rId10"/>
    <p:sldId id="271" r:id="rId11"/>
    <p:sldId id="266" r:id="rId12"/>
    <p:sldId id="267" r:id="rId13"/>
    <p:sldId id="268" r:id="rId14"/>
    <p:sldId id="275" r:id="rId15"/>
    <p:sldId id="269" r:id="rId16"/>
    <p:sldId id="276" r:id="rId17"/>
    <p:sldId id="270" r:id="rId18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6" y="-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7" y="325622"/>
            <a:ext cx="8306809" cy="233172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365155"/>
            <a:ext cx="7772400" cy="13716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2763774"/>
            <a:ext cx="7772400" cy="6858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altLang="zh-CN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4B1095-C51F-4D04-9B55-ACB37A27995B}" type="datetimeFigureOut">
              <a:rPr lang="zh-CN" altLang="en-US" smtClean="0"/>
              <a:pPr/>
              <a:t>2024/6/29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EA8587-F4F6-4E69-A1DB-97D6C8D45D3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97764"/>
            <a:ext cx="8183880" cy="314096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4B1095-C51F-4D04-9B55-ACB37A27995B}" type="datetimeFigureOut">
              <a:rPr lang="zh-CN" altLang="en-US" smtClean="0"/>
              <a:pPr/>
              <a:t>2024/6/29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EA8587-F4F6-4E69-A1DB-97D6C8D45D3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0054"/>
            <a:ext cx="1981200" cy="3943349"/>
          </a:xfrm>
        </p:spPr>
        <p:txBody>
          <a:bodyPr vert="eaVert"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00052"/>
            <a:ext cx="5943600" cy="394335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4B1095-C51F-4D04-9B55-ACB37A27995B}" type="datetimeFigureOut">
              <a:rPr lang="zh-CN" altLang="en-US" smtClean="0"/>
              <a:pPr/>
              <a:t>2024/6/29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EA8587-F4F6-4E69-A1DB-97D6C8D45D3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14096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4B1095-C51F-4D04-9B55-ACB37A27995B}" type="datetimeFigureOut">
              <a:rPr lang="zh-CN" altLang="en-US" smtClean="0"/>
              <a:pPr/>
              <a:t>2024/6/29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EA8587-F4F6-4E69-A1DB-97D6C8D45D3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7" y="325622"/>
            <a:ext cx="8306809" cy="3255997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3696462"/>
            <a:ext cx="8183880" cy="507492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4218363"/>
            <a:ext cx="8183880" cy="315468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4B1095-C51F-4D04-9B55-ACB37A27995B}" type="datetimeFigureOut">
              <a:rPr lang="zh-CN" altLang="en-US" smtClean="0"/>
              <a:pPr/>
              <a:t>2024/6/29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EA8587-F4F6-4E69-A1DB-97D6C8D45D3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397764"/>
            <a:ext cx="3931920" cy="32918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397764"/>
            <a:ext cx="3931920" cy="32918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4B1095-C51F-4D04-9B55-ACB37A27995B}" type="datetimeFigureOut">
              <a:rPr lang="zh-CN" altLang="en-US" smtClean="0"/>
              <a:pPr/>
              <a:t>2024/6/29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EA8587-F4F6-4E69-A1DB-97D6C8D45D3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434578"/>
            <a:ext cx="3931920" cy="59412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434578"/>
            <a:ext cx="3931920" cy="59412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085850"/>
            <a:ext cx="3931920" cy="261747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085850"/>
            <a:ext cx="3931920" cy="261747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4B1095-C51F-4D04-9B55-ACB37A27995B}" type="datetimeFigureOut">
              <a:rPr lang="zh-CN" altLang="en-US" smtClean="0"/>
              <a:pPr/>
              <a:t>2024/6/29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EA8587-F4F6-4E69-A1DB-97D6C8D45D3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4B1095-C51F-4D04-9B55-ACB37A27995B}" type="datetimeFigureOut">
              <a:rPr lang="zh-CN" altLang="en-US" smtClean="0"/>
              <a:pPr/>
              <a:t>2024/6/29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EA8587-F4F6-4E69-A1DB-97D6C8D45D3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4B1095-C51F-4D04-9B55-ACB37A27995B}" type="datetimeFigureOut">
              <a:rPr lang="zh-CN" altLang="en-US" smtClean="0"/>
              <a:pPr/>
              <a:t>2024/6/29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EA8587-F4F6-4E69-A1DB-97D6C8D45D3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400050"/>
            <a:ext cx="2971800" cy="6858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085852"/>
            <a:ext cx="2971800" cy="3154584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3" y="697608"/>
            <a:ext cx="4626159" cy="35433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4B1095-C51F-4D04-9B55-ACB37A27995B}" type="datetimeFigureOut">
              <a:rPr lang="zh-CN" altLang="en-US" smtClean="0"/>
              <a:pPr/>
              <a:t>2024/6/29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EA8587-F4F6-4E69-A1DB-97D6C8D45D3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1" y="325622"/>
            <a:ext cx="2324605" cy="325755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59042"/>
            <a:ext cx="8229600" cy="78867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400050"/>
            <a:ext cx="2240280" cy="315861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4B1095-C51F-4D04-9B55-ACB37A27995B}" type="datetimeFigureOut">
              <a:rPr lang="zh-CN" altLang="en-US" smtClean="0"/>
              <a:pPr/>
              <a:t>2024/6/29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EA8587-F4F6-4E69-A1DB-97D6C8D45D3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326826"/>
            <a:ext cx="5925312" cy="325755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altLang="zh-CN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7" y="325622"/>
            <a:ext cx="8306809" cy="41148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3739193"/>
            <a:ext cx="8183880" cy="78867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397764"/>
            <a:ext cx="8183880" cy="3140964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  <a:p>
            <a:pPr lvl="1" eaLnBrk="1" latinLnBrk="0" hangingPunct="1"/>
            <a:r>
              <a:rPr kumimoji="0" lang="en-US" altLang="zh-CN" smtClean="0"/>
              <a:t>Second level</a:t>
            </a:r>
          </a:p>
          <a:p>
            <a:pPr lvl="2" eaLnBrk="1" latinLnBrk="0" hangingPunct="1"/>
            <a:r>
              <a:rPr kumimoji="0" lang="en-US" altLang="zh-CN" smtClean="0"/>
              <a:t>Third level</a:t>
            </a:r>
          </a:p>
          <a:p>
            <a:pPr lvl="3" eaLnBrk="1" latinLnBrk="0" hangingPunct="1"/>
            <a:r>
              <a:rPr kumimoji="0" lang="en-US" altLang="zh-CN" smtClean="0"/>
              <a:t>Fourth level</a:t>
            </a:r>
          </a:p>
          <a:p>
            <a:pPr lvl="4" eaLnBrk="1" latinLnBrk="0" hangingPunct="1"/>
            <a:r>
              <a:rPr kumimoji="0" lang="en-US" altLang="zh-CN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4583907"/>
            <a:ext cx="228600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34B1095-C51F-4D04-9B55-ACB37A27995B}" type="datetimeFigureOut">
              <a:rPr lang="zh-CN" altLang="en-US" smtClean="0"/>
              <a:pPr/>
              <a:t>2024/6/29</a:t>
            </a:fld>
            <a:endParaRPr lang="zh-CN" alt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4583907"/>
            <a:ext cx="2286000" cy="273844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4583907"/>
            <a:ext cx="45720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3EA8587-F4F6-4E69-A1DB-97D6C8D45D3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z="6600" dirty="0" smtClean="0"/>
              <a:t>出埃及记 </a:t>
            </a:r>
            <a:r>
              <a:rPr lang="zh-CN" altLang="en-US" dirty="0" smtClean="0"/>
              <a:t>第</a:t>
            </a:r>
            <a:r>
              <a:rPr lang="en-US" altLang="zh-CN" dirty="0" smtClean="0"/>
              <a:t>7</a:t>
            </a:r>
            <a:r>
              <a:rPr lang="zh-CN" altLang="en-US" dirty="0" smtClean="0"/>
              <a:t>章</a:t>
            </a:r>
            <a:endParaRPr lang="zh-CN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57550"/>
            <a:ext cx="7772400" cy="685800"/>
          </a:xfrm>
        </p:spPr>
        <p:txBody>
          <a:bodyPr>
            <a:normAutofit/>
          </a:bodyPr>
          <a:lstStyle/>
          <a:p>
            <a:r>
              <a:rPr lang="en-US" altLang="zh-CN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2014</a:t>
            </a:r>
            <a:r>
              <a:rPr lang="zh-CN" altLang="en-US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年</a:t>
            </a:r>
            <a:r>
              <a:rPr lang="en-US" altLang="zh-CN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6</a:t>
            </a:r>
            <a:r>
              <a:rPr lang="zh-CN" altLang="en-US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月</a:t>
            </a:r>
            <a:endParaRPr lang="zh-CN" altLang="en-US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9550"/>
            <a:ext cx="8382000" cy="4648200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fontScale="40000" lnSpcReduction="20000"/>
          </a:bodyPr>
          <a:lstStyle/>
          <a:p>
            <a:pPr>
              <a:buNone/>
            </a:pPr>
            <a:endParaRPr lang="en-US" altLang="zh-CN" sz="8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4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经文</a:t>
            </a:r>
            <a:endParaRPr lang="en-US" altLang="zh-CN" sz="46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13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800" dirty="0" smtClean="0"/>
              <a:t>      耶和华对摩西说、</a:t>
            </a:r>
            <a:r>
              <a:rPr lang="zh-CN" altLang="en-US" sz="3800" dirty="0" smtClean="0">
                <a:solidFill>
                  <a:srgbClr val="FF0000"/>
                </a:solidFill>
              </a:rPr>
              <a:t>法老心里固执、不肯容百姓去。明日早晨他出来往水边去、你要往河边迎接他、手里要拿着那变过蛇的杖、对他说、耶和华希伯来人的神打发我来见你、说、容我的百姓去、好在旷野事奉我、到如今你还是不听．耶和华这样说、我要用我手里的杖击打河中的水、水就变作血、因此、你必知道我是耶和华。河里的鱼必死、河也要腥臭、埃及人就要厌恶吃这河里的水。</a:t>
            </a:r>
            <a:endParaRPr lang="en-US" altLang="zh-CN" sz="3800" dirty="0" smtClean="0">
              <a:solidFill>
                <a:srgbClr val="FF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800" dirty="0" smtClean="0"/>
              <a:t>      耶和华晓谕摩西说、</a:t>
            </a:r>
            <a:r>
              <a:rPr lang="zh-CN" altLang="en-US" sz="3800" dirty="0" smtClean="0">
                <a:solidFill>
                  <a:srgbClr val="FF0000"/>
                </a:solidFill>
              </a:rPr>
              <a:t>你对亚伦说、把你的杖伸在埃及所有的水以上、就是在他们的江、河、池、塘以上、叫水都变作血、在埃及遍地、无论在木器中、石器中、都必有血。</a:t>
            </a:r>
            <a:endParaRPr lang="en-US" altLang="zh-CN" sz="3800" dirty="0" smtClean="0">
              <a:solidFill>
                <a:srgbClr val="FF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800" dirty="0" smtClean="0"/>
              <a:t>      摩西亚伦就照耶和华所吩咐的行、亚伦在法老和臣仆眼前举杖击打河里的水、河里的水、都变作血了。河里的鱼死了、河也腥臭了、埃及人就不能吃这河里的水．埃及遍地都有了血。</a:t>
            </a:r>
            <a:endParaRPr lang="en-US" altLang="zh-CN" sz="38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800" dirty="0" smtClean="0"/>
              <a:t>      埃及行法术的、也用邪术照样而行．法老心里刚硬、不肯听摩西亚伦、正如耶和华所说的。法老转身进宫、也不把这事放在心上。埃及人都在河的两边挖地、要得水喝、因为他们不能喝这河里的水。</a:t>
            </a:r>
            <a:endParaRPr lang="en-US" altLang="zh-CN" sz="38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800" dirty="0" smtClean="0"/>
              <a:t>      耶和华击打河以后满了七天。</a:t>
            </a:r>
            <a:endParaRPr lang="zh-CN" altLang="en-US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水变血之灾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66413"/>
            <a:ext cx="8229600" cy="4213555"/>
          </a:xfrm>
        </p:spPr>
      </p:pic>
      <p:sp>
        <p:nvSpPr>
          <p:cNvPr id="5" name="TextBox 4"/>
          <p:cNvSpPr txBox="1"/>
          <p:nvPr/>
        </p:nvSpPr>
        <p:spPr>
          <a:xfrm>
            <a:off x="1752600" y="340995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出埃及记中的第一大灾：</a:t>
            </a:r>
            <a:r>
              <a:rPr lang="zh-CN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水</a:t>
            </a:r>
            <a:r>
              <a:rPr lang="zh-CN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变</a:t>
            </a:r>
            <a:r>
              <a:rPr lang="zh-CN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血</a:t>
            </a:r>
            <a:endParaRPr lang="zh-CN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92658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182880" indent="0">
              <a:lnSpc>
                <a:spcPct val="130000"/>
              </a:lnSpc>
              <a:buNone/>
            </a:pPr>
            <a:r>
              <a:rPr lang="zh-CN" altLang="en-US" dirty="0" smtClean="0"/>
              <a:t>一、在通常的讲道与查经中，每当提到</a:t>
            </a:r>
            <a:r>
              <a:rPr lang="en-US" altLang="zh-CN" dirty="0" smtClean="0"/>
              <a:t>《</a:t>
            </a:r>
            <a:r>
              <a:rPr lang="zh-CN" altLang="en-US" dirty="0" smtClean="0"/>
              <a:t>出埃及</a:t>
            </a:r>
            <a:r>
              <a:rPr lang="en-US" altLang="zh-CN" dirty="0" smtClean="0"/>
              <a:t>》</a:t>
            </a:r>
            <a:r>
              <a:rPr lang="zh-CN" altLang="en-US" dirty="0" smtClean="0"/>
              <a:t>过程中的神迹，一般都是以“十灾”这个词语，来解释耶和华神的作为。请问，圣经里面到底是如何表述的？</a:t>
            </a:r>
            <a:endParaRPr lang="en-US" altLang="zh-CN" dirty="0" smtClean="0"/>
          </a:p>
          <a:p>
            <a:pPr marL="182880" indent="0">
              <a:lnSpc>
                <a:spcPct val="130000"/>
              </a:lnSpc>
              <a:buNone/>
            </a:pPr>
            <a:endParaRPr lang="en-US" altLang="zh-CN" dirty="0" smtClean="0"/>
          </a:p>
          <a:p>
            <a:pPr marL="182880" indent="0">
              <a:lnSpc>
                <a:spcPct val="130000"/>
              </a:lnSpc>
              <a:buNone/>
            </a:pPr>
            <a:r>
              <a:rPr lang="zh-CN" altLang="en-US" dirty="0" smtClean="0"/>
              <a:t>为什么我们照着圣经来读，却读出了与圣经并不一样的意思？这给我们有什么样的提醒？</a:t>
            </a:r>
            <a:endParaRPr lang="en-US" altLang="zh-CN" dirty="0" smtClean="0"/>
          </a:p>
          <a:p>
            <a:pPr marL="182880" indent="0">
              <a:lnSpc>
                <a:spcPct val="130000"/>
              </a:lnSpc>
              <a:buNone/>
            </a:pPr>
            <a:endParaRPr lang="en-US" altLang="zh-CN" dirty="0" smtClean="0"/>
          </a:p>
          <a:p>
            <a:pPr marL="182880" indent="0">
              <a:lnSpc>
                <a:spcPct val="130000"/>
              </a:lnSpc>
              <a:buNone/>
            </a:pPr>
            <a:r>
              <a:rPr lang="zh-CN" altLang="en-US" dirty="0" smtClean="0"/>
              <a:t>二、请注意阅读经文</a:t>
            </a:r>
            <a:r>
              <a:rPr lang="en-US" altLang="zh-CN" dirty="0" smtClean="0"/>
              <a:t>7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14-24</a:t>
            </a:r>
            <a:r>
              <a:rPr lang="zh-CN" altLang="en-US" dirty="0" smtClean="0"/>
              <a:t>，看神是怎样叙述这第一次击打埃及的神迹的？</a:t>
            </a:r>
            <a:endParaRPr lang="en-US" altLang="zh-CN" dirty="0" smtClean="0"/>
          </a:p>
          <a:p>
            <a:pPr marL="182880" indent="0">
              <a:lnSpc>
                <a:spcPct val="130000"/>
              </a:lnSpc>
              <a:buNone/>
            </a:pPr>
            <a:endParaRPr lang="en-US" altLang="zh-CN" dirty="0" smtClean="0"/>
          </a:p>
          <a:p>
            <a:pPr marL="182880" indent="0">
              <a:lnSpc>
                <a:spcPct val="130000"/>
              </a:lnSpc>
              <a:buNone/>
            </a:pPr>
            <a:r>
              <a:rPr lang="en-US" altLang="zh-CN" dirty="0" smtClean="0"/>
              <a:t>【</a:t>
            </a:r>
            <a:r>
              <a:rPr lang="zh-CN" altLang="en-US" dirty="0" smtClean="0"/>
              <a:t>提示：这是圣经中典型的叙述方式</a:t>
            </a:r>
            <a:r>
              <a:rPr lang="en-US" altLang="zh-CN" dirty="0" smtClean="0"/>
              <a:t>】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926586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91440" indent="0">
              <a:lnSpc>
                <a:spcPct val="140000"/>
              </a:lnSpc>
              <a:buNone/>
            </a:pPr>
            <a:endParaRPr lang="en-US" altLang="zh-CN" sz="13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51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由</a:t>
            </a:r>
            <a:r>
              <a:rPr lang="en-US" altLang="zh-CN" sz="51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《</a:t>
            </a:r>
            <a:r>
              <a:rPr lang="zh-CN" altLang="en-US" sz="51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出埃及记</a:t>
            </a:r>
            <a:r>
              <a:rPr lang="en-US" altLang="zh-CN" sz="51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zh-CN" altLang="en-US" sz="51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来看“神学”与“释经”的区别</a:t>
            </a:r>
            <a:endParaRPr lang="en-US" altLang="zh-CN" sz="51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“十灾”一词从未出现在全本旧约中</a:t>
            </a:r>
            <a:r>
              <a:rPr lang="zh-CN" altLang="en-US" sz="3200" dirty="0" smtClean="0"/>
              <a:t>。圣经不但未用</a:t>
            </a:r>
            <a:r>
              <a:rPr lang="zh-CN" altLang="en-US" sz="3200" b="1" dirty="0" smtClean="0"/>
              <a:t>“灾”</a:t>
            </a:r>
            <a:r>
              <a:rPr lang="zh-CN" altLang="en-US" sz="3200" dirty="0" smtClean="0"/>
              <a:t>来表达</a:t>
            </a:r>
            <a:r>
              <a:rPr lang="zh-CN" altLang="en-US" sz="3200" b="1" dirty="0" smtClean="0"/>
              <a:t>，</a:t>
            </a:r>
            <a:r>
              <a:rPr lang="zh-CN" altLang="en-US" sz="3200" dirty="0" smtClean="0"/>
              <a:t>也未用</a:t>
            </a:r>
            <a:r>
              <a:rPr lang="zh-CN" altLang="en-US" sz="3200" b="1" dirty="0" smtClean="0"/>
              <a:t>“十”</a:t>
            </a:r>
            <a:r>
              <a:rPr lang="zh-CN" altLang="en-US" sz="3200" dirty="0" smtClean="0"/>
              <a:t>这个数字</a:t>
            </a:r>
            <a:r>
              <a:rPr lang="zh-CN" altLang="en-US" sz="3200" b="1" dirty="0" smtClean="0"/>
              <a:t>。</a:t>
            </a:r>
            <a:r>
              <a:rPr lang="zh-CN" altLang="en-US" sz="3200" dirty="0" smtClean="0"/>
              <a:t>圣经不断使用的词语是</a:t>
            </a:r>
            <a:r>
              <a:rPr lang="zh-CN" altLang="en-US" sz="3200" b="1" dirty="0" smtClean="0"/>
              <a:t>“神迹奇事”。</a:t>
            </a:r>
            <a:r>
              <a:rPr lang="zh-CN" altLang="en-US" sz="3200" dirty="0" smtClean="0"/>
              <a:t>如出</a:t>
            </a:r>
            <a:r>
              <a:rPr lang="en-US" altLang="zh-CN" sz="3200" dirty="0" smtClean="0"/>
              <a:t>3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20</a:t>
            </a:r>
            <a:r>
              <a:rPr lang="zh-CN" altLang="en-US" sz="3200" dirty="0" smtClean="0"/>
              <a:t>，</a:t>
            </a:r>
            <a:r>
              <a:rPr lang="en-US" altLang="zh-CN" sz="3200" dirty="0" smtClean="0"/>
              <a:t>4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21</a:t>
            </a:r>
            <a:r>
              <a:rPr lang="zh-CN" altLang="en-US" sz="3200" dirty="0" smtClean="0"/>
              <a:t>，</a:t>
            </a:r>
            <a:r>
              <a:rPr lang="en-US" altLang="zh-CN" sz="3200" dirty="0" smtClean="0"/>
              <a:t>7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3</a:t>
            </a:r>
            <a:r>
              <a:rPr lang="zh-CN" altLang="en-US" sz="3200" dirty="0" smtClean="0"/>
              <a:t>等经文；</a:t>
            </a:r>
            <a:endParaRPr lang="en-US" altLang="zh-CN" sz="3200" dirty="0" smtClean="0"/>
          </a:p>
          <a:p>
            <a:pPr marL="91440" indent="0">
              <a:lnSpc>
                <a:spcPct val="140000"/>
              </a:lnSpc>
              <a:buNone/>
            </a:pPr>
            <a:endParaRPr lang="en-US" altLang="zh-CN" sz="15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200" dirty="0" smtClean="0"/>
              <a:t>      “灾”，原文是“击打”表达耶和华神在施行惩罚性的击打，其中也蕴含着神宽容的尺度，祂的作为只是“击打”，而基本不至于造成人命立即丧失。</a:t>
            </a:r>
            <a:endParaRPr lang="en-US" sz="3200" u="sng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200" dirty="0" smtClean="0"/>
              <a:t>      到第十灾则不同，圣经使用的是“击杀”一词。</a:t>
            </a:r>
            <a:endParaRPr lang="en-US" altLang="zh-CN" sz="3200" dirty="0" smtClean="0"/>
          </a:p>
          <a:p>
            <a:pPr marL="91440" indent="0">
              <a:lnSpc>
                <a:spcPct val="140000"/>
              </a:lnSpc>
              <a:buNone/>
            </a:pPr>
            <a:endParaRPr lang="en-US" sz="1300" u="sng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200" dirty="0" smtClean="0"/>
              <a:t>      圣经其他经卷讲到出埃及时，也是用“</a:t>
            </a:r>
            <a:r>
              <a:rPr lang="zh-CN" altLang="en-US" sz="3200" b="1" dirty="0" smtClean="0"/>
              <a:t>神迹奇事</a:t>
            </a:r>
            <a:r>
              <a:rPr lang="zh-CN" altLang="en-US" sz="3200" dirty="0" smtClean="0"/>
              <a:t>”：申</a:t>
            </a:r>
            <a:r>
              <a:rPr lang="en-US" altLang="zh-CN" sz="3200" dirty="0" smtClean="0"/>
              <a:t>4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34</a:t>
            </a:r>
            <a:r>
              <a:rPr lang="zh-CN" altLang="en-US" sz="3200" dirty="0" smtClean="0"/>
              <a:t>，诗</a:t>
            </a:r>
            <a:r>
              <a:rPr lang="en-US" altLang="zh-CN" sz="3200" dirty="0" smtClean="0"/>
              <a:t>78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43-51</a:t>
            </a:r>
            <a:r>
              <a:rPr lang="zh-CN" altLang="en-US" sz="3200" dirty="0" smtClean="0"/>
              <a:t>，诗</a:t>
            </a:r>
            <a:r>
              <a:rPr lang="en-US" altLang="zh-CN" sz="3200" dirty="0" smtClean="0"/>
              <a:t>105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26-27</a:t>
            </a:r>
            <a:r>
              <a:rPr lang="zh-CN" altLang="en-US" sz="3200" dirty="0" smtClean="0"/>
              <a:t>，耶</a:t>
            </a:r>
            <a:r>
              <a:rPr lang="en-US" altLang="zh-CN" sz="3200" dirty="0" smtClean="0"/>
              <a:t>32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20-21</a:t>
            </a:r>
            <a:r>
              <a:rPr lang="zh-CN" altLang="en-US" sz="3200" dirty="0" smtClean="0"/>
              <a:t>。而不是从“灾疫”的角度来叙述。所以，圣经要我们看到的是：神为了让法老容以色列人离去所施展的大作为！</a:t>
            </a:r>
            <a:endParaRPr lang="en-US" altLang="zh-CN" sz="3200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9550"/>
            <a:ext cx="8382000" cy="4648200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fontScale="40000" lnSpcReduction="20000"/>
          </a:bodyPr>
          <a:lstStyle/>
          <a:p>
            <a:pPr>
              <a:buNone/>
            </a:pPr>
            <a:endParaRPr lang="en-US" altLang="zh-CN" sz="8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4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经文</a:t>
            </a:r>
            <a:endParaRPr lang="en-US" altLang="zh-CN" sz="46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13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800" dirty="0" smtClean="0"/>
              <a:t>      耶和华对摩西说、</a:t>
            </a:r>
            <a:r>
              <a:rPr lang="zh-CN" altLang="en-US" sz="3800" dirty="0" smtClean="0">
                <a:solidFill>
                  <a:srgbClr val="FF0000"/>
                </a:solidFill>
              </a:rPr>
              <a:t>法老心里固执、不肯容百姓去。明日早晨他出来往水边去、你要往河边迎接他、</a:t>
            </a:r>
            <a:r>
              <a:rPr lang="zh-CN" altLang="en-US" sz="3800" b="1" dirty="0" smtClean="0">
                <a:solidFill>
                  <a:srgbClr val="FF0000"/>
                </a:solidFill>
              </a:rPr>
              <a:t>手里要拿着那变过蛇的杖</a:t>
            </a:r>
            <a:r>
              <a:rPr lang="zh-CN" altLang="en-US" sz="3800" dirty="0" smtClean="0">
                <a:solidFill>
                  <a:srgbClr val="FF0000"/>
                </a:solidFill>
              </a:rPr>
              <a:t>、对他说、耶和华希伯来人的神打发我来见你、说、容我的百姓去、好在旷野事奉我、到如今你还是不听．耶和华这样说、</a:t>
            </a:r>
            <a:r>
              <a:rPr lang="zh-CN" altLang="en-US" sz="3800" b="1" u="sng" dirty="0" smtClean="0">
                <a:solidFill>
                  <a:srgbClr val="FF0000"/>
                </a:solidFill>
              </a:rPr>
              <a:t>我要用我手里的杖击打河中的水</a:t>
            </a:r>
            <a:r>
              <a:rPr lang="zh-CN" altLang="en-US" sz="3800" dirty="0" smtClean="0">
                <a:solidFill>
                  <a:srgbClr val="FF0000"/>
                </a:solidFill>
              </a:rPr>
              <a:t>、水就变作血、因此、你必知道我是耶和华。河里的鱼必死、河也要腥臭、埃及人就要厌恶吃这河里的水。</a:t>
            </a:r>
            <a:endParaRPr lang="en-US" altLang="zh-CN" sz="3800" dirty="0" smtClean="0">
              <a:solidFill>
                <a:srgbClr val="FF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800" dirty="0" smtClean="0"/>
              <a:t>      耶和华晓谕摩西说、</a:t>
            </a:r>
            <a:r>
              <a:rPr lang="zh-CN" altLang="en-US" sz="3800" dirty="0" smtClean="0">
                <a:solidFill>
                  <a:srgbClr val="FF0000"/>
                </a:solidFill>
              </a:rPr>
              <a:t>你对亚伦说、把你的杖伸在埃及所有的水以上、就是在他们的江、河、池、塘以上、叫水都变作血、在埃及遍地、无论在木器中、石器中、都必有血。</a:t>
            </a:r>
            <a:endParaRPr lang="en-US" altLang="zh-CN" sz="3800" dirty="0" smtClean="0">
              <a:solidFill>
                <a:srgbClr val="FF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800" dirty="0" smtClean="0"/>
              <a:t>      摩西亚伦就照耶和华所吩咐的行、亚伦在法老和臣仆眼前举杖击打河里的水、河里的水、都变作血了。河里的鱼死了、河也腥臭了、埃及人就不能吃这河里的水．埃及遍地都有了血。</a:t>
            </a:r>
            <a:endParaRPr lang="en-US" altLang="zh-CN" sz="38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800" dirty="0" smtClean="0"/>
              <a:t>      埃及行法术的、也用邪术照样而行．法老心里刚硬、不肯听摩西亚伦、正如耶和华所说的。法老转身进宫、也不把这事放在心上。埃及人都在河的两边挖地、要得水喝、因为他们不能喝这河里的水。</a:t>
            </a:r>
            <a:endParaRPr lang="en-US" altLang="zh-CN" sz="38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800" dirty="0" smtClean="0"/>
              <a:t>      耶和华击打河以后满了七天。</a:t>
            </a:r>
            <a:endParaRPr lang="zh-CN" altLang="en-US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85750"/>
            <a:ext cx="8534400" cy="45720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sz="15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zh-CN" altLang="en-US" sz="51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谁的杖</a:t>
            </a:r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？</a:t>
            </a:r>
            <a:endParaRPr lang="en-US" altLang="zh-CN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altLang="zh-CN" dirty="0" smtClean="0"/>
          </a:p>
          <a:p>
            <a:pPr marL="91440">
              <a:lnSpc>
                <a:spcPct val="130000"/>
              </a:lnSpc>
              <a:buNone/>
            </a:pPr>
            <a:r>
              <a:rPr lang="zh-CN" altLang="en-US" dirty="0" smtClean="0"/>
              <a:t>出</a:t>
            </a:r>
            <a:r>
              <a:rPr lang="en-US" altLang="zh-CN" dirty="0" smtClean="0"/>
              <a:t>4:17 </a:t>
            </a:r>
            <a:r>
              <a:rPr lang="zh-CN" altLang="en-US" dirty="0" smtClean="0"/>
              <a:t>你手里要拿这杖，好行神迹。</a:t>
            </a:r>
            <a:endParaRPr lang="en-US" altLang="zh-CN" dirty="0" smtClean="0"/>
          </a:p>
          <a:p>
            <a:pPr marL="91440">
              <a:lnSpc>
                <a:spcPct val="130000"/>
              </a:lnSpc>
              <a:buNone/>
            </a:pPr>
            <a:r>
              <a:rPr lang="en-US" altLang="zh-CN" dirty="0" smtClean="0"/>
              <a:t>4:20 </a:t>
            </a:r>
            <a:r>
              <a:rPr lang="zh-CN" altLang="en-US" dirty="0" smtClean="0"/>
              <a:t>摩西手里拿着神的杖。</a:t>
            </a:r>
            <a:endParaRPr lang="en-US" altLang="zh-CN" dirty="0" smtClean="0"/>
          </a:p>
          <a:p>
            <a:pPr marL="91440">
              <a:lnSpc>
                <a:spcPct val="130000"/>
              </a:lnSpc>
              <a:buNone/>
            </a:pPr>
            <a:endParaRPr lang="en-US" altLang="zh-CN" dirty="0" smtClean="0"/>
          </a:p>
          <a:p>
            <a:pPr marL="91440">
              <a:lnSpc>
                <a:spcPct val="130000"/>
              </a:lnSpc>
              <a:buNone/>
            </a:pPr>
            <a:r>
              <a:rPr lang="zh-CN" altLang="en-US" dirty="0" smtClean="0"/>
              <a:t>出</a:t>
            </a:r>
            <a:r>
              <a:rPr lang="en-US" altLang="zh-CN" dirty="0" smtClean="0"/>
              <a:t>7:15 </a:t>
            </a:r>
            <a:r>
              <a:rPr lang="zh-CN" altLang="en-US" dirty="0" smtClean="0"/>
              <a:t>明日早晨他出来往水边去，你要往河边迎接他，手里要拿着那变过蛇的杖，</a:t>
            </a:r>
            <a:endParaRPr lang="en-US" altLang="zh-CN" dirty="0" smtClean="0"/>
          </a:p>
          <a:p>
            <a:pPr marL="91440">
              <a:lnSpc>
                <a:spcPct val="130000"/>
              </a:lnSpc>
              <a:buNone/>
            </a:pPr>
            <a:r>
              <a:rPr lang="zh-CN" altLang="en-US" dirty="0" smtClean="0"/>
              <a:t>出</a:t>
            </a:r>
            <a:r>
              <a:rPr lang="en-US" altLang="zh-CN" dirty="0" smtClean="0"/>
              <a:t>7:17 </a:t>
            </a:r>
            <a:r>
              <a:rPr lang="zh-CN" altLang="en-US" dirty="0" smtClean="0"/>
              <a:t>耶和华这样说：我要用我手里的杖击打河中的水，水就变作血，因此，你必知道我是耶和华。</a:t>
            </a:r>
            <a:endParaRPr lang="en-US" altLang="zh-CN" dirty="0" smtClean="0"/>
          </a:p>
          <a:p>
            <a:pPr marL="91440">
              <a:lnSpc>
                <a:spcPct val="130000"/>
              </a:lnSpc>
              <a:buNone/>
            </a:pPr>
            <a:r>
              <a:rPr lang="zh-CN" altLang="en-US" dirty="0" smtClean="0"/>
              <a:t>出</a:t>
            </a:r>
            <a:r>
              <a:rPr lang="en-US" altLang="zh-CN" dirty="0" smtClean="0"/>
              <a:t>7:19 </a:t>
            </a:r>
            <a:r>
              <a:rPr lang="zh-CN" altLang="en-US" dirty="0" smtClean="0"/>
              <a:t>耶和华晓谕摩西说：你对亚伦说：把你的杖伸在埃及所有的水以上，</a:t>
            </a:r>
            <a:endParaRPr lang="en-US" altLang="zh-CN" dirty="0" smtClean="0"/>
          </a:p>
          <a:p>
            <a:pPr marL="91440">
              <a:lnSpc>
                <a:spcPct val="130000"/>
              </a:lnSpc>
              <a:buNone/>
            </a:pPr>
            <a:r>
              <a:rPr lang="zh-CN" altLang="en-US" dirty="0" smtClean="0"/>
              <a:t>出</a:t>
            </a:r>
            <a:r>
              <a:rPr lang="en-US" altLang="zh-CN" dirty="0" smtClean="0"/>
              <a:t>7:20 </a:t>
            </a:r>
            <a:r>
              <a:rPr lang="zh-CN" altLang="en-US" dirty="0" smtClean="0"/>
              <a:t>摩西、亚伦就照耶和华所吩咐的行，亚伦在法老和臣仆眼前举杖击打河里的水，河里的水都变作血了。</a:t>
            </a:r>
            <a:endParaRPr lang="en-US" altLang="zh-CN" dirty="0" smtClean="0"/>
          </a:p>
          <a:p>
            <a:pPr marL="91440">
              <a:lnSpc>
                <a:spcPct val="130000"/>
              </a:lnSpc>
              <a:buNone/>
            </a:pPr>
            <a:endParaRPr lang="en-US" altLang="zh-CN" dirty="0" smtClean="0"/>
          </a:p>
          <a:p>
            <a:pPr marL="91440">
              <a:lnSpc>
                <a:spcPct val="130000"/>
              </a:lnSpc>
              <a:buNone/>
            </a:pPr>
            <a:r>
              <a:rPr lang="zh-CN" altLang="en-US" dirty="0" smtClean="0"/>
              <a:t>出</a:t>
            </a:r>
            <a:r>
              <a:rPr lang="en-US" altLang="zh-CN" dirty="0" smtClean="0"/>
              <a:t>17:5 </a:t>
            </a:r>
            <a:r>
              <a:rPr lang="zh-CN" altLang="en-US" dirty="0" smtClean="0"/>
              <a:t>耶和华对摩西说：你手里拿着你先前击打河水的杖，带领以色列的几个长老，从百姓面前走过去。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61950"/>
            <a:ext cx="8305800" cy="4343400"/>
          </a:xfrm>
          <a:ln w="57150">
            <a:solidFill>
              <a:srgbClr val="FF0000"/>
            </a:solidFill>
          </a:ln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sz="16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zh-CN" altLang="en-US" sz="3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对照阅读</a:t>
            </a:r>
            <a:endParaRPr lang="en-US" altLang="zh-CN" sz="38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b="1" dirty="0" smtClean="0"/>
              <a:t>约翰福音</a:t>
            </a:r>
            <a:r>
              <a:rPr lang="en-US" altLang="zh-CN" b="1" dirty="0" smtClean="0"/>
              <a:t>2:7-11   </a:t>
            </a:r>
            <a:r>
              <a:rPr lang="zh-CN" altLang="en-US" dirty="0" smtClean="0"/>
              <a:t>耶稣对用人说、把缸倒满了水．他们就倒满了、直到缸口。耶稣又说、现在可以舀出来、送给管筵席的．他们就送了去。管筵席的尝了那水变的酒、并不知道是那里来的、只有舀水的用人知道．管筵席的便叫新郎来、对他说、人都是先摆上好酒．等客喝足了、才摆上次的．你倒把好酒留到如今。这是耶稣所行的头一件神迹、是在加利利的迦拿行的、显出他的荣耀来．他的门徒就信他了。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endParaRPr lang="en-US" altLang="zh-CN" sz="13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b="1" dirty="0" smtClean="0"/>
              <a:t>启示录</a:t>
            </a:r>
            <a:r>
              <a:rPr lang="en-US" altLang="zh-CN" b="1" dirty="0" smtClean="0"/>
              <a:t>16:3-7  </a:t>
            </a:r>
            <a:r>
              <a:rPr lang="zh-CN" altLang="en-US" dirty="0" smtClean="0"/>
              <a:t>第二位天使把碗倒在海里、海就变成血、好像死人的血．海中的活物都死了。第三位天使把碗倒在江河与众水的泉源里、水就变成血了。我听见掌管众水的天使说、昔在今在的圣者阿、你这样判断是公义的．他们曾流圣徒与先知的血、现在你给他们血喝．这是他们所该受的。我又听见祭坛中有声音说、是的</a:t>
            </a:r>
            <a:r>
              <a:rPr lang="zh-CN" altLang="en-US" smtClean="0"/>
              <a:t>、主神</a:t>
            </a:r>
            <a:r>
              <a:rPr lang="zh-CN" altLang="en-US" dirty="0" smtClean="0"/>
              <a:t>、全能者阿、你的判断义哉、诚哉。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92658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问题：</a:t>
            </a:r>
            <a:endParaRPr lang="en-US" altLang="zh-CN" dirty="0" smtClean="0"/>
          </a:p>
          <a:p>
            <a:pPr>
              <a:lnSpc>
                <a:spcPct val="120000"/>
              </a:lnSpc>
              <a:buNone/>
            </a:pPr>
            <a:endParaRPr lang="en-US" altLang="zh-CN" dirty="0" smtClean="0"/>
          </a:p>
        </p:txBody>
      </p:sp>
      <p:pic>
        <p:nvPicPr>
          <p:cNvPr id="4" name="Picture 3" descr="一起拼图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76350"/>
            <a:ext cx="3746500" cy="28067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1733550"/>
            <a:ext cx="3581400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buNone/>
            </a:pPr>
            <a:r>
              <a:rPr lang="zh-CN" altLang="en-US" dirty="0" smtClean="0"/>
              <a:t>一、请问，用</a:t>
            </a:r>
            <a:r>
              <a:rPr lang="en-US" dirty="0" smtClean="0"/>
              <a:t>“</a:t>
            </a:r>
            <a:r>
              <a:rPr lang="zh-CN" altLang="en-US" dirty="0" smtClean="0"/>
              <a:t>灾疫</a:t>
            </a:r>
            <a:r>
              <a:rPr lang="en-US" dirty="0" smtClean="0"/>
              <a:t>” </a:t>
            </a:r>
            <a:r>
              <a:rPr lang="zh-CN" altLang="en-US" dirty="0" smtClean="0"/>
              <a:t>和 </a:t>
            </a:r>
            <a:r>
              <a:rPr lang="en-US" dirty="0" smtClean="0"/>
              <a:t>“</a:t>
            </a:r>
            <a:r>
              <a:rPr lang="zh-CN" altLang="en-US" dirty="0" smtClean="0"/>
              <a:t>神迹奇事</a:t>
            </a:r>
            <a:r>
              <a:rPr lang="en-US" dirty="0" smtClean="0"/>
              <a:t>”</a:t>
            </a:r>
            <a:r>
              <a:rPr lang="zh-CN" altLang="en-US" dirty="0" smtClean="0"/>
              <a:t>有什么不同？</a:t>
            </a:r>
            <a:endParaRPr lang="en-US" altLang="zh-CN" dirty="0" smtClean="0"/>
          </a:p>
          <a:p>
            <a:pPr>
              <a:lnSpc>
                <a:spcPct val="120000"/>
              </a:lnSpc>
              <a:buNone/>
            </a:pPr>
            <a:endParaRPr lang="en-US" altLang="zh-CN" dirty="0" smtClean="0"/>
          </a:p>
          <a:p>
            <a:pPr>
              <a:lnSpc>
                <a:spcPct val="120000"/>
              </a:lnSpc>
              <a:buNone/>
            </a:pPr>
            <a:r>
              <a:rPr lang="zh-CN" altLang="en-US" dirty="0" smtClean="0"/>
              <a:t>二、耶和华为什么不直接行最后的杀长子之灾？那样岂不是一下子就解决问题了？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92658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33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经文 </a:t>
            </a:r>
            <a:r>
              <a:rPr lang="zh-CN" altLang="en-US" sz="3300" dirty="0" smtClean="0"/>
              <a:t>出</a:t>
            </a:r>
            <a:r>
              <a:rPr lang="en-US" altLang="zh-CN" sz="3300" dirty="0" smtClean="0"/>
              <a:t>6</a:t>
            </a:r>
            <a:r>
              <a:rPr lang="zh-CN" altLang="en-US" sz="3300" dirty="0" smtClean="0"/>
              <a:t>：</a:t>
            </a:r>
            <a:r>
              <a:rPr lang="en-US" altLang="zh-CN" sz="3300" dirty="0" smtClean="0"/>
              <a:t>28-7</a:t>
            </a:r>
            <a:r>
              <a:rPr lang="zh-CN" altLang="en-US" sz="3300" dirty="0" smtClean="0"/>
              <a:t>：</a:t>
            </a:r>
            <a:r>
              <a:rPr lang="en-US" altLang="zh-CN" sz="3300" dirty="0" smtClean="0"/>
              <a:t>7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700" dirty="0" smtClean="0"/>
              <a:t/>
            </a:r>
            <a:br>
              <a:rPr lang="zh-CN" altLang="en-US" sz="700" dirty="0" smtClean="0"/>
            </a:br>
            <a:endParaRPr lang="en-US" altLang="zh-CN" sz="7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dirty="0" smtClean="0"/>
              <a:t>      当耶和华在埃及地对摩西说话的日子、他向摩西说、</a:t>
            </a:r>
            <a:r>
              <a:rPr lang="zh-CN" altLang="en-US" dirty="0" smtClean="0">
                <a:solidFill>
                  <a:srgbClr val="FF0000"/>
                </a:solidFill>
              </a:rPr>
              <a:t>我是耶和华、我对你说的一切话、你都要告诉埃及王法老。</a:t>
            </a:r>
            <a:r>
              <a:rPr lang="zh-CN" altLang="en-US" dirty="0" smtClean="0"/>
              <a:t>摩西在耶和华面前说、</a:t>
            </a:r>
            <a:r>
              <a:rPr lang="zh-CN" altLang="en-US" dirty="0" smtClean="0">
                <a:solidFill>
                  <a:schemeClr val="accent2">
                    <a:lumMod val="75000"/>
                  </a:schemeClr>
                </a:solidFill>
              </a:rPr>
              <a:t>看哪、我是拙口笨舌的人、法老怎肯听我呢。</a:t>
            </a:r>
            <a:endParaRPr lang="en-US" altLang="zh-CN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700" dirty="0" smtClean="0"/>
              <a:t/>
            </a:r>
            <a:br>
              <a:rPr lang="zh-CN" altLang="en-US" sz="700" dirty="0" smtClean="0"/>
            </a:br>
            <a:r>
              <a:rPr lang="zh-CN" altLang="en-US" dirty="0" smtClean="0"/>
              <a:t>      耶和华对摩西说、</a:t>
            </a:r>
            <a:r>
              <a:rPr lang="zh-CN" altLang="en-US" dirty="0" smtClean="0">
                <a:solidFill>
                  <a:srgbClr val="FF0000"/>
                </a:solidFill>
              </a:rPr>
              <a:t>我使你在法老面前代替神、你的哥哥亚伦是替你说话的。凡我所吩咐你的、你都要说、你的哥哥亚伦要对法老说、容以色列人出他的地。我要使法老的心刚硬、也要在埃及地多行神迹奇事。但法老必不听你们、我要伸手重重地刑罚埃及、将我的军队以色列民从埃及地领出来。我伸手攻击埃及、将以色列人从他们中间领出来的时候、埃及人就要知道我是耶和华。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40000"/>
              </a:lnSpc>
              <a:buNone/>
            </a:pPr>
            <a:endParaRPr lang="en-US" altLang="zh-CN" sz="7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dirty="0" smtClean="0"/>
              <a:t>      摩西亚伦这样行、耶和华怎样吩咐他们、他们就照样行了。</a:t>
            </a:r>
            <a:endParaRPr lang="en-US" altLang="zh-CN" dirty="0" smtClean="0"/>
          </a:p>
          <a:p>
            <a:pPr marL="0" indent="0">
              <a:lnSpc>
                <a:spcPct val="140000"/>
              </a:lnSpc>
              <a:buNone/>
            </a:pPr>
            <a:endParaRPr lang="en-US" altLang="zh-CN" sz="7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dirty="0" smtClean="0"/>
              <a:t>      摩西亚伦与法老说话的时候、摩西八十岁、亚伦八十三岁。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50"/>
            <a:ext cx="8183880" cy="3962400"/>
          </a:xfrm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>
              <a:buNone/>
            </a:pPr>
            <a:r>
              <a:rPr lang="zh-CN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压力山大的摩西 </a:t>
            </a:r>
            <a:r>
              <a:rPr lang="en-US" altLang="zh-CN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vs. </a:t>
            </a:r>
            <a:r>
              <a:rPr lang="zh-CN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作随时帮助的耶和华</a:t>
            </a:r>
            <a:endParaRPr lang="zh-CN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1047750"/>
          <a:ext cx="8382000" cy="3581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850"/>
                <a:gridCol w="4349150"/>
              </a:tblGrid>
              <a:tr h="397933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摩西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耶和华</a:t>
                      </a:r>
                      <a:endParaRPr lang="zh-CN" altLang="en-US" dirty="0"/>
                    </a:p>
                  </a:txBody>
                  <a:tcPr/>
                </a:tc>
              </a:tr>
              <a:tr h="397933">
                <a:tc>
                  <a:txBody>
                    <a:bodyPr/>
                    <a:lstStyle/>
                    <a:p>
                      <a:r>
                        <a:rPr kumimoji="0" lang="zh-CN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我是什么人？能担此大任？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(3:</a:t>
                      </a:r>
                      <a:r>
                        <a:rPr kumimoji="0"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我必与你同在，百姓必出埃及（</a:t>
                      </a:r>
                      <a:r>
                        <a:rPr lang="en-US" altLang="zh-CN" sz="1600" dirty="0" smtClean="0"/>
                        <a:t>3:12</a:t>
                      </a:r>
                      <a:r>
                        <a:rPr lang="zh-CN" altLang="en-US" sz="1600" dirty="0" smtClean="0"/>
                        <a:t>）</a:t>
                      </a:r>
                      <a:endParaRPr lang="zh-CN" altLang="en-US" sz="1600" dirty="0"/>
                    </a:p>
                  </a:txBody>
                  <a:tcPr/>
                </a:tc>
              </a:tr>
              <a:tr h="397933"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百姓若问神是谁，我如何答？（</a:t>
                      </a:r>
                      <a:r>
                        <a:rPr lang="en-US" altLang="zh-CN" sz="1600" dirty="0" smtClean="0"/>
                        <a:t>3:13</a:t>
                      </a:r>
                      <a:r>
                        <a:rPr lang="zh-CN" altLang="en-US" sz="1600" dirty="0" smtClean="0"/>
                        <a:t>）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我是自有永有的，我名存到永远（</a:t>
                      </a:r>
                      <a:r>
                        <a:rPr lang="en-US" altLang="zh-CN" sz="1600" dirty="0" smtClean="0"/>
                        <a:t>3:14-15</a:t>
                      </a:r>
                      <a:r>
                        <a:rPr lang="zh-CN" altLang="en-US" sz="1600" dirty="0" smtClean="0"/>
                        <a:t>）</a:t>
                      </a:r>
                      <a:endParaRPr lang="zh-CN" altLang="en-US" sz="1600" dirty="0"/>
                    </a:p>
                  </a:txBody>
                  <a:tcPr/>
                </a:tc>
              </a:tr>
              <a:tr h="397933"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百姓必不信我，不听我（</a:t>
                      </a:r>
                      <a:r>
                        <a:rPr lang="en-US" altLang="zh-CN" sz="1600" dirty="0" smtClean="0"/>
                        <a:t>4:1</a:t>
                      </a:r>
                      <a:r>
                        <a:rPr lang="zh-CN" altLang="en-US" sz="1600" dirty="0" smtClean="0"/>
                        <a:t>）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我以神迹为证（</a:t>
                      </a:r>
                      <a:r>
                        <a:rPr lang="en-US" altLang="zh-CN" sz="1600" dirty="0" smtClean="0"/>
                        <a:t>4:2-9</a:t>
                      </a:r>
                      <a:r>
                        <a:rPr lang="zh-CN" altLang="en-US" sz="1600" dirty="0" smtClean="0"/>
                        <a:t>）</a:t>
                      </a:r>
                      <a:endParaRPr lang="zh-CN" altLang="en-US" sz="1600" dirty="0"/>
                    </a:p>
                  </a:txBody>
                  <a:tcPr/>
                </a:tc>
              </a:tr>
              <a:tr h="397933"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我拙口笨舌（</a:t>
                      </a:r>
                      <a:r>
                        <a:rPr lang="en-US" altLang="zh-CN" sz="1600" dirty="0" smtClean="0"/>
                        <a:t>4:10</a:t>
                      </a:r>
                      <a:r>
                        <a:rPr lang="zh-CN" altLang="en-US" sz="1600" dirty="0" smtClean="0"/>
                        <a:t>）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能力从我来，我指示你当说的话（</a:t>
                      </a:r>
                      <a:r>
                        <a:rPr lang="en-US" altLang="zh-CN" sz="1600" dirty="0" smtClean="0"/>
                        <a:t>4:11-12</a:t>
                      </a:r>
                      <a:r>
                        <a:rPr lang="zh-CN" altLang="en-US" sz="1600" dirty="0" smtClean="0"/>
                        <a:t>）</a:t>
                      </a:r>
                      <a:endParaRPr lang="zh-CN" altLang="en-US" sz="1600" dirty="0"/>
                    </a:p>
                  </a:txBody>
                  <a:tcPr/>
                </a:tc>
              </a:tr>
              <a:tr h="397933"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你派别的人吧！（</a:t>
                      </a:r>
                      <a:r>
                        <a:rPr lang="en-US" altLang="zh-CN" sz="1600" dirty="0" smtClean="0"/>
                        <a:t>4:13</a:t>
                      </a:r>
                      <a:r>
                        <a:rPr lang="zh-CN" altLang="en-US" sz="1600" dirty="0" smtClean="0"/>
                        <a:t>）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我以亚伦代你说话（</a:t>
                      </a:r>
                      <a:r>
                        <a:rPr lang="en-US" altLang="zh-CN" sz="1600" dirty="0" smtClean="0"/>
                        <a:t>4:14-17</a:t>
                      </a:r>
                      <a:r>
                        <a:rPr lang="zh-CN" altLang="en-US" sz="1600" dirty="0" smtClean="0"/>
                        <a:t>）</a:t>
                      </a:r>
                      <a:endParaRPr lang="zh-CN" altLang="en-US" sz="1600" dirty="0"/>
                    </a:p>
                  </a:txBody>
                  <a:tcPr/>
                </a:tc>
              </a:tr>
              <a:tr h="397933"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solidFill>
                            <a:schemeClr val="bg1"/>
                          </a:solidFill>
                        </a:rPr>
                        <a:t>你一点也没有拯救百姓（</a:t>
                      </a:r>
                      <a:r>
                        <a:rPr lang="en-US" altLang="zh-CN" sz="1600" dirty="0" smtClean="0">
                          <a:solidFill>
                            <a:schemeClr val="bg1"/>
                          </a:solidFill>
                        </a:rPr>
                        <a:t>5:22-23</a:t>
                      </a:r>
                      <a:r>
                        <a:rPr lang="zh-CN" altLang="en-US" sz="1600" dirty="0" smtClean="0">
                          <a:solidFill>
                            <a:schemeClr val="bg1"/>
                          </a:solidFill>
                        </a:rPr>
                        <a:t>）</a:t>
                      </a:r>
                      <a:endParaRPr lang="zh-CN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solidFill>
                            <a:schemeClr val="bg1"/>
                          </a:solidFill>
                        </a:rPr>
                        <a:t>重申应许（</a:t>
                      </a:r>
                      <a:r>
                        <a:rPr lang="en-US" altLang="zh-CN" sz="1600" dirty="0" smtClean="0">
                          <a:solidFill>
                            <a:schemeClr val="bg1"/>
                          </a:solidFill>
                        </a:rPr>
                        <a:t>6:1-8</a:t>
                      </a:r>
                      <a:r>
                        <a:rPr lang="zh-CN" altLang="en-US" sz="1600" dirty="0" smtClean="0">
                          <a:solidFill>
                            <a:schemeClr val="bg1"/>
                          </a:solidFill>
                        </a:rPr>
                        <a:t>）</a:t>
                      </a:r>
                      <a:endParaRPr lang="zh-CN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97933"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solidFill>
                            <a:schemeClr val="bg1"/>
                          </a:solidFill>
                        </a:rPr>
                        <a:t>百姓和埃及法老不会听从我（</a:t>
                      </a:r>
                      <a:r>
                        <a:rPr lang="en-US" altLang="zh-CN" sz="1600" dirty="0" smtClean="0">
                          <a:solidFill>
                            <a:schemeClr val="bg1"/>
                          </a:solidFill>
                        </a:rPr>
                        <a:t>6:12</a:t>
                      </a:r>
                      <a:r>
                        <a:rPr lang="zh-CN" altLang="en-US" sz="1600" dirty="0" smtClean="0">
                          <a:solidFill>
                            <a:schemeClr val="bg1"/>
                          </a:solidFill>
                        </a:rPr>
                        <a:t>）</a:t>
                      </a:r>
                      <a:endParaRPr lang="zh-CN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solidFill>
                            <a:schemeClr val="bg1"/>
                          </a:solidFill>
                        </a:rPr>
                        <a:t>重申给摩西的使命（</a:t>
                      </a:r>
                      <a:r>
                        <a:rPr lang="en-US" altLang="zh-CN" sz="1600" dirty="0" smtClean="0">
                          <a:solidFill>
                            <a:schemeClr val="bg1"/>
                          </a:solidFill>
                        </a:rPr>
                        <a:t>6:13</a:t>
                      </a:r>
                      <a:r>
                        <a:rPr lang="zh-CN" altLang="en-US" sz="1600" dirty="0" smtClean="0">
                          <a:solidFill>
                            <a:schemeClr val="bg1"/>
                          </a:solidFill>
                        </a:rPr>
                        <a:t>、</a:t>
                      </a:r>
                      <a:r>
                        <a:rPr lang="en-US" altLang="zh-CN" sz="1600" dirty="0" smtClean="0">
                          <a:solidFill>
                            <a:schemeClr val="bg1"/>
                          </a:solidFill>
                        </a:rPr>
                        <a:t>26-27)</a:t>
                      </a:r>
                      <a:endParaRPr lang="zh-CN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97933"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solidFill>
                            <a:schemeClr val="bg1"/>
                          </a:solidFill>
                        </a:rPr>
                        <a:t>我还是拙口笨舌，法老根本不听</a:t>
                      </a:r>
                      <a:r>
                        <a:rPr lang="en-US" altLang="zh-CN" sz="1600" dirty="0" smtClean="0">
                          <a:solidFill>
                            <a:schemeClr val="bg1"/>
                          </a:solidFill>
                        </a:rPr>
                        <a:t>(6:30)</a:t>
                      </a:r>
                      <a:endParaRPr lang="zh-CN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solidFill>
                            <a:schemeClr val="bg1"/>
                          </a:solidFill>
                        </a:rPr>
                        <a:t>你向法老代替神，亚伦作你的代言人（</a:t>
                      </a:r>
                      <a:r>
                        <a:rPr lang="en-US" altLang="zh-CN" sz="1600" dirty="0" smtClean="0">
                          <a:solidFill>
                            <a:schemeClr val="bg1"/>
                          </a:solidFill>
                        </a:rPr>
                        <a:t>7:1-7</a:t>
                      </a:r>
                      <a:r>
                        <a:rPr lang="zh-CN" altLang="en-US" sz="1600" dirty="0" smtClean="0">
                          <a:solidFill>
                            <a:schemeClr val="bg1"/>
                          </a:solidFill>
                        </a:rPr>
                        <a:t>）</a:t>
                      </a:r>
                      <a:endParaRPr lang="zh-CN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926586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dirty="0" smtClean="0"/>
              <a:t>问：耶和华为什么让摩西代替神？</a:t>
            </a:r>
            <a:endParaRPr lang="en-US" altLang="zh-CN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dirty="0" smtClean="0"/>
              <a:t>原文即没有“代替”的字眼，也没有“是”的意义。而是在句型中含有“你在法老面前如神”的意思。因此也可以译为“代替”。</a:t>
            </a:r>
            <a:endParaRPr lang="en-US" altLang="zh-CN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dirty="0" smtClean="0"/>
              <a:t>刚刚蒙召的摩西，耶和华神就赐予他这样的位份与权柄，这对你的意味着什么？</a:t>
            </a:r>
            <a:endParaRPr lang="en-US" altLang="zh-CN" dirty="0" smtClean="0"/>
          </a:p>
          <a:p>
            <a:pPr marL="91440" indent="0">
              <a:lnSpc>
                <a:spcPct val="120000"/>
              </a:lnSpc>
              <a:buNone/>
            </a:pPr>
            <a:endParaRPr lang="en-US" altLang="zh-CN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dirty="0" smtClean="0"/>
              <a:t>试为经文</a:t>
            </a:r>
            <a:r>
              <a:rPr lang="en-US" altLang="zh-CN" dirty="0" smtClean="0"/>
              <a:t>7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1-5</a:t>
            </a:r>
            <a:r>
              <a:rPr lang="zh-CN" altLang="en-US" dirty="0" smtClean="0"/>
              <a:t>分层：</a:t>
            </a:r>
            <a:endParaRPr lang="en-US" altLang="zh-CN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、你因归属于神而有崇高的位份</a:t>
            </a:r>
            <a:endParaRPr lang="en-US" altLang="zh-CN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en-US" altLang="zh-CN" dirty="0" smtClean="0"/>
              <a:t>2</a:t>
            </a:r>
            <a:r>
              <a:rPr lang="zh-CN" altLang="en-US" dirty="0" smtClean="0"/>
              <a:t>、你也相当有应尽的职责</a:t>
            </a:r>
            <a:endParaRPr lang="en-US" altLang="zh-CN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en-US" altLang="zh-CN" dirty="0" smtClean="0"/>
              <a:t>3</a:t>
            </a:r>
            <a:r>
              <a:rPr lang="zh-CN" altLang="en-US" dirty="0" smtClean="0"/>
              <a:t>、我的能力将在抵挡中彰显，因一切的事都出于我</a:t>
            </a:r>
            <a:endParaRPr lang="en-US" altLang="zh-CN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en-US" altLang="zh-CN" dirty="0" smtClean="0"/>
              <a:t>4</a:t>
            </a:r>
            <a:r>
              <a:rPr lang="zh-CN" altLang="en-US" dirty="0" smtClean="0"/>
              <a:t>、我要的作的事必成</a:t>
            </a:r>
            <a:endParaRPr lang="en-US" altLang="zh-CN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en-US" altLang="zh-CN" dirty="0" smtClean="0"/>
              <a:t>5</a:t>
            </a:r>
            <a:r>
              <a:rPr lang="zh-CN" altLang="en-US" dirty="0" smtClean="0"/>
              <a:t>、我的目的：将以色列人从埃及领出来；让埃及人知道我是耶和华！</a:t>
            </a:r>
            <a:endParaRPr lang="en-US" altLang="zh-CN" dirty="0" smtClean="0"/>
          </a:p>
          <a:p>
            <a:pPr marL="91440" indent="0">
              <a:lnSpc>
                <a:spcPct val="120000"/>
              </a:lnSpc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926586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、为什么要记载摩西亚伦的年龄？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2</a:t>
            </a:r>
            <a:r>
              <a:rPr lang="zh-CN" altLang="en-US" dirty="0" smtClean="0"/>
              <a:t>、神为什么呼召这么老的人？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3</a:t>
            </a:r>
            <a:r>
              <a:rPr lang="zh-CN" altLang="en-US" dirty="0" smtClean="0"/>
              <a:t>、你认为“老年人”有什么特点？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4</a:t>
            </a:r>
            <a:r>
              <a:rPr lang="zh-CN" altLang="en-US" dirty="0" smtClean="0"/>
              <a:t>、你比较来看觉得自己老不老？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5</a:t>
            </a:r>
            <a:r>
              <a:rPr lang="zh-CN" altLang="en-US" dirty="0" smtClean="0"/>
              <a:t>、你是否甘心为神所用？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6</a:t>
            </a:r>
            <a:r>
              <a:rPr lang="zh-CN" altLang="en-US" dirty="0" smtClean="0"/>
              <a:t>、请回想你所知道的一生服事神的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   老牧者，思想他们的生命光景，是否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   给你鼓励与启示？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pic>
        <p:nvPicPr>
          <p:cNvPr id="4" name="Picture 3" descr="摩西和亚伦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361950"/>
            <a:ext cx="3299382" cy="4400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926586"/>
          </a:xfr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经文：</a:t>
            </a:r>
            <a:r>
              <a:rPr lang="en-US" altLang="zh-CN" dirty="0" smtClean="0"/>
              <a:t>7</a:t>
            </a:r>
            <a:r>
              <a:rPr lang="zh-CN" altLang="en-US" dirty="0" smtClean="0"/>
              <a:t>：</a:t>
            </a:r>
            <a:r>
              <a:rPr lang="en-US" altLang="zh-CN" dirty="0" smtClean="0"/>
              <a:t>8-13</a:t>
            </a:r>
          </a:p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/>
              <a:t>      耶和华晓谕摩西亚伦说、</a:t>
            </a:r>
            <a:r>
              <a:rPr lang="zh-CN" altLang="en-US" dirty="0" smtClean="0">
                <a:solidFill>
                  <a:srgbClr val="FF0000"/>
                </a:solidFill>
              </a:rPr>
              <a:t>法老若对你们说、你们行件奇事吧、你就吩咐亚伦说、把杖丢在法老面前、使杖变作蛇。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/>
              <a:t>      摩西亚伦进去见法老、就照耶和华所吩咐的行、亚伦把杖丢在法老和臣仆面前、杖就变作蛇。于是法老召了博士和术士来、他们是埃及行法术的、也用邪术照样而行。他们各人丢下自己的杖、杖就变作蛇、但亚伦的杖吞了他们的杖。</a:t>
            </a: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/>
              <a:t>      法老心里刚硬、不肯听从摩西亚伦、正如耶和华所说的。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法老像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0" y="361950"/>
            <a:ext cx="3124200" cy="3979872"/>
          </a:xfrm>
        </p:spPr>
      </p:pic>
      <p:pic>
        <p:nvPicPr>
          <p:cNvPr id="5" name="Picture 4" descr="法老眼镜蛇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438150"/>
            <a:ext cx="4343400" cy="310987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419600" y="3790950"/>
            <a:ext cx="4191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埃及法老的冠冕仿眼镜蛇的样式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4155186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/>
              <a:t>还记得</a:t>
            </a:r>
            <a:r>
              <a:rPr lang="en-US" altLang="zh-CN" dirty="0" smtClean="0"/>
              <a:t>4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2-9</a:t>
            </a:r>
            <a:r>
              <a:rPr lang="zh-CN" altLang="en-US" dirty="0" smtClean="0"/>
              <a:t>那一段吗？那段内容的真实显现是在</a:t>
            </a:r>
            <a:r>
              <a:rPr lang="en-US" altLang="zh-CN" dirty="0" smtClean="0"/>
              <a:t>5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28-31.</a:t>
            </a:r>
          </a:p>
          <a:p>
            <a:pPr marL="91440" indent="0">
              <a:lnSpc>
                <a:spcPct val="130000"/>
              </a:lnSpc>
              <a:buNone/>
            </a:pP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/>
              <a:t>请问：神指示了几个神迹，他们可能向百姓行了几个神迹？其中哪个神迹没有显？为什么？</a:t>
            </a: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/>
              <a:t>关于杖。耶和华神使以色列民族有杖作权柄的传统。那么，法老权杖文化从何而来？</a:t>
            </a: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926586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70000" lnSpcReduction="20000"/>
          </a:bodyPr>
          <a:lstStyle/>
          <a:p>
            <a:pPr marL="91440" indent="0">
              <a:lnSpc>
                <a:spcPct val="120000"/>
              </a:lnSpc>
              <a:buNone/>
            </a:pPr>
            <a:endParaRPr lang="en-US" altLang="zh-CN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dirty="0" smtClean="0"/>
              <a:t>在第七章里所显出的杖变为蛇的意义，与上面有什么不同吗？摩西亚伦在法老面前行这个神迹，是否需要有充足的信心？</a:t>
            </a:r>
            <a:endParaRPr lang="en-US" altLang="zh-CN" dirty="0" smtClean="0"/>
          </a:p>
          <a:p>
            <a:pPr marL="91440" indent="0">
              <a:lnSpc>
                <a:spcPct val="120000"/>
              </a:lnSpc>
              <a:buNone/>
            </a:pPr>
            <a:endParaRPr lang="en-US" altLang="zh-CN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dirty="0" smtClean="0"/>
              <a:t>当看到法老的术士也行出同样变化时，他们可能会有什么样的反应？</a:t>
            </a:r>
            <a:endParaRPr lang="en-US" altLang="zh-CN" dirty="0" smtClean="0"/>
          </a:p>
          <a:p>
            <a:pPr marL="91440" indent="0">
              <a:lnSpc>
                <a:spcPct val="120000"/>
              </a:lnSpc>
              <a:buNone/>
            </a:pPr>
            <a:endParaRPr lang="en-US" altLang="zh-CN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dirty="0" smtClean="0"/>
              <a:t>请思考，第一次对阵埃及法老和法老的术士，摩西亚伦会有什么样的感受？</a:t>
            </a:r>
            <a:endParaRPr lang="en-US" altLang="zh-CN" dirty="0" smtClean="0"/>
          </a:p>
          <a:p>
            <a:pPr marL="91440" indent="0">
              <a:lnSpc>
                <a:spcPct val="120000"/>
              </a:lnSpc>
              <a:buNone/>
            </a:pPr>
            <a:endParaRPr lang="en-US" altLang="zh-CN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dirty="0" smtClean="0"/>
              <a:t>若他们毫不气馁，那是出于什么样的原因？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1293</TotalTime>
  <Words>2958</Words>
  <Application>Microsoft Office PowerPoint</Application>
  <PresentationFormat>On-screen Show (16:9)</PresentationFormat>
  <Paragraphs>136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Aspect</vt:lpstr>
      <vt:lpstr>出埃及记 第7章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出埃及记 第7章</dc:title>
  <dc:creator>Thinkpad T470s</dc:creator>
  <cp:lastModifiedBy>Thinkpad T470s</cp:lastModifiedBy>
  <cp:revision>13</cp:revision>
  <dcterms:created xsi:type="dcterms:W3CDTF">2024-06-25T17:15:07Z</dcterms:created>
  <dcterms:modified xsi:type="dcterms:W3CDTF">2024-06-30T01:51:30Z</dcterms:modified>
</cp:coreProperties>
</file>