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3" r:id="rId3"/>
    <p:sldId id="292" r:id="rId4"/>
    <p:sldId id="258" r:id="rId5"/>
    <p:sldId id="294" r:id="rId6"/>
    <p:sldId id="295" r:id="rId7"/>
    <p:sldId id="296" r:id="rId8"/>
    <p:sldId id="297" r:id="rId9"/>
    <p:sldId id="302" r:id="rId10"/>
    <p:sldId id="298" r:id="rId11"/>
    <p:sldId id="324" r:id="rId1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6" y="-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8BEE-0C0B-4B4D-93C7-70B7F79FE017}" type="datetimeFigureOut">
              <a:rPr lang="zh-CN" altLang="en-US" smtClean="0"/>
              <a:pPr/>
              <a:t>2024/8/12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9593-5AE7-4F1F-BB35-166A0FDB52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8BEE-0C0B-4B4D-93C7-70B7F79FE017}" type="datetimeFigureOut">
              <a:rPr lang="zh-CN" altLang="en-US" smtClean="0"/>
              <a:pPr/>
              <a:t>2024/8/12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9593-5AE7-4F1F-BB35-166A0FDB52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8BEE-0C0B-4B4D-93C7-70B7F79FE017}" type="datetimeFigureOut">
              <a:rPr lang="zh-CN" altLang="en-US" smtClean="0"/>
              <a:pPr/>
              <a:t>2024/8/12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9593-5AE7-4F1F-BB35-166A0FDB52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8BEE-0C0B-4B4D-93C7-70B7F79FE017}" type="datetimeFigureOut">
              <a:rPr lang="zh-CN" altLang="en-US" smtClean="0"/>
              <a:pPr/>
              <a:t>2024/8/12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9593-5AE7-4F1F-BB35-166A0FDB52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8BEE-0C0B-4B4D-93C7-70B7F79FE017}" type="datetimeFigureOut">
              <a:rPr lang="zh-CN" altLang="en-US" smtClean="0"/>
              <a:pPr/>
              <a:t>2024/8/12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9593-5AE7-4F1F-BB35-166A0FDB52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8BEE-0C0B-4B4D-93C7-70B7F79FE017}" type="datetimeFigureOut">
              <a:rPr lang="zh-CN" altLang="en-US" smtClean="0"/>
              <a:pPr/>
              <a:t>2024/8/12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9593-5AE7-4F1F-BB35-166A0FDB52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8BEE-0C0B-4B4D-93C7-70B7F79FE017}" type="datetimeFigureOut">
              <a:rPr lang="zh-CN" altLang="en-US" smtClean="0"/>
              <a:pPr/>
              <a:t>2024/8/12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9593-5AE7-4F1F-BB35-166A0FDB52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8BEE-0C0B-4B4D-93C7-70B7F79FE017}" type="datetimeFigureOut">
              <a:rPr lang="zh-CN" altLang="en-US" smtClean="0"/>
              <a:pPr/>
              <a:t>2024/8/12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9593-5AE7-4F1F-BB35-166A0FDB52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8BEE-0C0B-4B4D-93C7-70B7F79FE017}" type="datetimeFigureOut">
              <a:rPr lang="zh-CN" altLang="en-US" smtClean="0"/>
              <a:pPr/>
              <a:t>2024/8/12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9593-5AE7-4F1F-BB35-166A0FDB52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8BEE-0C0B-4B4D-93C7-70B7F79FE017}" type="datetimeFigureOut">
              <a:rPr lang="zh-CN" altLang="en-US" smtClean="0"/>
              <a:pPr/>
              <a:t>2024/8/12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9593-5AE7-4F1F-BB35-166A0FDB52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8BEE-0C0B-4B4D-93C7-70B7F79FE017}" type="datetimeFigureOut">
              <a:rPr lang="zh-CN" altLang="en-US" smtClean="0"/>
              <a:pPr/>
              <a:t>2024/8/12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9593-5AE7-4F1F-BB35-166A0FDB52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C8BEE-0C0B-4B4D-93C7-70B7F79FE017}" type="datetimeFigureOut">
              <a:rPr lang="zh-CN" altLang="en-US" smtClean="0"/>
              <a:pPr/>
              <a:t>2024/8/12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99593-5AE7-4F1F-BB35-166A0FDB52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7150"/>
            <a:ext cx="8991600" cy="5029200"/>
          </a:xfrm>
          <a:solidFill>
            <a:srgbClr val="002060"/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  </a:t>
            </a:r>
          </a:p>
          <a:p>
            <a:pPr>
              <a:buNone/>
            </a:pPr>
            <a:endParaRPr lang="en-US" altLang="zh-CN" sz="900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旷野中的同在</a:t>
            </a:r>
            <a:endParaRPr lang="en-US" altLang="zh-CN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  <a:p>
            <a:pPr marL="91440" indent="0">
              <a:lnSpc>
                <a:spcPct val="130000"/>
              </a:lnSpc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365760" indent="0" algn="r">
              <a:lnSpc>
                <a:spcPct val="150000"/>
              </a:lnSpc>
              <a:buNone/>
            </a:pPr>
            <a:r>
              <a:rPr lang="en-US" altLang="zh-CN" sz="24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  </a:t>
            </a:r>
          </a:p>
          <a:p>
            <a:pPr marL="365760" indent="0" algn="r">
              <a:lnSpc>
                <a:spcPct val="150000"/>
              </a:lnSpc>
              <a:buNone/>
            </a:pPr>
            <a:endParaRPr lang="en-US" altLang="zh-CN" sz="2400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365760" indent="0" algn="r">
              <a:lnSpc>
                <a:spcPct val="150000"/>
              </a:lnSpc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联合主日学  </a:t>
            </a:r>
            <a:r>
              <a:rPr lang="en-US" altLang="zh-CN" sz="24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2024</a:t>
            </a:r>
            <a:r>
              <a:rPr lang="zh-CN" altLang="en-US" sz="24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年</a:t>
            </a:r>
            <a:r>
              <a:rPr lang="en-US" altLang="zh-CN" sz="24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8</a:t>
            </a:r>
            <a:r>
              <a:rPr lang="zh-CN" altLang="en-US" sz="24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月   </a:t>
            </a:r>
            <a:endParaRPr lang="en-US" altLang="zh-CN" sz="2400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285750"/>
            <a:ext cx="37338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上帝的双重呼召 </a:t>
            </a:r>
            <a:r>
              <a:rPr lang="zh-CN" altLang="en-US" dirty="0" smtClean="0">
                <a:latin typeface="Microsoft YaHei" pitchFamily="34" charset="-122"/>
                <a:ea typeface="Microsoft YaHei" pitchFamily="34" charset="-122"/>
              </a:rPr>
              <a:t>（之三）</a:t>
            </a:r>
            <a:endParaRPr lang="zh-CN" altLang="en-US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600" y="2876550"/>
            <a:ext cx="64770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摩西</a:t>
            </a:r>
            <a:r>
              <a:rPr lang="en-US" altLang="zh-CN" sz="2800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——</a:t>
            </a:r>
            <a:r>
              <a:rPr lang="zh-CN" altLang="en-US" sz="2800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始于何烈山下，止于应许地前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7150"/>
            <a:ext cx="8991600" cy="5029200"/>
          </a:xfrm>
          <a:solidFill>
            <a:srgbClr val="002060"/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  </a:t>
            </a: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91440" indent="0">
              <a:lnSpc>
                <a:spcPct val="130000"/>
              </a:lnSpc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endParaRPr lang="en-US" altLang="zh-CN" sz="1500" dirty="0" smtClean="0">
              <a:solidFill>
                <a:schemeClr val="bg1"/>
              </a:solidFill>
            </a:endParaRPr>
          </a:p>
          <a:p>
            <a:pPr marL="91440" indent="0">
              <a:lnSpc>
                <a:spcPct val="150000"/>
              </a:lnSpc>
              <a:buNone/>
            </a:pPr>
            <a:r>
              <a:rPr lang="zh-CN" altLang="en-US" sz="3400" b="1" dirty="0" smtClean="0">
                <a:solidFill>
                  <a:srgbClr val="FFFF00"/>
                </a:solidFill>
                <a:latin typeface="DengXian" pitchFamily="2" charset="-122"/>
                <a:ea typeface="DengXian" pitchFamily="2" charset="-122"/>
              </a:rPr>
              <a:t>主阿、你世世代代作我们的居所。诸山未曾生出、地与世界你未曾造成、从亘古到永远、你是神。</a:t>
            </a:r>
            <a:endParaRPr lang="en-US" altLang="zh-CN" sz="3400" b="1" dirty="0" smtClean="0">
              <a:solidFill>
                <a:srgbClr val="FFFF00"/>
              </a:solidFill>
              <a:latin typeface="DengXian" pitchFamily="2" charset="-122"/>
              <a:ea typeface="DengXian" pitchFamily="2" charset="-122"/>
            </a:endParaRPr>
          </a:p>
          <a:p>
            <a:pPr marL="91440" indent="0">
              <a:lnSpc>
                <a:spcPct val="150000"/>
              </a:lnSpc>
              <a:buNone/>
            </a:pPr>
            <a:r>
              <a:rPr lang="zh-CN" altLang="en-US" sz="3400" b="1" dirty="0" smtClean="0">
                <a:solidFill>
                  <a:srgbClr val="FFFF00"/>
                </a:solidFill>
                <a:latin typeface="DengXian" pitchFamily="2" charset="-122"/>
                <a:ea typeface="DengXian" pitchFamily="2" charset="-122"/>
              </a:rPr>
              <a:t>你使人归于尘土、说、你们世人要归回。在你看来、千年如已过的昨日、又如夜间的一更。</a:t>
            </a:r>
            <a:endParaRPr lang="en-US" altLang="zh-CN" sz="3400" b="1" dirty="0" smtClean="0">
              <a:solidFill>
                <a:srgbClr val="FFFF00"/>
              </a:solidFill>
              <a:latin typeface="DengXian" pitchFamily="2" charset="-122"/>
              <a:ea typeface="DengXian" pitchFamily="2" charset="-122"/>
            </a:endParaRPr>
          </a:p>
          <a:p>
            <a:pPr marL="91440" indent="0">
              <a:lnSpc>
                <a:spcPct val="150000"/>
              </a:lnSpc>
              <a:buNone/>
            </a:pPr>
            <a:r>
              <a:rPr lang="zh-CN" altLang="en-US" sz="3400" b="1" dirty="0" smtClean="0">
                <a:solidFill>
                  <a:srgbClr val="FFFF00"/>
                </a:solidFill>
                <a:latin typeface="DengXian" pitchFamily="2" charset="-122"/>
                <a:ea typeface="DengXian" pitchFamily="2" charset="-122"/>
              </a:rPr>
              <a:t>你叫他们如水冲去．他们如睡一觉．早晨、他们如生长的草．早晨发芽生长、晚上割下枯干。</a:t>
            </a:r>
            <a:endParaRPr lang="en-US" altLang="zh-CN" sz="3400" b="1" dirty="0" smtClean="0">
              <a:solidFill>
                <a:srgbClr val="FFFF00"/>
              </a:solidFill>
              <a:latin typeface="DengXian" pitchFamily="2" charset="-122"/>
              <a:ea typeface="DengXian" pitchFamily="2" charset="-122"/>
            </a:endParaRPr>
          </a:p>
          <a:p>
            <a:pPr marL="91440" indent="0">
              <a:lnSpc>
                <a:spcPct val="150000"/>
              </a:lnSpc>
              <a:buNone/>
            </a:pPr>
            <a:r>
              <a:rPr lang="en-US" altLang="zh-CN" sz="3400" b="1" dirty="0" smtClean="0">
                <a:solidFill>
                  <a:srgbClr val="FFFF00"/>
                </a:solidFill>
                <a:latin typeface="DengXian" pitchFamily="2" charset="-122"/>
                <a:ea typeface="DengXian" pitchFamily="2" charset="-122"/>
              </a:rPr>
              <a:t>……</a:t>
            </a:r>
            <a:r>
              <a:rPr lang="zh-CN" altLang="en-US" sz="3400" b="1" dirty="0" smtClean="0">
                <a:solidFill>
                  <a:srgbClr val="FFFF00"/>
                </a:solidFill>
                <a:latin typeface="DengXian" pitchFamily="2" charset="-122"/>
                <a:ea typeface="DengXian" pitchFamily="2" charset="-122"/>
              </a:rPr>
              <a:t>我们度尽的年岁、好像一声叹息。</a:t>
            </a:r>
            <a:endParaRPr lang="en-US" altLang="zh-CN" sz="3400" b="1" dirty="0" smtClean="0">
              <a:solidFill>
                <a:srgbClr val="FFFF00"/>
              </a:solidFill>
              <a:latin typeface="DengXian" pitchFamily="2" charset="-122"/>
              <a:ea typeface="DengXian" pitchFamily="2" charset="-122"/>
            </a:endParaRPr>
          </a:p>
          <a:p>
            <a:pPr marL="91440" indent="0">
              <a:lnSpc>
                <a:spcPct val="150000"/>
              </a:lnSpc>
              <a:buNone/>
            </a:pPr>
            <a:r>
              <a:rPr lang="zh-CN" altLang="en-US" sz="3400" b="1" dirty="0" smtClean="0">
                <a:solidFill>
                  <a:srgbClr val="FFFF00"/>
                </a:solidFill>
                <a:latin typeface="DengXian" pitchFamily="2" charset="-122"/>
                <a:ea typeface="DengXian" pitchFamily="2" charset="-122"/>
              </a:rPr>
              <a:t>我们一生的年日是七十岁．若是强壮可到八十岁．</a:t>
            </a:r>
            <a:endParaRPr lang="en-US" altLang="zh-CN" sz="3400" b="1" dirty="0" smtClean="0">
              <a:solidFill>
                <a:srgbClr val="FFFF00"/>
              </a:solidFill>
              <a:latin typeface="DengXian" pitchFamily="2" charset="-122"/>
              <a:ea typeface="DengXian" pitchFamily="2" charset="-122"/>
            </a:endParaRPr>
          </a:p>
          <a:p>
            <a:pPr marL="91440" indent="0">
              <a:lnSpc>
                <a:spcPct val="150000"/>
              </a:lnSpc>
              <a:buNone/>
            </a:pPr>
            <a:r>
              <a:rPr lang="zh-CN" altLang="en-US" sz="3400" b="1" dirty="0" smtClean="0">
                <a:solidFill>
                  <a:srgbClr val="FFFF00"/>
                </a:solidFill>
                <a:latin typeface="DengXian" pitchFamily="2" charset="-122"/>
                <a:ea typeface="DengXian" pitchFamily="2" charset="-122"/>
              </a:rPr>
              <a:t>但其中所矜夸的、不过是劳苦愁烦．转眼成空、我们便如飞而去。</a:t>
            </a:r>
            <a:endParaRPr lang="en-US" altLang="zh-CN" sz="3400" b="1" dirty="0" smtClean="0">
              <a:solidFill>
                <a:srgbClr val="FFFF00"/>
              </a:solidFill>
              <a:latin typeface="DengXian" pitchFamily="2" charset="-122"/>
              <a:ea typeface="DengXian" pitchFamily="2" charset="-122"/>
            </a:endParaRPr>
          </a:p>
          <a:p>
            <a:pPr marL="91440" indent="0">
              <a:lnSpc>
                <a:spcPct val="150000"/>
              </a:lnSpc>
              <a:buNone/>
            </a:pPr>
            <a:r>
              <a:rPr lang="en-US" altLang="zh-CN" sz="3400" b="1" dirty="0" smtClean="0">
                <a:solidFill>
                  <a:srgbClr val="FFFF00"/>
                </a:solidFill>
                <a:latin typeface="DengXian" pitchFamily="2" charset="-122"/>
                <a:ea typeface="DengXian" pitchFamily="2" charset="-122"/>
              </a:rPr>
              <a:t>…………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285750"/>
            <a:ext cx="48768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耶和华的预备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（之三）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200150"/>
            <a:ext cx="37338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摩西的情与意：</a:t>
            </a:r>
            <a:r>
              <a:rPr lang="zh-CN" altLang="en-US" sz="2000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诗</a:t>
            </a:r>
            <a:r>
              <a:rPr lang="en-US" altLang="zh-CN" sz="2000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90</a:t>
            </a:r>
            <a:r>
              <a:rPr lang="zh-CN" altLang="en-US" sz="2000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7150"/>
            <a:ext cx="8991600" cy="5029200"/>
          </a:xfrm>
          <a:solidFill>
            <a:srgbClr val="002060"/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  </a:t>
            </a: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91440" indent="0">
              <a:lnSpc>
                <a:spcPct val="130000"/>
              </a:lnSpc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endParaRPr lang="en-US" altLang="zh-CN" sz="15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182880" indent="0">
              <a:lnSpc>
                <a:spcPct val="150000"/>
              </a:lnSpc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1</a:t>
            </a:r>
            <a:r>
              <a:rPr lang="zh-CN" altLang="en-US" dirty="0" smtClean="0">
                <a:solidFill>
                  <a:schemeClr val="bg1"/>
                </a:solidFill>
              </a:rPr>
              <a:t>、我是什么人？</a:t>
            </a:r>
            <a:r>
              <a:rPr lang="en-US" altLang="zh-CN" b="1" dirty="0" smtClean="0">
                <a:solidFill>
                  <a:schemeClr val="bg1"/>
                </a:solidFill>
              </a:rPr>
              <a:t>——</a:t>
            </a:r>
            <a:r>
              <a:rPr lang="zh-CN" altLang="en-US" b="1" dirty="0" smtClean="0">
                <a:solidFill>
                  <a:schemeClr val="bg1"/>
                </a:solidFill>
              </a:rPr>
              <a:t>我是谁？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 marL="182880" indent="0">
              <a:lnSpc>
                <a:spcPct val="150000"/>
              </a:lnSpc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2</a:t>
            </a:r>
            <a:r>
              <a:rPr lang="zh-CN" altLang="en-US" dirty="0" smtClean="0">
                <a:solidFill>
                  <a:schemeClr val="bg1"/>
                </a:solidFill>
              </a:rPr>
              <a:t>、你叫什么名字？</a:t>
            </a:r>
            <a:r>
              <a:rPr lang="en-US" altLang="zh-CN" b="1" dirty="0" smtClean="0">
                <a:solidFill>
                  <a:schemeClr val="bg1"/>
                </a:solidFill>
              </a:rPr>
              <a:t>——</a:t>
            </a:r>
            <a:r>
              <a:rPr lang="zh-CN" altLang="en-US" b="1" dirty="0" smtClean="0">
                <a:solidFill>
                  <a:schemeClr val="bg1"/>
                </a:solidFill>
              </a:rPr>
              <a:t>你是谁？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 marL="182880" indent="0">
              <a:lnSpc>
                <a:spcPct val="150000"/>
              </a:lnSpc>
              <a:buNone/>
            </a:pPr>
            <a:endParaRPr lang="en-US" altLang="zh-CN" sz="2300" dirty="0" smtClean="0">
              <a:solidFill>
                <a:schemeClr val="bg1"/>
              </a:solidFill>
            </a:endParaRPr>
          </a:p>
          <a:p>
            <a:pPr marL="182880" indent="0">
              <a:lnSpc>
                <a:spcPct val="150000"/>
              </a:lnSpc>
              <a:buNone/>
            </a:pPr>
            <a:r>
              <a:rPr lang="zh-CN" altLang="en-US" dirty="0" smtClean="0">
                <a:solidFill>
                  <a:schemeClr val="bg1"/>
                </a:solidFill>
              </a:rPr>
              <a:t>神的回答：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182880" indent="0">
              <a:lnSpc>
                <a:spcPct val="150000"/>
              </a:lnSpc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1</a:t>
            </a:r>
            <a:r>
              <a:rPr lang="zh-CN" altLang="en-US" dirty="0" smtClean="0">
                <a:solidFill>
                  <a:schemeClr val="bg1"/>
                </a:solidFill>
              </a:rPr>
              <a:t>、我必与你同在</a:t>
            </a:r>
            <a:r>
              <a:rPr lang="en-US" altLang="zh-CN" b="1" dirty="0" smtClean="0">
                <a:solidFill>
                  <a:schemeClr val="bg1"/>
                </a:solidFill>
              </a:rPr>
              <a:t>——</a:t>
            </a:r>
            <a:r>
              <a:rPr lang="zh-CN" altLang="en-US" b="1" dirty="0" smtClean="0">
                <a:solidFill>
                  <a:schemeClr val="bg1"/>
                </a:solidFill>
              </a:rPr>
              <a:t>你是谁或不是谁不是关键。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 marL="182880" indent="0">
              <a:lnSpc>
                <a:spcPct val="150000"/>
              </a:lnSpc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     </a:t>
            </a:r>
            <a:r>
              <a:rPr lang="zh-CN" altLang="en-US" dirty="0" smtClean="0">
                <a:solidFill>
                  <a:schemeClr val="bg1"/>
                </a:solidFill>
              </a:rPr>
              <a:t>我给你个证据</a:t>
            </a:r>
            <a:r>
              <a:rPr lang="en-US" altLang="zh-CN" b="1" dirty="0" smtClean="0">
                <a:solidFill>
                  <a:schemeClr val="bg1"/>
                </a:solidFill>
              </a:rPr>
              <a:t>——</a:t>
            </a:r>
            <a:r>
              <a:rPr lang="zh-CN" altLang="en-US" b="1" dirty="0" smtClean="0">
                <a:solidFill>
                  <a:schemeClr val="bg1"/>
                </a:solidFill>
              </a:rPr>
              <a:t>你把百姓从埃及领出来后，你们必在这山上事奉我。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 marL="182880" indent="0">
              <a:lnSpc>
                <a:spcPct val="150000"/>
              </a:lnSpc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2</a:t>
            </a:r>
            <a:r>
              <a:rPr lang="zh-CN" altLang="en-US" dirty="0" smtClean="0">
                <a:solidFill>
                  <a:schemeClr val="bg1"/>
                </a:solidFill>
              </a:rPr>
              <a:t>、“耶和华是我的名，直到永远；这也是我的纪念，直到万代”。“是”（自有永有），“就是亚伯拉罕的神，以撒的神，雅各的神”。这位神要领你们出埃及，进入流奶与蜜之地。</a:t>
            </a:r>
            <a:endParaRPr lang="en-US" altLang="zh-CN" sz="1800" dirty="0" smtClean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285750"/>
            <a:ext cx="39624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耶和华指示摩西 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200150"/>
            <a:ext cx="25146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摩西之问</a:t>
            </a:r>
          </a:p>
        </p:txBody>
      </p:sp>
      <p:sp>
        <p:nvSpPr>
          <p:cNvPr id="7" name="Rectangle 6"/>
          <p:cNvSpPr/>
          <p:nvPr/>
        </p:nvSpPr>
        <p:spPr>
          <a:xfrm>
            <a:off x="4495800" y="209550"/>
            <a:ext cx="4419600" cy="3429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C00000"/>
                </a:solidFill>
              </a:rPr>
              <a:t> </a:t>
            </a:r>
            <a:endParaRPr lang="en-US" altLang="zh-CN" b="1" dirty="0" smtClean="0">
              <a:solidFill>
                <a:srgbClr val="C00000"/>
              </a:solidFill>
            </a:endParaRPr>
          </a:p>
          <a:p>
            <a:pPr algn="ctr"/>
            <a:r>
              <a:rPr lang="zh-CN" altLang="en-US" b="1" dirty="0" smtClean="0">
                <a:solidFill>
                  <a:srgbClr val="C00000"/>
                </a:solidFill>
              </a:rPr>
              <a:t>出埃及记</a:t>
            </a:r>
            <a:r>
              <a:rPr lang="en-US" altLang="zh-CN" b="1" dirty="0" smtClean="0">
                <a:solidFill>
                  <a:srgbClr val="C00000"/>
                </a:solidFill>
              </a:rPr>
              <a:t>3</a:t>
            </a:r>
            <a:r>
              <a:rPr lang="zh-CN" altLang="en-US" b="1" dirty="0" smtClean="0">
                <a:solidFill>
                  <a:srgbClr val="C00000"/>
                </a:solidFill>
              </a:rPr>
              <a:t>：</a:t>
            </a:r>
            <a:r>
              <a:rPr lang="en-US" altLang="zh-CN" b="1" dirty="0" smtClean="0">
                <a:solidFill>
                  <a:srgbClr val="C00000"/>
                </a:solidFill>
              </a:rPr>
              <a:t>7-10</a:t>
            </a:r>
          </a:p>
          <a:p>
            <a:pPr algn="ctr"/>
            <a:endParaRPr lang="en-US" altLang="zh-CN" sz="700" dirty="0" smtClean="0"/>
          </a:p>
          <a:p>
            <a:r>
              <a:rPr lang="zh-CN" altLang="en-US" sz="1600" dirty="0" smtClean="0">
                <a:solidFill>
                  <a:srgbClr val="C00000"/>
                </a:solidFill>
              </a:rPr>
              <a:t>        耶和华说、</a:t>
            </a:r>
            <a:r>
              <a:rPr lang="zh-CN" altLang="en-US" sz="1600" b="1" dirty="0" smtClean="0">
                <a:solidFill>
                  <a:srgbClr val="C00000"/>
                </a:solidFill>
              </a:rPr>
              <a:t>我</a:t>
            </a:r>
            <a:r>
              <a:rPr lang="zh-CN" altLang="en-US" sz="1600" dirty="0" smtClean="0">
                <a:solidFill>
                  <a:srgbClr val="C00000"/>
                </a:solidFill>
              </a:rPr>
              <a:t>的百姓在埃及所受的困苦、</a:t>
            </a:r>
            <a:r>
              <a:rPr lang="zh-CN" altLang="en-US" sz="1600" b="1" dirty="0" smtClean="0">
                <a:solidFill>
                  <a:srgbClr val="C00000"/>
                </a:solidFill>
              </a:rPr>
              <a:t>我</a:t>
            </a:r>
            <a:r>
              <a:rPr lang="zh-CN" altLang="en-US" sz="1600" dirty="0" smtClean="0">
                <a:solidFill>
                  <a:srgbClr val="C00000"/>
                </a:solidFill>
              </a:rPr>
              <a:t>实在看见了．他们因受督工的辖制所发的哀声、</a:t>
            </a:r>
            <a:r>
              <a:rPr lang="zh-CN" altLang="en-US" sz="1600" b="1" dirty="0" smtClean="0">
                <a:solidFill>
                  <a:srgbClr val="C00000"/>
                </a:solidFill>
              </a:rPr>
              <a:t>我</a:t>
            </a:r>
            <a:r>
              <a:rPr lang="zh-CN" altLang="en-US" sz="1600" dirty="0" smtClean="0">
                <a:solidFill>
                  <a:srgbClr val="C00000"/>
                </a:solidFill>
              </a:rPr>
              <a:t>也听见了．</a:t>
            </a:r>
            <a:r>
              <a:rPr lang="zh-CN" altLang="en-US" sz="1600" b="1" dirty="0" smtClean="0">
                <a:solidFill>
                  <a:srgbClr val="C00000"/>
                </a:solidFill>
              </a:rPr>
              <a:t>我</a:t>
            </a:r>
            <a:r>
              <a:rPr lang="zh-CN" altLang="en-US" sz="1600" dirty="0" smtClean="0">
                <a:solidFill>
                  <a:srgbClr val="C00000"/>
                </a:solidFill>
              </a:rPr>
              <a:t>原知道他们的痛苦。    </a:t>
            </a:r>
            <a:endParaRPr lang="en-US" altLang="zh-CN" sz="1600" dirty="0" smtClean="0">
              <a:solidFill>
                <a:srgbClr val="C00000"/>
              </a:solidFill>
            </a:endParaRPr>
          </a:p>
          <a:p>
            <a:r>
              <a:rPr lang="en-US" altLang="zh-CN" sz="1600" dirty="0" smtClean="0">
                <a:solidFill>
                  <a:srgbClr val="C00000"/>
                </a:solidFill>
              </a:rPr>
              <a:t>        </a:t>
            </a:r>
            <a:r>
              <a:rPr lang="zh-CN" altLang="en-US" sz="1600" b="1" dirty="0" smtClean="0">
                <a:solidFill>
                  <a:srgbClr val="C00000"/>
                </a:solidFill>
              </a:rPr>
              <a:t>我</a:t>
            </a:r>
            <a:r>
              <a:rPr lang="zh-CN" altLang="en-US" sz="1600" dirty="0" smtClean="0">
                <a:solidFill>
                  <a:srgbClr val="C00000"/>
                </a:solidFill>
              </a:rPr>
              <a:t>下来是要救他们脱离埃及人的手、领他们出了那地、到美好宽阔流奶与蜜之地、就是到迦南人、赫人、亚摩利人、比利洗人、希未人、耶布斯人之地。</a:t>
            </a:r>
          </a:p>
          <a:p>
            <a:r>
              <a:rPr lang="zh-CN" altLang="en-US" sz="1600" dirty="0" smtClean="0">
                <a:solidFill>
                  <a:srgbClr val="C00000"/>
                </a:solidFill>
              </a:rPr>
              <a:t>        现在以色列人的哀声达到</a:t>
            </a:r>
            <a:r>
              <a:rPr lang="zh-CN" altLang="en-US" sz="1600" b="1" dirty="0" smtClean="0">
                <a:solidFill>
                  <a:srgbClr val="C00000"/>
                </a:solidFill>
              </a:rPr>
              <a:t>我</a:t>
            </a:r>
            <a:r>
              <a:rPr lang="zh-CN" altLang="en-US" sz="1600" dirty="0" smtClean="0">
                <a:solidFill>
                  <a:srgbClr val="C00000"/>
                </a:solidFill>
              </a:rPr>
              <a:t>耳中、</a:t>
            </a:r>
            <a:r>
              <a:rPr lang="zh-CN" altLang="en-US" sz="1600" b="1" dirty="0" smtClean="0">
                <a:solidFill>
                  <a:srgbClr val="C00000"/>
                </a:solidFill>
              </a:rPr>
              <a:t>我</a:t>
            </a:r>
            <a:r>
              <a:rPr lang="zh-CN" altLang="en-US" sz="1600" dirty="0" smtClean="0">
                <a:solidFill>
                  <a:srgbClr val="C00000"/>
                </a:solidFill>
              </a:rPr>
              <a:t>也看见埃及人怎样欺压他们。</a:t>
            </a:r>
          </a:p>
          <a:p>
            <a:r>
              <a:rPr lang="zh-CN" altLang="en-US" sz="1600" dirty="0" smtClean="0">
                <a:solidFill>
                  <a:srgbClr val="C00000"/>
                </a:solidFill>
              </a:rPr>
              <a:t>        故此</a:t>
            </a:r>
            <a:r>
              <a:rPr lang="zh-CN" altLang="en-US" sz="1600" b="1" dirty="0" smtClean="0">
                <a:solidFill>
                  <a:srgbClr val="C00000"/>
                </a:solidFill>
              </a:rPr>
              <a:t>我</a:t>
            </a:r>
            <a:r>
              <a:rPr lang="zh-CN" altLang="en-US" sz="1600" dirty="0" smtClean="0">
                <a:solidFill>
                  <a:srgbClr val="C00000"/>
                </a:solidFill>
              </a:rPr>
              <a:t>要打发你去见法老、使</a:t>
            </a:r>
            <a:r>
              <a:rPr lang="zh-CN" altLang="en-US" sz="1600" b="1" dirty="0" smtClean="0">
                <a:solidFill>
                  <a:schemeClr val="tx1"/>
                </a:solidFill>
              </a:rPr>
              <a:t>你</a:t>
            </a:r>
            <a:r>
              <a:rPr lang="zh-CN" altLang="en-US" sz="1600" dirty="0" smtClean="0">
                <a:solidFill>
                  <a:srgbClr val="C00000"/>
                </a:solidFill>
              </a:rPr>
              <a:t>可以将我的百姓以色列人从埃及领出来。</a:t>
            </a:r>
          </a:p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7150"/>
            <a:ext cx="8991600" cy="5029200"/>
          </a:xfrm>
          <a:solidFill>
            <a:srgbClr val="002060"/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  </a:t>
            </a: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r>
              <a:rPr lang="zh-CN" altLang="en-US" b="1" dirty="0" smtClean="0">
                <a:solidFill>
                  <a:schemeClr val="bg1"/>
                </a:solidFill>
              </a:rPr>
              <a:t>摩西是</a:t>
            </a:r>
            <a:r>
              <a:rPr lang="en-US" altLang="zh-CN" b="1" dirty="0" smtClean="0">
                <a:solidFill>
                  <a:schemeClr val="bg1"/>
                </a:solidFill>
              </a:rPr>
              <a:t>——</a:t>
            </a:r>
          </a:p>
          <a:p>
            <a:pPr marL="365760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 smtClean="0">
                <a:solidFill>
                  <a:schemeClr val="bg1"/>
                </a:solidFill>
              </a:rPr>
              <a:t>  </a:t>
            </a:r>
            <a:r>
              <a:rPr lang="zh-CN" altLang="en-US" dirty="0" smtClean="0">
                <a:solidFill>
                  <a:schemeClr val="bg1"/>
                </a:solidFill>
              </a:rPr>
              <a:t>蒙上帝特别拣选的忠心的神仆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dirty="0" smtClean="0">
                <a:solidFill>
                  <a:schemeClr val="bg1"/>
                </a:solidFill>
              </a:rPr>
              <a:t>  </a:t>
            </a:r>
            <a:r>
              <a:rPr lang="zh-CN" altLang="en-US" dirty="0" smtClean="0">
                <a:solidFill>
                  <a:schemeClr val="bg1"/>
                </a:solidFill>
              </a:rPr>
              <a:t>将神的诫命传给以色列人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dirty="0" smtClean="0">
                <a:solidFill>
                  <a:schemeClr val="bg1"/>
                </a:solidFill>
              </a:rPr>
              <a:t>  </a:t>
            </a:r>
            <a:r>
              <a:rPr lang="zh-CN" altLang="en-US" dirty="0" smtClean="0">
                <a:solidFill>
                  <a:schemeClr val="bg1"/>
                </a:solidFill>
              </a:rPr>
              <a:t>神与以色列人立约的中保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dirty="0" smtClean="0">
                <a:solidFill>
                  <a:schemeClr val="bg1"/>
                </a:solidFill>
              </a:rPr>
              <a:t>  以色列民族第一位领袖、先知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dirty="0" smtClean="0">
                <a:solidFill>
                  <a:schemeClr val="bg1"/>
                </a:solidFill>
              </a:rPr>
              <a:t>  圣经前五卷“摩西五经”的作者</a:t>
            </a:r>
            <a:endParaRPr lang="en-US" altLang="zh-CN" sz="18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900" dirty="0" smtClean="0">
                <a:solidFill>
                  <a:schemeClr val="bg1"/>
                </a:solidFill>
              </a:rPr>
              <a:t>  第一位被神称为“朋友”的人</a:t>
            </a:r>
            <a:endParaRPr lang="en-US" altLang="zh-CN" sz="29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900" dirty="0" smtClean="0">
                <a:solidFill>
                  <a:schemeClr val="bg1"/>
                </a:solidFill>
              </a:rPr>
              <a:t>  耶稣基督在旧约的影像之一</a:t>
            </a:r>
            <a:endParaRPr lang="en-US" altLang="zh-CN" sz="29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endParaRPr lang="en-US" altLang="zh-CN" sz="2900" b="1" dirty="0" smtClean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285750"/>
            <a:ext cx="2743200" cy="838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摩西</a:t>
            </a:r>
            <a:endParaRPr lang="zh-CN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6" name="Picture 5" descr="摩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09550"/>
            <a:ext cx="3566546" cy="475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7150"/>
            <a:ext cx="8991600" cy="5029200"/>
          </a:xfrm>
          <a:solidFill>
            <a:srgbClr val="002060"/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  </a:t>
            </a: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91440" indent="0">
              <a:lnSpc>
                <a:spcPct val="130000"/>
              </a:lnSpc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endParaRPr lang="en-US" altLang="zh-CN" sz="15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Font typeface="Wingdings" pitchFamily="2" charset="2"/>
              <a:buChar char="Ø"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dirty="0" smtClean="0">
                <a:solidFill>
                  <a:schemeClr val="bg1"/>
                </a:solidFill>
              </a:rPr>
              <a:t>  </a:t>
            </a:r>
            <a:r>
              <a:rPr lang="zh-CN" altLang="en-US" sz="3400" dirty="0" smtClean="0">
                <a:solidFill>
                  <a:schemeClr val="bg1"/>
                </a:solidFill>
              </a:rPr>
              <a:t>生在利未人的家中；</a:t>
            </a:r>
            <a:endParaRPr lang="en-US" altLang="zh-CN" sz="34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3400" dirty="0" smtClean="0">
                <a:solidFill>
                  <a:schemeClr val="bg1"/>
                </a:solidFill>
              </a:rPr>
              <a:t>  在死亡的危机中降生，奇妙得救：被放入蒲草箱（方舟）中，遇到被救的机会；</a:t>
            </a:r>
            <a:endParaRPr lang="en-US" altLang="zh-CN" sz="34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3400" dirty="0" smtClean="0">
                <a:solidFill>
                  <a:schemeClr val="bg1"/>
                </a:solidFill>
              </a:rPr>
              <a:t> </a:t>
            </a:r>
            <a:r>
              <a:rPr lang="zh-CN" altLang="en-US" sz="3400" dirty="0" smtClean="0">
                <a:solidFill>
                  <a:schemeClr val="bg1"/>
                </a:solidFill>
              </a:rPr>
              <a:t>他被取的名字，大有深意； </a:t>
            </a:r>
            <a:endParaRPr lang="en-US" altLang="zh-CN" sz="34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3400" dirty="0" smtClean="0">
                <a:solidFill>
                  <a:schemeClr val="bg1"/>
                </a:solidFill>
              </a:rPr>
              <a:t>  母亲以乳母的身份哺育他到断奶，传给他民族身份的认同；</a:t>
            </a:r>
            <a:endParaRPr lang="en-US" altLang="zh-CN" sz="34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3400" dirty="0" smtClean="0">
                <a:solidFill>
                  <a:schemeClr val="bg1"/>
                </a:solidFill>
              </a:rPr>
              <a:t>  在坚定的身份认同中，他宁可舍弃埃及王宫的荣华，也要回到自己的民中；</a:t>
            </a:r>
            <a:endParaRPr lang="en-US" altLang="zh-CN" sz="34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3400" dirty="0" smtClean="0">
                <a:solidFill>
                  <a:schemeClr val="bg1"/>
                </a:solidFill>
              </a:rPr>
              <a:t>  他为此受</a:t>
            </a:r>
            <a:r>
              <a:rPr lang="en-US" altLang="zh-CN" sz="3400" dirty="0" smtClean="0">
                <a:solidFill>
                  <a:schemeClr val="bg1"/>
                </a:solidFill>
              </a:rPr>
              <a:t>40</a:t>
            </a:r>
            <a:r>
              <a:rPr lang="zh-CN" altLang="en-US" sz="3400" dirty="0" smtClean="0">
                <a:solidFill>
                  <a:schemeClr val="bg1"/>
                </a:solidFill>
              </a:rPr>
              <a:t>年的流亡之苦，仍持守初衷不改；</a:t>
            </a:r>
            <a:endParaRPr lang="en-US" altLang="zh-CN" sz="34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3400" dirty="0" smtClean="0">
                <a:solidFill>
                  <a:schemeClr val="bg1"/>
                </a:solidFill>
              </a:rPr>
              <a:t>  他的父、母、兄、姐之名都记在圣经中。</a:t>
            </a:r>
            <a:endParaRPr lang="en-US" altLang="zh-CN" sz="34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endParaRPr lang="en-US" altLang="zh-CN" sz="2900" b="1" dirty="0" smtClean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285750"/>
            <a:ext cx="51054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这是一个伟大的故事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276350"/>
            <a:ext cx="33528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从摩西的身世说起</a:t>
            </a:r>
            <a:endParaRPr lang="en-US" altLang="zh-CN" sz="2800" b="1" dirty="0" smtClean="0">
              <a:solidFill>
                <a:srgbClr val="0070C0"/>
              </a:solidFill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7150"/>
            <a:ext cx="8991600" cy="5029200"/>
          </a:xfrm>
          <a:solidFill>
            <a:srgbClr val="002060"/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  </a:t>
            </a: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91440" indent="0">
              <a:lnSpc>
                <a:spcPct val="130000"/>
              </a:lnSpc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91440" indent="0">
              <a:lnSpc>
                <a:spcPct val="130000"/>
              </a:lnSpc>
              <a:buNone/>
            </a:pPr>
            <a:endParaRPr lang="en-US" altLang="zh-CN" dirty="0" smtClean="0">
              <a:solidFill>
                <a:srgbClr val="FF0000"/>
              </a:solidFill>
            </a:endParaRPr>
          </a:p>
          <a:p>
            <a:pPr marL="91440" indent="0">
              <a:lnSpc>
                <a:spcPct val="130000"/>
              </a:lnSpc>
              <a:buNone/>
            </a:pPr>
            <a:endParaRPr lang="en-US" altLang="zh-CN" dirty="0" smtClean="0">
              <a:solidFill>
                <a:srgbClr val="FF0000"/>
              </a:solidFill>
            </a:endParaRPr>
          </a:p>
          <a:p>
            <a:pPr marL="91440" indent="0">
              <a:lnSpc>
                <a:spcPct val="130000"/>
              </a:lnSpc>
              <a:buNone/>
            </a:pPr>
            <a:endParaRPr lang="en-US" altLang="zh-CN" dirty="0" smtClean="0">
              <a:solidFill>
                <a:srgbClr val="FF0000"/>
              </a:solidFill>
            </a:endParaRPr>
          </a:p>
          <a:p>
            <a:pPr marL="91440" indent="0">
              <a:lnSpc>
                <a:spcPct val="130000"/>
              </a:lnSpc>
              <a:buNone/>
            </a:pPr>
            <a:endParaRPr lang="en-US" altLang="zh-CN" dirty="0" smtClean="0">
              <a:solidFill>
                <a:srgbClr val="FF0000"/>
              </a:solidFill>
            </a:endParaRPr>
          </a:p>
          <a:p>
            <a:pPr marL="91440" indent="0">
              <a:lnSpc>
                <a:spcPct val="130000"/>
              </a:lnSpc>
              <a:buNone/>
            </a:pPr>
            <a:endParaRPr lang="en-US" altLang="zh-CN" dirty="0" smtClean="0">
              <a:solidFill>
                <a:srgbClr val="FF0000"/>
              </a:solidFill>
            </a:endParaRPr>
          </a:p>
          <a:p>
            <a:pPr marL="91440" indent="0">
              <a:lnSpc>
                <a:spcPct val="130000"/>
              </a:lnSpc>
              <a:buNone/>
            </a:pPr>
            <a:endParaRPr lang="en-US" altLang="zh-CN" dirty="0" smtClean="0">
              <a:solidFill>
                <a:srgbClr val="FF0000"/>
              </a:solidFill>
            </a:endParaRPr>
          </a:p>
          <a:p>
            <a:pPr marL="91440" indent="0">
              <a:lnSpc>
                <a:spcPct val="130000"/>
              </a:lnSpc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  </a:t>
            </a:r>
          </a:p>
          <a:p>
            <a:pPr marL="365760" indent="0">
              <a:lnSpc>
                <a:spcPct val="150000"/>
              </a:lnSpc>
              <a:buNone/>
            </a:pPr>
            <a:r>
              <a:rPr lang="en-US" altLang="zh-CN" sz="3400" dirty="0" smtClean="0">
                <a:solidFill>
                  <a:schemeClr val="bg1"/>
                </a:solidFill>
              </a:rPr>
              <a:t>1</a:t>
            </a:r>
            <a:r>
              <a:rPr lang="zh-CN" altLang="en-US" sz="3400" dirty="0" smtClean="0">
                <a:solidFill>
                  <a:schemeClr val="bg1"/>
                </a:solidFill>
              </a:rPr>
              <a:t>、对比雅各，为拉班牧羊</a:t>
            </a:r>
            <a:r>
              <a:rPr lang="en-US" altLang="zh-CN" sz="3400" dirty="0" smtClean="0">
                <a:solidFill>
                  <a:schemeClr val="bg1"/>
                </a:solidFill>
              </a:rPr>
              <a:t>20</a:t>
            </a:r>
            <a:r>
              <a:rPr lang="zh-CN" altLang="en-US" sz="3400" dirty="0" smtClean="0">
                <a:solidFill>
                  <a:schemeClr val="bg1"/>
                </a:solidFill>
              </a:rPr>
              <a:t>年，满腹怨言；摩西为岳父牧羊</a:t>
            </a:r>
            <a:r>
              <a:rPr lang="en-US" altLang="zh-CN" sz="3400" dirty="0" smtClean="0">
                <a:solidFill>
                  <a:schemeClr val="bg1"/>
                </a:solidFill>
              </a:rPr>
              <a:t>40</a:t>
            </a:r>
            <a:r>
              <a:rPr lang="zh-CN" altLang="en-US" sz="3400" dirty="0" smtClean="0">
                <a:solidFill>
                  <a:schemeClr val="bg1"/>
                </a:solidFill>
              </a:rPr>
              <a:t>年，甘心情愿。</a:t>
            </a:r>
            <a:endParaRPr lang="en-US" altLang="zh-CN" sz="34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r>
              <a:rPr lang="en-US" altLang="zh-CN" sz="3400" dirty="0" smtClean="0">
                <a:solidFill>
                  <a:schemeClr val="bg1"/>
                </a:solidFill>
              </a:rPr>
              <a:t>2</a:t>
            </a:r>
            <a:r>
              <a:rPr lang="zh-CN" altLang="en-US" sz="3400" dirty="0" smtClean="0">
                <a:solidFill>
                  <a:schemeClr val="bg1"/>
                </a:solidFill>
              </a:rPr>
              <a:t>、“神的山”！这是耶和华所指示的地；而摩西“偶然”来到此地，与神相遇。</a:t>
            </a:r>
            <a:endParaRPr lang="en-US" altLang="zh-CN" sz="34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r>
              <a:rPr lang="en-US" altLang="zh-CN" sz="3400" dirty="0" smtClean="0">
                <a:solidFill>
                  <a:schemeClr val="bg1"/>
                </a:solidFill>
              </a:rPr>
              <a:t>3</a:t>
            </a:r>
            <a:r>
              <a:rPr lang="zh-CN" altLang="en-US" sz="3400" dirty="0" smtClean="0">
                <a:solidFill>
                  <a:schemeClr val="bg1"/>
                </a:solidFill>
              </a:rPr>
              <a:t>、在司空见惯的现象中，摩西却注意到眼前景象的不同凡响，这是</a:t>
            </a:r>
            <a:r>
              <a:rPr lang="en-US" altLang="zh-CN" sz="3400" dirty="0" smtClean="0">
                <a:solidFill>
                  <a:schemeClr val="bg1"/>
                </a:solidFill>
              </a:rPr>
              <a:t>——</a:t>
            </a:r>
            <a:r>
              <a:rPr lang="zh-CN" altLang="en-US" sz="3400" dirty="0" smtClean="0">
                <a:solidFill>
                  <a:schemeClr val="bg1"/>
                </a:solidFill>
              </a:rPr>
              <a:t>“大异象”。</a:t>
            </a:r>
            <a:endParaRPr lang="en-US" altLang="zh-CN" sz="34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r>
              <a:rPr lang="en-US" altLang="zh-CN" sz="3400" dirty="0" smtClean="0">
                <a:solidFill>
                  <a:schemeClr val="bg1"/>
                </a:solidFill>
              </a:rPr>
              <a:t>3</a:t>
            </a:r>
            <a:r>
              <a:rPr lang="zh-CN" altLang="en-US" sz="3400" dirty="0" smtClean="0">
                <a:solidFill>
                  <a:schemeClr val="bg1"/>
                </a:solidFill>
              </a:rPr>
              <a:t>、摩西的疑问：“这荆棘为何没有烧坏呢？”</a:t>
            </a:r>
            <a:endParaRPr lang="en-US" altLang="zh-CN" sz="3400" dirty="0" smtClean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285750"/>
            <a:ext cx="42672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一切始于初相见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276350"/>
            <a:ext cx="8458200" cy="1905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《</a:t>
            </a:r>
            <a:r>
              <a:rPr lang="zh-CN" altLang="en-US" dirty="0" smtClean="0">
                <a:solidFill>
                  <a:srgbClr val="FF0000"/>
                </a:solidFill>
              </a:rPr>
              <a:t>出埃及记</a:t>
            </a:r>
            <a:r>
              <a:rPr lang="en-US" altLang="zh-CN" dirty="0" smtClean="0">
                <a:solidFill>
                  <a:srgbClr val="FF0000"/>
                </a:solidFill>
              </a:rPr>
              <a:t>》3</a:t>
            </a:r>
            <a:r>
              <a:rPr lang="zh-CN" altLang="en-US" dirty="0" smtClean="0">
                <a:solidFill>
                  <a:srgbClr val="FF0000"/>
                </a:solidFill>
              </a:rPr>
              <a:t>：</a:t>
            </a:r>
            <a:r>
              <a:rPr lang="en-US" altLang="zh-CN" dirty="0" smtClean="0">
                <a:solidFill>
                  <a:srgbClr val="FF0000"/>
                </a:solidFill>
              </a:rPr>
              <a:t>1-3</a:t>
            </a:r>
          </a:p>
          <a:p>
            <a:endParaRPr lang="en-US" altLang="zh-CN" sz="800" dirty="0" smtClean="0">
              <a:solidFill>
                <a:srgbClr val="FF0000"/>
              </a:solidFill>
            </a:endParaRPr>
          </a:p>
          <a:p>
            <a:r>
              <a:rPr lang="zh-CN" altLang="en-US" sz="1700" dirty="0" smtClean="0">
                <a:solidFill>
                  <a:srgbClr val="FF0000"/>
                </a:solidFill>
              </a:rPr>
              <a:t>         摩西牧养他岳父米甸祭司叶忒罗的羊群、</a:t>
            </a:r>
            <a:r>
              <a:rPr lang="zh-CN" altLang="en-US" sz="1700" strike="sngStrike" dirty="0" smtClean="0">
                <a:solidFill>
                  <a:schemeClr val="tx1"/>
                </a:solidFill>
              </a:rPr>
              <a:t>一日</a:t>
            </a:r>
            <a:r>
              <a:rPr lang="zh-CN" altLang="en-US" sz="1700" dirty="0" smtClean="0">
                <a:solidFill>
                  <a:srgbClr val="FF0000"/>
                </a:solidFill>
              </a:rPr>
              <a:t>领羊群往野外（旷野）去、到了神的山、就是何烈山。耶和华的使者从荆棘里火焰中向摩西显现．</a:t>
            </a:r>
            <a:endParaRPr lang="en-US" altLang="zh-CN" sz="1700" dirty="0" smtClean="0">
              <a:solidFill>
                <a:srgbClr val="FF0000"/>
              </a:solidFill>
            </a:endParaRPr>
          </a:p>
          <a:p>
            <a:r>
              <a:rPr lang="zh-CN" altLang="en-US" sz="1700" dirty="0" smtClean="0">
                <a:solidFill>
                  <a:srgbClr val="FF0000"/>
                </a:solidFill>
              </a:rPr>
              <a:t>        摩西观看、不料、荆棘被火烧着、却没有烧毁。摩西说、我要过去看这大异象、这荆棘为何没有烧坏呢？</a:t>
            </a:r>
            <a:endParaRPr lang="zh-CN" alt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7150"/>
            <a:ext cx="8991600" cy="5029200"/>
          </a:xfrm>
          <a:solidFill>
            <a:srgbClr val="002060"/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  </a:t>
            </a: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91440" indent="0">
              <a:lnSpc>
                <a:spcPct val="130000"/>
              </a:lnSpc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r>
              <a:rPr lang="en-US" altLang="zh-CN" sz="1500" dirty="0" smtClean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438150"/>
            <a:ext cx="1905000" cy="426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何烈山</a:t>
            </a:r>
            <a:endParaRPr lang="en-US" altLang="zh-CN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  <a:p>
            <a:pPr algn="ctr"/>
            <a:endParaRPr lang="en-US" altLang="zh-CN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  <a:p>
            <a:pPr algn="ctr"/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 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vs.</a:t>
            </a:r>
          </a:p>
          <a:p>
            <a:pPr algn="ctr"/>
            <a:endParaRPr lang="en-US" altLang="zh-CN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  <a:p>
            <a:pPr algn="ctr"/>
            <a:endParaRPr lang="en-US" altLang="zh-CN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  <a:p>
            <a:pPr algn="ctr"/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西乃山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6" name="Picture 5" descr="从埃及到迦南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09550"/>
            <a:ext cx="62992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"/>
            <a:ext cx="8991600" cy="5029200"/>
          </a:xfrm>
          <a:solidFill>
            <a:srgbClr val="002060"/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  </a:t>
            </a: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91440" indent="0">
              <a:lnSpc>
                <a:spcPct val="130000"/>
              </a:lnSpc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endParaRPr lang="en-US" altLang="zh-CN" sz="15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endParaRPr lang="en-US" altLang="zh-CN" sz="2900" b="1" dirty="0" smtClean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52600" y="4629150"/>
            <a:ext cx="5715000" cy="43815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今日西奈半岛的西乃山，又称“摩西山”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6" name="Picture 5" descr="西奈摩西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9550"/>
            <a:ext cx="8610600" cy="4275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7150"/>
            <a:ext cx="8991600" cy="5029200"/>
          </a:xfrm>
          <a:solidFill>
            <a:srgbClr val="002060"/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  </a:t>
            </a: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91440" indent="0">
              <a:lnSpc>
                <a:spcPct val="130000"/>
              </a:lnSpc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endParaRPr lang="en-US" altLang="zh-CN" sz="15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r>
              <a:rPr lang="en-US" altLang="zh-CN" sz="2900" b="1" dirty="0" smtClean="0">
                <a:solidFill>
                  <a:schemeClr val="bg1"/>
                </a:solidFill>
              </a:rPr>
              <a:t>…………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285750"/>
            <a:ext cx="48768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初见，就是双重呼召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0" y="285750"/>
            <a:ext cx="2590800" cy="449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《</a:t>
            </a:r>
            <a:r>
              <a:rPr lang="zh-CN" altLang="en-US" b="1" dirty="0" smtClean="0">
                <a:solidFill>
                  <a:srgbClr val="FF0000"/>
                </a:solidFill>
              </a:rPr>
              <a:t>出埃及记</a:t>
            </a:r>
            <a:r>
              <a:rPr lang="en-US" altLang="zh-CN" b="1" dirty="0" smtClean="0">
                <a:solidFill>
                  <a:srgbClr val="FF0000"/>
                </a:solidFill>
              </a:rPr>
              <a:t>》3</a:t>
            </a:r>
            <a:r>
              <a:rPr lang="zh-CN" altLang="en-US" b="1" dirty="0" smtClean="0">
                <a:solidFill>
                  <a:srgbClr val="FF0000"/>
                </a:solidFill>
              </a:rPr>
              <a:t>：</a:t>
            </a:r>
            <a:r>
              <a:rPr lang="en-US" altLang="zh-CN" b="1" dirty="0" smtClean="0">
                <a:solidFill>
                  <a:srgbClr val="FF0000"/>
                </a:solidFill>
              </a:rPr>
              <a:t>4-5</a:t>
            </a: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         耶和华神见他过去要看、就从荆棘里呼叫说、“摩西、摩西！”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        </a:t>
            </a:r>
            <a:r>
              <a:rPr lang="zh-CN" altLang="en-US" dirty="0" smtClean="0">
                <a:solidFill>
                  <a:srgbClr val="FF0000"/>
                </a:solidFill>
              </a:rPr>
              <a:t>他说“我在这里。”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        </a:t>
            </a:r>
            <a:r>
              <a:rPr lang="zh-CN" altLang="en-US" dirty="0" smtClean="0">
                <a:solidFill>
                  <a:srgbClr val="FF0000"/>
                </a:solidFill>
              </a:rPr>
              <a:t>神说：“不要近前来、当把你脚上的鞋脱下来、因为你所站之地是圣地．”</a:t>
            </a:r>
            <a:endParaRPr lang="zh-CN" altLang="en-US" b="1" dirty="0" smtClean="0">
              <a:solidFill>
                <a:srgbClr val="0070C0"/>
              </a:solidFill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6" name="Picture 5" descr="燃烧的荆棘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88698"/>
            <a:ext cx="5562600" cy="3656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7150"/>
            <a:ext cx="8991600" cy="5029200"/>
          </a:xfrm>
          <a:solidFill>
            <a:srgbClr val="002060"/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  </a:t>
            </a: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91440" indent="0">
              <a:lnSpc>
                <a:spcPct val="130000"/>
              </a:lnSpc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endParaRPr lang="en-US" altLang="zh-CN" sz="15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r>
              <a:rPr lang="zh-CN" altLang="en-US" sz="3400" dirty="0" smtClean="0">
                <a:solidFill>
                  <a:schemeClr val="bg1"/>
                </a:solidFill>
              </a:rPr>
              <a:t>在</a:t>
            </a:r>
            <a:r>
              <a:rPr lang="en-US" altLang="zh-CN" sz="3400" dirty="0" smtClean="0">
                <a:solidFill>
                  <a:schemeClr val="bg1"/>
                </a:solidFill>
              </a:rPr>
              <a:t>《</a:t>
            </a:r>
            <a:r>
              <a:rPr lang="zh-CN" altLang="en-US" sz="3400" dirty="0" smtClean="0">
                <a:solidFill>
                  <a:schemeClr val="bg1"/>
                </a:solidFill>
              </a:rPr>
              <a:t>创世记</a:t>
            </a:r>
            <a:r>
              <a:rPr lang="en-US" altLang="zh-CN" sz="3400" dirty="0" smtClean="0">
                <a:solidFill>
                  <a:schemeClr val="bg1"/>
                </a:solidFill>
              </a:rPr>
              <a:t>》15</a:t>
            </a:r>
            <a:r>
              <a:rPr lang="zh-CN" altLang="en-US" sz="3400" dirty="0" smtClean="0">
                <a:solidFill>
                  <a:schemeClr val="bg1"/>
                </a:solidFill>
              </a:rPr>
              <a:t>章耶和华与亚伯拉罕的正式立约中，神应许了出埃及；</a:t>
            </a:r>
            <a:endParaRPr lang="en-US" altLang="zh-CN" sz="34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r>
              <a:rPr lang="zh-CN" altLang="en-US" sz="3400" dirty="0" smtClean="0">
                <a:solidFill>
                  <a:schemeClr val="bg1"/>
                </a:solidFill>
              </a:rPr>
              <a:t>在约瑟被卖的苦难中，耶和华藉约瑟为以色列全家入埃及作预备；</a:t>
            </a:r>
            <a:endParaRPr lang="en-US" altLang="zh-CN" sz="34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r>
              <a:rPr lang="zh-CN" altLang="en-US" sz="3400" dirty="0" smtClean="0">
                <a:solidFill>
                  <a:schemeClr val="bg1"/>
                </a:solidFill>
              </a:rPr>
              <a:t>在别士巴雅各的梦中，耶和华向雅各应许了下埃及；</a:t>
            </a:r>
            <a:endParaRPr lang="en-US" altLang="zh-CN" sz="34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r>
              <a:rPr lang="zh-CN" altLang="en-US" sz="3400" dirty="0" smtClean="0">
                <a:solidFill>
                  <a:schemeClr val="bg1"/>
                </a:solidFill>
              </a:rPr>
              <a:t>以色列在埃及歌珊地蓄牧独居，由一个家族在</a:t>
            </a:r>
            <a:r>
              <a:rPr lang="en-US" altLang="zh-CN" sz="3400" dirty="0" smtClean="0">
                <a:solidFill>
                  <a:schemeClr val="bg1"/>
                </a:solidFill>
              </a:rPr>
              <a:t>400</a:t>
            </a:r>
            <a:r>
              <a:rPr lang="zh-CN" altLang="en-US" sz="3400" dirty="0" smtClean="0">
                <a:solidFill>
                  <a:schemeClr val="bg1"/>
                </a:solidFill>
              </a:rPr>
              <a:t>年时间中发展为百万大族；</a:t>
            </a:r>
            <a:endParaRPr lang="en-US" altLang="zh-CN" sz="34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r>
              <a:rPr lang="zh-CN" altLang="en-US" sz="3400" dirty="0" smtClean="0">
                <a:solidFill>
                  <a:schemeClr val="bg1"/>
                </a:solidFill>
              </a:rPr>
              <a:t>埃及新王出现，开始逼迫以色列人，令他们全成为奴工，这促使以色列人渴望出埃及；</a:t>
            </a:r>
            <a:endParaRPr lang="en-US" altLang="zh-CN" sz="34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endParaRPr lang="en-US" altLang="zh-CN" sz="18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r>
              <a:rPr lang="zh-CN" altLang="en-US" sz="3400" b="1" dirty="0" smtClean="0">
                <a:solidFill>
                  <a:srgbClr val="FFFF00"/>
                </a:solidFill>
              </a:rPr>
              <a:t>都是照神自己所预定的美意，“要照所安排的，在日期满足的时候”，带以色列全家出埃及！</a:t>
            </a:r>
            <a:endParaRPr lang="en-US" altLang="zh-CN" sz="3400" b="1" dirty="0" smtClean="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285750"/>
            <a:ext cx="48768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耶和华的预备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 （之一） 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200150"/>
            <a:ext cx="28194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预备以色列民族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7150"/>
            <a:ext cx="8991600" cy="5029200"/>
          </a:xfrm>
          <a:solidFill>
            <a:srgbClr val="002060"/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40000" lnSpcReduction="20000"/>
          </a:bodyPr>
          <a:lstStyle/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  </a:t>
            </a: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91440" indent="0">
              <a:lnSpc>
                <a:spcPct val="130000"/>
              </a:lnSpc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endParaRPr lang="en-US" altLang="zh-CN" sz="15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endParaRPr lang="en-US" altLang="zh-CN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r>
              <a:rPr lang="en-US" altLang="zh-CN" sz="4000" dirty="0" smtClean="0">
                <a:solidFill>
                  <a:schemeClr val="bg1"/>
                </a:solidFill>
              </a:rPr>
              <a:t>《</a:t>
            </a:r>
            <a:r>
              <a:rPr lang="zh-CN" altLang="en-US" sz="4000" dirty="0" smtClean="0">
                <a:solidFill>
                  <a:schemeClr val="bg1"/>
                </a:solidFill>
              </a:rPr>
              <a:t>出埃及记</a:t>
            </a:r>
            <a:r>
              <a:rPr lang="en-US" altLang="zh-CN" sz="4000" dirty="0" smtClean="0">
                <a:solidFill>
                  <a:schemeClr val="bg1"/>
                </a:solidFill>
              </a:rPr>
              <a:t>》</a:t>
            </a:r>
            <a:r>
              <a:rPr lang="zh-CN" altLang="en-US" sz="4000" dirty="0" smtClean="0">
                <a:solidFill>
                  <a:schemeClr val="bg1"/>
                </a:solidFill>
              </a:rPr>
              <a:t>第</a:t>
            </a:r>
            <a:r>
              <a:rPr lang="en-US" altLang="zh-CN" sz="4000" dirty="0" smtClean="0">
                <a:solidFill>
                  <a:schemeClr val="bg1"/>
                </a:solidFill>
              </a:rPr>
              <a:t>2</a:t>
            </a:r>
            <a:r>
              <a:rPr lang="zh-CN" altLang="en-US" sz="4000" dirty="0" smtClean="0">
                <a:solidFill>
                  <a:schemeClr val="bg1"/>
                </a:solidFill>
              </a:rPr>
              <a:t>章特别讲述摩西的出生，神的手在运作一</a:t>
            </a:r>
            <a:r>
              <a:rPr lang="zh-CN" altLang="en-US" sz="4000" dirty="0" smtClean="0">
                <a:solidFill>
                  <a:schemeClr val="bg1"/>
                </a:solidFill>
              </a:rPr>
              <a:t>切。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r>
              <a:rPr lang="zh-CN" altLang="en-US" sz="4000" dirty="0" smtClean="0">
                <a:solidFill>
                  <a:schemeClr val="bg1"/>
                </a:solidFill>
              </a:rPr>
              <a:t>摩西在埃及王宫长大，学了埃及一切的学问；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r>
              <a:rPr lang="zh-CN" altLang="en-US" sz="4000" dirty="0" smtClean="0">
                <a:solidFill>
                  <a:schemeClr val="bg1"/>
                </a:solidFill>
              </a:rPr>
              <a:t>对同胞的爱、以及不被同胞所接纳、法老的追杀，迫使摩西逃出埃及；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r>
              <a:rPr lang="en-US" altLang="zh-CN" sz="4000" dirty="0" smtClean="0">
                <a:solidFill>
                  <a:schemeClr val="bg1"/>
                </a:solidFill>
              </a:rPr>
              <a:t>40</a:t>
            </a:r>
            <a:r>
              <a:rPr lang="zh-CN" altLang="en-US" sz="4000" dirty="0" smtClean="0">
                <a:solidFill>
                  <a:schemeClr val="bg1"/>
                </a:solidFill>
              </a:rPr>
              <a:t>年牧羊，让时间消磨掉摩西性格中的自强、自恃、自傲；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r>
              <a:rPr lang="zh-CN" altLang="en-US" sz="4000" dirty="0" smtClean="0">
                <a:solidFill>
                  <a:schemeClr val="bg1"/>
                </a:solidFill>
              </a:rPr>
              <a:t>也在漫长的时间中，让摩西的生命更深沉、更厚重；以至旺盛不衰，毫不萎靡颓唐（诗</a:t>
            </a:r>
            <a:r>
              <a:rPr lang="en-US" altLang="zh-CN" sz="4000" dirty="0" smtClean="0">
                <a:solidFill>
                  <a:schemeClr val="bg1"/>
                </a:solidFill>
              </a:rPr>
              <a:t>90</a:t>
            </a:r>
            <a:r>
              <a:rPr lang="zh-CN" altLang="en-US" sz="4000" dirty="0" smtClean="0">
                <a:solidFill>
                  <a:schemeClr val="bg1"/>
                </a:solidFill>
              </a:rPr>
              <a:t>：</a:t>
            </a:r>
            <a:r>
              <a:rPr lang="en-US" altLang="zh-CN" sz="4000" dirty="0" smtClean="0">
                <a:solidFill>
                  <a:schemeClr val="bg1"/>
                </a:solidFill>
              </a:rPr>
              <a:t>12</a:t>
            </a:r>
            <a:r>
              <a:rPr lang="zh-CN" altLang="en-US" sz="4000" dirty="0" smtClean="0">
                <a:solidFill>
                  <a:schemeClr val="bg1"/>
                </a:solidFill>
              </a:rPr>
              <a:t>、</a:t>
            </a:r>
            <a:r>
              <a:rPr lang="en-US" altLang="zh-CN" sz="4000" dirty="0" smtClean="0">
                <a:solidFill>
                  <a:schemeClr val="bg1"/>
                </a:solidFill>
              </a:rPr>
              <a:t>17</a:t>
            </a:r>
            <a:r>
              <a:rPr lang="zh-CN" altLang="en-US" sz="4000" dirty="0" smtClean="0">
                <a:solidFill>
                  <a:schemeClr val="bg1"/>
                </a:solidFill>
              </a:rPr>
              <a:t>）；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pPr marL="365760" indent="0">
              <a:lnSpc>
                <a:spcPct val="150000"/>
              </a:lnSpc>
              <a:buNone/>
            </a:pPr>
            <a:r>
              <a:rPr lang="zh-CN" altLang="en-US" sz="4000" dirty="0" smtClean="0">
                <a:solidFill>
                  <a:schemeClr val="bg1"/>
                </a:solidFill>
              </a:rPr>
              <a:t>并且，摩西依然保持着对神、对自己本民族的认同与爱（诗</a:t>
            </a:r>
            <a:r>
              <a:rPr lang="en-US" altLang="zh-CN" sz="4000" dirty="0" smtClean="0">
                <a:solidFill>
                  <a:schemeClr val="bg1"/>
                </a:solidFill>
              </a:rPr>
              <a:t>90</a:t>
            </a:r>
            <a:r>
              <a:rPr lang="zh-CN" altLang="en-US" sz="4000" dirty="0" smtClean="0">
                <a:solidFill>
                  <a:schemeClr val="bg1"/>
                </a:solidFill>
              </a:rPr>
              <a:t>：</a:t>
            </a:r>
            <a:r>
              <a:rPr lang="en-US" altLang="zh-CN" sz="4000" dirty="0" smtClean="0">
                <a:solidFill>
                  <a:schemeClr val="bg1"/>
                </a:solidFill>
              </a:rPr>
              <a:t>13</a:t>
            </a:r>
            <a:r>
              <a:rPr lang="zh-CN" altLang="en-US" sz="4000" dirty="0" smtClean="0">
                <a:solidFill>
                  <a:schemeClr val="bg1"/>
                </a:solidFill>
              </a:rPr>
              <a:t>、</a:t>
            </a:r>
            <a:r>
              <a:rPr lang="en-US" altLang="zh-CN" sz="4000" dirty="0" smtClean="0">
                <a:solidFill>
                  <a:schemeClr val="bg1"/>
                </a:solidFill>
              </a:rPr>
              <a:t>14</a:t>
            </a:r>
            <a:r>
              <a:rPr lang="zh-CN" altLang="en-US" sz="4000" dirty="0" smtClean="0">
                <a:solidFill>
                  <a:schemeClr val="bg1"/>
                </a:solidFill>
              </a:rPr>
              <a:t>）。</a:t>
            </a:r>
            <a:endParaRPr lang="en-US" altLang="zh-CN" sz="4000" dirty="0" smtClean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285750"/>
            <a:ext cx="48768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耶和华的预备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itchFamily="49" charset="-122"/>
                <a:ea typeface="KaiTi" pitchFamily="49" charset="-122"/>
              </a:rPr>
              <a:t>（之二）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200150"/>
            <a:ext cx="25146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预备领袖摩西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4033</TotalTime>
  <Words>1682</Words>
  <Application>Microsoft Office PowerPoint</Application>
  <PresentationFormat>On-screen Show (16:9)</PresentationFormat>
  <Paragraphs>174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Thinkpad T470s</dc:creator>
  <cp:lastModifiedBy>Thinkpad T470s</cp:lastModifiedBy>
  <cp:revision>18</cp:revision>
  <dcterms:created xsi:type="dcterms:W3CDTF">2024-04-24T18:06:43Z</dcterms:created>
  <dcterms:modified xsi:type="dcterms:W3CDTF">2024-08-12T13:52:21Z</dcterms:modified>
</cp:coreProperties>
</file>