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7" r:id="rId4"/>
    <p:sldId id="278" r:id="rId5"/>
    <p:sldId id="257" r:id="rId6"/>
    <p:sldId id="261" r:id="rId7"/>
    <p:sldId id="258" r:id="rId8"/>
    <p:sldId id="266" r:id="rId9"/>
    <p:sldId id="279" r:id="rId10"/>
    <p:sldId id="259" r:id="rId11"/>
    <p:sldId id="264" r:id="rId12"/>
    <p:sldId id="269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0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6" y="-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DA5A36-B81E-4398-82E0-F0FAF5ACCD71}" type="datetimeFigureOut">
              <a:rPr lang="zh-CN" altLang="en-US" smtClean="0"/>
              <a:pPr/>
              <a:t>2024/8/25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D0695E-99CD-494B-B8FB-BD361B65DF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8000" dirty="0" smtClean="0"/>
              <a:t>出埃及记 </a:t>
            </a:r>
            <a:r>
              <a:rPr lang="zh-CN" altLang="en-US" dirty="0" smtClean="0"/>
              <a:t>第</a:t>
            </a:r>
            <a:r>
              <a:rPr lang="en-US" altLang="zh-CN" dirty="0" smtClean="0"/>
              <a:t>12</a:t>
            </a:r>
            <a:r>
              <a:rPr lang="zh-CN" altLang="en-US" dirty="0" smtClean="0"/>
              <a:t>章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33750"/>
            <a:ext cx="7772400" cy="685800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周六查经班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2024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年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8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月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5750"/>
            <a:ext cx="1935480" cy="441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dirty="0" smtClean="0"/>
              <a:t>      以色列人出埃及时是几月？神为什么要改日历？</a:t>
            </a: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dirty="0" smtClean="0"/>
              <a:t>      你觉得这件事是否重要？</a:t>
            </a:r>
            <a:endParaRPr lang="en-US" altLang="zh-CN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 smtClean="0"/>
              <a:t>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dirty="0" smtClean="0"/>
              <a:t>      以色列人有两套历法这事，对你有什么启示？</a:t>
            </a:r>
            <a:endParaRPr lang="zh-CN" altLang="en-US" dirty="0"/>
          </a:p>
        </p:txBody>
      </p:sp>
      <p:pic>
        <p:nvPicPr>
          <p:cNvPr id="4" name="Picture 3" descr="犹太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5750"/>
            <a:ext cx="6720178" cy="4476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1435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一、时间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00278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请问：吃羔羊与出埃及这件事有直接联系吗？为什么出埃及必须吃羔羊？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sz="13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为什么吃羔羊还要有许多严格的规定？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数一数，有多少规定？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sz="13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你若是当时的以色列人，你会怎么想？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sz="13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注意，在此之前，耶和华神没有向以色列人颁布过法规条例。这显明，神以王者的身份，向以色列人发号施令。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66675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二、羔羊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0027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r>
              <a:rPr lang="zh-CN" altLang="en-US" dirty="0" smtClean="0"/>
              <a:t>这关乎神的击杀：</a:t>
            </a: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r>
              <a:rPr lang="en-US" altLang="zh-CN" dirty="0" smtClean="0"/>
              <a:t>    1</a:t>
            </a:r>
            <a:r>
              <a:rPr lang="zh-CN" altLang="en-US" dirty="0" smtClean="0"/>
              <a:t>、一切头生的（人</a:t>
            </a:r>
            <a:r>
              <a:rPr lang="en-US" altLang="zh-CN" dirty="0" smtClean="0"/>
              <a:t>or</a:t>
            </a:r>
            <a:r>
              <a:rPr lang="zh-CN" altLang="en-US" dirty="0" smtClean="0"/>
              <a:t>牲畜）；</a:t>
            </a: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r>
              <a:rPr lang="en-US" altLang="zh-CN" dirty="0" smtClean="0"/>
              <a:t>    2</a:t>
            </a:r>
            <a:r>
              <a:rPr lang="zh-CN" altLang="en-US" dirty="0" smtClean="0"/>
              <a:t>、对埃及众神的审判。</a:t>
            </a: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r>
              <a:rPr lang="zh-CN" altLang="en-US" dirty="0" smtClean="0"/>
              <a:t>血要作为以色列人的记号，显在房屋上。</a:t>
            </a: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r>
              <a:rPr lang="zh-CN" altLang="en-US" dirty="0" smtClean="0"/>
              <a:t>神见血而逾越，表明以色列人得以存留，是出于神的怜悯，使他们可以在羔羊之血的遮盖下得平安。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66675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三、羔羊的血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002786"/>
          </a:xfrm>
          <a:solidFill>
            <a:schemeClr val="accent3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 marL="91440" indent="-457200">
              <a:lnSpc>
                <a:spcPct val="13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思考题：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-45720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-457200">
              <a:lnSpc>
                <a:spcPct val="13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</a:rPr>
              <a:t>，请思考“出埃及”这一主题，以及“出埃及”在圣经中的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-457200">
              <a:lnSpc>
                <a:spcPct val="13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 </a:t>
            </a:r>
            <a:r>
              <a:rPr lang="zh-CN" altLang="en-US" dirty="0" smtClean="0">
                <a:solidFill>
                  <a:schemeClr val="bg1"/>
                </a:solidFill>
              </a:rPr>
              <a:t>重要地位。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-457200">
              <a:lnSpc>
                <a:spcPct val="13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</a:rPr>
              <a:t>，请选出你认为最重要的词语？思考这表达了神怎样的心意？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-457200">
              <a:lnSpc>
                <a:spcPct val="13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</a:rPr>
              <a:t>、请选出你认为最重要的句子</a:t>
            </a:r>
            <a:r>
              <a:rPr lang="en-US" altLang="zh-CN" dirty="0" smtClean="0">
                <a:solidFill>
                  <a:schemeClr val="bg1"/>
                </a:solidFill>
              </a:rPr>
              <a:t>【</a:t>
            </a:r>
            <a:r>
              <a:rPr lang="zh-CN" altLang="en-US" dirty="0" smtClean="0">
                <a:solidFill>
                  <a:schemeClr val="bg1"/>
                </a:solidFill>
              </a:rPr>
              <a:t>可以不止一句</a:t>
            </a:r>
            <a:r>
              <a:rPr lang="en-US" altLang="zh-CN" dirty="0" smtClean="0">
                <a:solidFill>
                  <a:schemeClr val="bg1"/>
                </a:solidFill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-45720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-457200">
              <a:lnSpc>
                <a:spcPct val="13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   请深入思想神带领你的“出埃及”？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-457200">
              <a:lnSpc>
                <a:spcPct val="13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 </a:t>
            </a:r>
            <a:r>
              <a:rPr lang="zh-CN" altLang="en-US" dirty="0" smtClean="0">
                <a:solidFill>
                  <a:schemeClr val="bg1"/>
                </a:solidFill>
              </a:rPr>
              <a:t>你如何理解神的救恩？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-457200">
              <a:lnSpc>
                <a:spcPct val="13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     你如何记念这救恩？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0027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回看</a:t>
            </a:r>
            <a:r>
              <a:rPr lang="en-US" altLang="zh-CN" dirty="0" smtClean="0"/>
              <a:t>11</a:t>
            </a:r>
            <a:r>
              <a:rPr lang="zh-CN" altLang="en-US" dirty="0" smtClean="0"/>
              <a:t>章：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dirty="0" smtClean="0"/>
              <a:t>11:1-3 </a:t>
            </a:r>
            <a:r>
              <a:rPr lang="zh-CN" altLang="en-US" dirty="0" smtClean="0"/>
              <a:t>耶和华对摩西说、“我再使一样的灾殃临到法老和埃及、然后他必容你们离开这地．他容你们去的时候、总要催逼你们都从这地出去。你要传于百姓的耳中、叫他们男女各人向邻舍要金器银器。耶和华叫百姓在埃及人眼前蒙恩、并且摩西在埃及地法老臣仆、和百姓的眼中、看为极大。”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dirty="0" smtClean="0"/>
              <a:t>11:4-8 </a:t>
            </a:r>
            <a:r>
              <a:rPr lang="zh-CN" altLang="en-US" dirty="0" smtClean="0"/>
              <a:t>摩西说、“耶和华这样说、约到半夜我必出去巡行埃及遍地、凡在埃及地、从坐宝座的法老、直到磨子后的婢女所有的长子、以及一切头生的牲畜、都必死。埃及遍地必有大哀号、从前没有这样的、后来也必没有。至于以色列中、无论是人是牲畜、连狗也不敢向他们摇舌、好叫你们知道耶和华是将埃及人和以色列人分别出来。你这一切臣仆都要俯伏来见我、说、求你和跟从你的百姓都出去、然后我要出去。”于是摩西气忿忿地离开法老出去了。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2313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回看</a:t>
            </a:r>
            <a:r>
              <a:rPr lang="en-US" altLang="zh-CN" dirty="0" smtClean="0"/>
              <a:t>11</a:t>
            </a:r>
            <a:r>
              <a:rPr lang="zh-CN" altLang="en-US" dirty="0" smtClean="0"/>
              <a:t>章：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dirty="0" smtClean="0"/>
              <a:t>11:1-3 </a:t>
            </a:r>
            <a:r>
              <a:rPr lang="zh-CN" altLang="en-US" b="1" dirty="0" smtClean="0">
                <a:solidFill>
                  <a:srgbClr val="C00000"/>
                </a:solidFill>
              </a:rPr>
              <a:t>耶和华对摩西说</a:t>
            </a:r>
            <a:r>
              <a:rPr lang="zh-CN" altLang="en-US" dirty="0" smtClean="0"/>
              <a:t>、“我再使一样的</a:t>
            </a:r>
            <a:r>
              <a:rPr lang="zh-CN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灾殃</a:t>
            </a:r>
            <a:r>
              <a:rPr lang="zh-CN" altLang="en-US" dirty="0" smtClean="0"/>
              <a:t>临到法老和埃及、然后他必容你们离开这地．他容你们去的时候、总要</a:t>
            </a:r>
            <a:r>
              <a:rPr lang="zh-CN" altLang="en-US" b="1" dirty="0" smtClean="0">
                <a:solidFill>
                  <a:srgbClr val="0070C0"/>
                </a:solidFill>
              </a:rPr>
              <a:t>催逼</a:t>
            </a:r>
            <a:r>
              <a:rPr lang="zh-CN" altLang="en-US" sz="2200" dirty="0" smtClean="0">
                <a:solidFill>
                  <a:srgbClr val="0070C0"/>
                </a:solidFill>
              </a:rPr>
              <a:t>（原文重复）</a:t>
            </a:r>
            <a:r>
              <a:rPr lang="zh-CN" altLang="en-US" dirty="0" smtClean="0"/>
              <a:t>你们都从这地出去。你要传于百姓的耳中、叫他们男女各人向邻舍要金器银器。耶和华叫百姓在埃及人眼前蒙恩、并且摩西在埃及地法老臣仆、和百姓的眼中、</a:t>
            </a:r>
            <a:r>
              <a:rPr lang="zh-CN" altLang="en-US" b="1" dirty="0" smtClean="0">
                <a:solidFill>
                  <a:srgbClr val="FF0000"/>
                </a:solidFill>
              </a:rPr>
              <a:t>看为极大</a:t>
            </a:r>
            <a:r>
              <a:rPr lang="zh-CN" altLang="en-US" dirty="0" smtClean="0"/>
              <a:t>。”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dirty="0" smtClean="0"/>
              <a:t>11:4-8 </a:t>
            </a:r>
            <a:r>
              <a:rPr lang="zh-CN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摩西说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、“</a:t>
            </a:r>
            <a:r>
              <a:rPr lang="zh-CN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耶和华这样说</a:t>
            </a:r>
            <a:r>
              <a:rPr lang="zh-CN" altLang="en-US" dirty="0" smtClean="0"/>
              <a:t>、</a:t>
            </a:r>
            <a:r>
              <a:rPr lang="zh-CN" altLang="en-US" strike="sngStrike" dirty="0" smtClean="0">
                <a:solidFill>
                  <a:schemeClr val="tx1"/>
                </a:solidFill>
              </a:rPr>
              <a:t>约到</a:t>
            </a:r>
            <a:r>
              <a:rPr lang="zh-CN" altLang="en-US" dirty="0" smtClean="0"/>
              <a:t>半夜我必</a:t>
            </a:r>
            <a:r>
              <a:rPr lang="zh-CN" alt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出去</a:t>
            </a:r>
            <a:r>
              <a:rPr lang="zh-CN" altLang="en-US" dirty="0" smtClean="0"/>
              <a:t>巡行埃及遍地、凡在埃及地、从坐宝座的法老、直到</a:t>
            </a:r>
            <a:r>
              <a:rPr lang="zh-CN" altLang="en-US" u="sng" dirty="0" smtClean="0">
                <a:solidFill>
                  <a:srgbClr val="002060"/>
                </a:solidFill>
              </a:rPr>
              <a:t>磨子后的婢女所有的长子、以及一切头生的牲畜</a:t>
            </a:r>
            <a:r>
              <a:rPr lang="zh-CN" altLang="en-US" dirty="0" smtClean="0"/>
              <a:t>、</a:t>
            </a:r>
            <a:r>
              <a:rPr lang="zh-CN" altLang="en-US" u="sng" dirty="0" smtClean="0">
                <a:solidFill>
                  <a:srgbClr val="002060"/>
                </a:solidFill>
              </a:rPr>
              <a:t>都必死</a:t>
            </a:r>
            <a:r>
              <a:rPr lang="zh-CN" altLang="en-US" dirty="0" smtClean="0"/>
              <a:t>。埃及遍地必有大</a:t>
            </a:r>
            <a:r>
              <a:rPr lang="zh-CN" altLang="en-US" b="1" dirty="0" smtClean="0">
                <a:solidFill>
                  <a:srgbClr val="002060"/>
                </a:solidFill>
              </a:rPr>
              <a:t>哀号</a:t>
            </a:r>
            <a:r>
              <a:rPr lang="zh-CN" altLang="en-US" sz="2200" dirty="0" smtClean="0">
                <a:solidFill>
                  <a:srgbClr val="002060"/>
                </a:solidFill>
              </a:rPr>
              <a:t>（</a:t>
            </a:r>
            <a:r>
              <a:rPr lang="en-US" altLang="zh-CN" sz="2200" dirty="0" smtClean="0">
                <a:solidFill>
                  <a:srgbClr val="002060"/>
                </a:solidFill>
              </a:rPr>
              <a:t>3:7</a:t>
            </a:r>
            <a:r>
              <a:rPr lang="zh-CN" altLang="en-US" sz="2200" dirty="0" smtClean="0">
                <a:solidFill>
                  <a:srgbClr val="002060"/>
                </a:solidFill>
              </a:rPr>
              <a:t>、</a:t>
            </a:r>
            <a:r>
              <a:rPr lang="en-US" altLang="zh-CN" sz="2200" dirty="0" smtClean="0">
                <a:solidFill>
                  <a:srgbClr val="002060"/>
                </a:solidFill>
              </a:rPr>
              <a:t>9</a:t>
            </a:r>
            <a:r>
              <a:rPr lang="zh-CN" altLang="en-US" sz="2200" dirty="0" smtClean="0">
                <a:solidFill>
                  <a:srgbClr val="002060"/>
                </a:solidFill>
              </a:rPr>
              <a:t>）</a:t>
            </a:r>
            <a:r>
              <a:rPr lang="zh-CN" altLang="en-US" sz="2200" dirty="0" smtClean="0"/>
              <a:t>、</a:t>
            </a:r>
            <a:r>
              <a:rPr lang="zh-CN" altLang="en-US" dirty="0" smtClean="0"/>
              <a:t>从前没有这样的、后来也必没有</a:t>
            </a:r>
            <a:r>
              <a:rPr lang="en-US" altLang="zh-CN" sz="2200" dirty="0" smtClean="0">
                <a:solidFill>
                  <a:srgbClr val="002060"/>
                </a:solidFill>
              </a:rPr>
              <a:t>(9:18,10:6)</a:t>
            </a:r>
            <a:r>
              <a:rPr lang="zh-CN" altLang="en-US" dirty="0" smtClean="0"/>
              <a:t>。</a:t>
            </a:r>
            <a:r>
              <a:rPr lang="en-US" altLang="zh-CN" dirty="0" smtClean="0">
                <a:solidFill>
                  <a:srgbClr val="002060"/>
                </a:solidFill>
              </a:rPr>
              <a:t>||</a:t>
            </a:r>
            <a:r>
              <a:rPr lang="en-US" altLang="zh-CN" dirty="0" smtClean="0"/>
              <a:t> </a:t>
            </a:r>
            <a:r>
              <a:rPr lang="zh-CN" altLang="en-US" dirty="0" smtClean="0"/>
              <a:t>至于以色列中、无论是人是牲畜、连狗也不敢向他们摇舌、好叫你们知道耶和华是将埃及人和以色列人</a:t>
            </a:r>
            <a:r>
              <a:rPr lang="zh-CN" altLang="en-US" b="1" dirty="0" smtClean="0">
                <a:solidFill>
                  <a:srgbClr val="002060"/>
                </a:solidFill>
              </a:rPr>
              <a:t>分别出来</a:t>
            </a:r>
            <a:r>
              <a:rPr lang="zh-CN" altLang="en-US" dirty="0" smtClean="0"/>
              <a:t>。你这一切臣仆都要俯伏来见我</a:t>
            </a:r>
            <a:r>
              <a:rPr lang="en-US" altLang="zh-CN" sz="2200" dirty="0" smtClean="0">
                <a:solidFill>
                  <a:srgbClr val="002060"/>
                </a:solidFill>
              </a:rPr>
              <a:t>(</a:t>
            </a:r>
            <a:r>
              <a:rPr lang="zh-CN" altLang="en-US" sz="2200" dirty="0" smtClean="0">
                <a:solidFill>
                  <a:srgbClr val="002060"/>
                </a:solidFill>
              </a:rPr>
              <a:t>回敬</a:t>
            </a:r>
            <a:r>
              <a:rPr lang="en-US" altLang="zh-CN" sz="2200" dirty="0" smtClean="0">
                <a:solidFill>
                  <a:srgbClr val="002060"/>
                </a:solidFill>
              </a:rPr>
              <a:t>10:28)</a:t>
            </a:r>
            <a:r>
              <a:rPr lang="zh-CN" altLang="en-US" dirty="0" smtClean="0"/>
              <a:t>、说、求你和跟从你的百姓都</a:t>
            </a:r>
            <a:r>
              <a:rPr lang="zh-CN" altLang="en-US" dirty="0" smtClean="0">
                <a:solidFill>
                  <a:srgbClr val="002060"/>
                </a:solidFill>
              </a:rPr>
              <a:t>出去</a:t>
            </a:r>
            <a:r>
              <a:rPr lang="zh-CN" altLang="en-US" dirty="0" smtClean="0"/>
              <a:t>、然后我要</a:t>
            </a:r>
            <a:r>
              <a:rPr lang="zh-CN" altLang="en-US" dirty="0" smtClean="0">
                <a:solidFill>
                  <a:srgbClr val="002060"/>
                </a:solidFill>
              </a:rPr>
              <a:t>出去</a:t>
            </a:r>
            <a:r>
              <a:rPr lang="zh-CN" altLang="en-US" dirty="0" smtClean="0"/>
              <a:t>。”于是摩西气忿忿地离开法老</a:t>
            </a:r>
            <a:r>
              <a:rPr lang="zh-CN" altLang="en-US" b="1" dirty="0" smtClean="0">
                <a:solidFill>
                  <a:srgbClr val="002060"/>
                </a:solidFill>
              </a:rPr>
              <a:t>出去</a:t>
            </a:r>
            <a:r>
              <a:rPr lang="zh-CN" altLang="en-US" sz="2200" dirty="0" smtClean="0">
                <a:solidFill>
                  <a:srgbClr val="002060"/>
                </a:solidFill>
              </a:rPr>
              <a:t>（原文重复）</a:t>
            </a:r>
            <a:r>
              <a:rPr lang="zh-CN" altLang="en-US" dirty="0" smtClean="0"/>
              <a:t>了。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00278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出</a:t>
            </a:r>
            <a:r>
              <a:rPr lang="en-US" altLang="zh-CN" dirty="0" smtClean="0"/>
              <a:t>11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9-10  </a:t>
            </a:r>
            <a:r>
              <a:rPr lang="zh-CN" altLang="en-US" dirty="0" smtClean="0"/>
              <a:t>耶和华对摩西说、“法老必不听你们、使我的奇事在埃及地多起来”。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摩西亚伦在法老面前行了这一切奇事、耶和华使法老的心刚硬、不容以色列人出离他的地。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以陈述性句子来讲明后面事情将可能有怎样的进程。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一方面，法老遭遇第十灾是必然的；另一方面，法老仍然是有选择的。</a:t>
            </a:r>
            <a:r>
              <a:rPr lang="en-US" altLang="zh-CN" dirty="0" smtClean="0">
                <a:solidFill>
                  <a:schemeClr val="tx1"/>
                </a:solidFill>
              </a:rPr>
              <a:t>【</a:t>
            </a:r>
            <a:r>
              <a:rPr lang="zh-CN" altLang="en-US" dirty="0" smtClean="0">
                <a:solidFill>
                  <a:schemeClr val="tx1"/>
                </a:solidFill>
              </a:rPr>
              <a:t>这种显出某种矛盾性的状态，在圣经里是常常出现的</a:t>
            </a:r>
            <a:r>
              <a:rPr lang="en-US" altLang="zh-CN" dirty="0" smtClean="0">
                <a:solidFill>
                  <a:schemeClr val="tx1"/>
                </a:solidFill>
              </a:rPr>
              <a:t>】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“法老的心刚硬”和“耶和华使法老的心刚硬”，</a:t>
            </a:r>
            <a:r>
              <a:rPr lang="zh-CN" altLang="en-US" dirty="0" smtClean="0">
                <a:solidFill>
                  <a:schemeClr val="tx1"/>
                </a:solidFill>
              </a:rPr>
              <a:t>也是一组看似矛盾的情形，但在这矛盾的背后，则是神的怜悯的宽容、等待，和最后公义的击打。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002786"/>
          </a:xfrm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r>
              <a:rPr lang="zh-CN" altLang="en-US" dirty="0" smtClean="0"/>
              <a:t>神的记叙方式：</a:t>
            </a: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r>
              <a:rPr lang="zh-CN" altLang="en-US" dirty="0" smtClean="0"/>
              <a:t>      既不是平铺直叙，也不一定按时间前后叙述，而是有圣灵奇妙的安排布局。这种安排布局本身也是引导我们进入圣经真理的进路。</a:t>
            </a: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r>
              <a:rPr lang="zh-CN" altLang="en-US" dirty="0" smtClean="0"/>
              <a:t>      你看到</a:t>
            </a:r>
            <a:r>
              <a:rPr lang="en-US" altLang="zh-CN" dirty="0" smtClean="0"/>
              <a:t>or</a:t>
            </a:r>
            <a:r>
              <a:rPr lang="zh-CN" altLang="en-US" dirty="0" smtClean="0"/>
              <a:t>看不到这种安排，不是最重要的。因为只要你读经，你就会被叙述方式左右，你会受到神话语的影响；但对于深入读经者，看到这安排的奇妙，也必会得着更高的带领。</a:t>
            </a: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30000"/>
              </a:lnSpc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例：从时间顺序来看，</a:t>
            </a:r>
            <a:r>
              <a:rPr lang="en-US" altLang="zh-CN" dirty="0" smtClean="0"/>
              <a:t>12</a:t>
            </a:r>
            <a:r>
              <a:rPr lang="zh-CN" altLang="en-US" dirty="0" smtClean="0"/>
              <a:t>章必然在</a:t>
            </a:r>
            <a:r>
              <a:rPr lang="en-US" altLang="zh-CN" dirty="0" smtClean="0"/>
              <a:t>11</a:t>
            </a:r>
            <a:r>
              <a:rPr lang="zh-CN" altLang="en-US" dirty="0" smtClean="0"/>
              <a:t>章之前</a:t>
            </a:r>
            <a:r>
              <a:rPr lang="en-US" altLang="zh-CN" dirty="0" smtClean="0"/>
              <a:t>】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0027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91440" indent="0">
              <a:lnSpc>
                <a:spcPct val="140000"/>
              </a:lnSpc>
              <a:buNone/>
            </a:pPr>
            <a:endParaRPr lang="en-US" altLang="zh-CN" sz="17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出</a:t>
            </a:r>
            <a:r>
              <a:rPr lang="en-US" altLang="zh-CN" dirty="0" smtClean="0"/>
              <a:t>12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1-13</a:t>
            </a: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sz="1500" dirty="0" smtClean="0"/>
              <a:t/>
            </a:r>
            <a:br>
              <a:rPr lang="zh-CN" altLang="en-US" sz="1500" dirty="0" smtClean="0"/>
            </a:br>
            <a:r>
              <a:rPr lang="zh-CN" altLang="en-US" dirty="0" smtClean="0"/>
              <a:t>耶和华在埃及地晓谕摩西亚伦说、“你们要以本月为正月、为一年之首。你们吩咐以色列全会众说、本月初十日、各人要按着父家取羊羔、一家一只。若是一家的人太少、吃不了一只羊羔、本人就要和他隔壁的邻舍共取一只、你们预备羊羔、要按着人数和饭量计算。要无残疾一岁的公羊羔、你们或从绵羊里取、或从山羊里取、都可以．要留到本月十四日、在黄昏的时候、以色列全会众把羊羔宰了。各家要取点血、涂在吃羊羔的房屋左右的门框上、和门楣上。当夜要吃羊羔的肉、用火烤了、与无酵饼和苦菜同吃。不可吃生的、断不可吃水煮的、要带着头、腿、五脏、用火烤了吃。不可剩下一点留到早晨、若留到早晨、要用火烧了。你们吃羊羔当腰间束带、脚上穿鞋、手中拿杖、赶紧地吃、这是耶和华的逾越节。因为那夜我要巡行埃及地、把埃及地一切头生的、无论是人是牲畜、都击杀了．又要败坏埃及一切的神、我是耶和华。这血要在你们所住的房屋上作记号、我一见这血、就越过你们去、我击杀埃及地头生的时候、灾殃必不临到你们身上灭你们。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400278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20000"/>
              </a:lnSpc>
              <a:buNone/>
            </a:pPr>
            <a:r>
              <a:rPr lang="zh-CN" altLang="en-US" dirty="0" smtClean="0"/>
              <a:t>请思想迄今为止的出埃及过程：</a:t>
            </a:r>
            <a:endParaRPr lang="en-US" altLang="zh-CN" dirty="0" smtClean="0"/>
          </a:p>
          <a:p>
            <a:pPr marL="91440" indent="0">
              <a:lnSpc>
                <a:spcPct val="12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20000"/>
              </a:lnSpc>
              <a:buNone/>
            </a:pPr>
            <a:r>
              <a:rPr lang="zh-CN" altLang="en-US" dirty="0" smtClean="0"/>
              <a:t>耶和华神说有就有，命立就立，神却没有一道命令就带以色列人直接出埃及，而是以三个循环的反复击打，来展开这个过程。神为什么要如此？</a:t>
            </a:r>
            <a:endParaRPr lang="en-US" altLang="zh-CN" dirty="0" smtClean="0"/>
          </a:p>
          <a:p>
            <a:pPr marL="91440" indent="0">
              <a:lnSpc>
                <a:spcPct val="12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20000"/>
              </a:lnSpc>
              <a:buNone/>
            </a:pPr>
            <a:r>
              <a:rPr lang="zh-CN" altLang="en-US" dirty="0" smtClean="0"/>
              <a:t>从圣经中你是否可以看到神的目的？</a:t>
            </a:r>
            <a:endParaRPr lang="en-US" altLang="zh-CN" dirty="0" smtClean="0"/>
          </a:p>
          <a:p>
            <a:pPr marL="91440" indent="0">
              <a:lnSpc>
                <a:spcPct val="12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20000"/>
              </a:lnSpc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请由此来理解，你的生命经历，你所遇到的一切，是否能体会到神的引领？</a:t>
            </a:r>
            <a:r>
              <a:rPr lang="en-US" altLang="zh-CN" dirty="0" smtClean="0"/>
              <a:t>】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7150"/>
            <a:ext cx="8183880" cy="78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 dirty="0" smtClean="0"/>
              <a:t>耶和华神设立逾越节</a:t>
            </a:r>
            <a:endParaRPr lang="zh-CN" altLang="en-US" dirty="0"/>
          </a:p>
        </p:txBody>
      </p:sp>
      <p:pic>
        <p:nvPicPr>
          <p:cNvPr id="4" name="Content Placeholder 3" descr="逾越节的羔羊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85750"/>
            <a:ext cx="53340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</TotalTime>
  <Words>1632</Words>
  <Application>Microsoft Office PowerPoint</Application>
  <PresentationFormat>On-screen Show (16:9)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出埃及记 第12章</vt:lpstr>
      <vt:lpstr>Slide 2</vt:lpstr>
      <vt:lpstr>Slide 3</vt:lpstr>
      <vt:lpstr>Slide 4</vt:lpstr>
      <vt:lpstr>Slide 5</vt:lpstr>
      <vt:lpstr>Slide 6</vt:lpstr>
      <vt:lpstr>Slide 7</vt:lpstr>
      <vt:lpstr>Slide 8</vt:lpstr>
      <vt:lpstr>耶和华神设立逾越节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出埃及记 第12章</dc:title>
  <dc:creator>Thinkpad T470s</dc:creator>
  <cp:lastModifiedBy>Thinkpad T470s</cp:lastModifiedBy>
  <cp:revision>22</cp:revision>
  <dcterms:created xsi:type="dcterms:W3CDTF">2024-07-31T18:17:49Z</dcterms:created>
  <dcterms:modified xsi:type="dcterms:W3CDTF">2024-08-26T03:10:17Z</dcterms:modified>
</cp:coreProperties>
</file>