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71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7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3467">
                <a:solidFill>
                  <a:schemeClr val="tx2"/>
                </a:solidFill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867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83910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10" y="1396721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10" y="2976650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2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76447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8648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7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5333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3"/>
          </a:xfrm>
        </p:spPr>
        <p:txBody>
          <a:bodyPr anchor="t" anchorCtr="0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1" y="2376831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7" y="2341477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7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957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2795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1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667" b="1"/>
            </a:lvl2pPr>
            <a:lvl3pPr>
              <a:buNone/>
              <a:defRPr sz="2400" b="1"/>
            </a:lvl3pPr>
            <a:lvl4pPr>
              <a:buNone/>
              <a:defRPr sz="2133" b="1"/>
            </a:lvl4pPr>
            <a:lvl5pPr>
              <a:buNone/>
              <a:defRPr sz="2133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4240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227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449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1"/>
            <a:ext cx="10363200" cy="1143000"/>
          </a:xfrm>
        </p:spPr>
        <p:txBody>
          <a:bodyPr anchor="b" anchorCtr="0"/>
          <a:lstStyle>
            <a:lvl1pPr algn="l">
              <a:buNone/>
              <a:defRPr sz="5333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2400"/>
            </a:lvl1pPr>
            <a:lvl2pPr>
              <a:buNone/>
              <a:defRPr sz="1600"/>
            </a:lvl2pPr>
            <a:lvl3pPr>
              <a:buNone/>
              <a:defRPr sz="1333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5979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1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3733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2133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6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9" y="4773226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80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267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51629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39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73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2024-08-05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9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49"/>
            <a:ext cx="3302000" cy="476251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867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>
                <a:solidFill>
                  <a:srgbClr val="696464"/>
                </a:solidFill>
              </a:rPr>
              <a:pPr/>
              <a:t>2024/8/5</a:t>
            </a:fld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867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867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0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333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51" indent="-365751" algn="l" rtl="0" eaLnBrk="1" latinLnBrk="0" hangingPunct="1">
        <a:spcBef>
          <a:spcPts val="773"/>
        </a:spcBef>
        <a:buClr>
          <a:schemeClr val="accent1"/>
        </a:buClr>
        <a:buSzPct val="85000"/>
        <a:buFont typeface="Wingdings 2"/>
        <a:buChar char=""/>
        <a:defRPr kumimoji="0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731502" indent="-304792" algn="l" rtl="0" eaLnBrk="1" latinLnBrk="0" hangingPunct="1">
        <a:spcBef>
          <a:spcPts val="493"/>
        </a:spcBef>
        <a:buClr>
          <a:schemeClr val="accent2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indent="-304792" algn="l" rtl="0" eaLnBrk="1" latinLnBrk="0" hangingPunct="1">
        <a:spcBef>
          <a:spcPts val="493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463003" indent="-304792" algn="l" rtl="0" eaLnBrk="1" latinLnBrk="0" hangingPunct="1">
        <a:spcBef>
          <a:spcPts val="493"/>
        </a:spcBef>
        <a:buClr>
          <a:schemeClr val="accent3"/>
        </a:buClr>
        <a:buSzPct val="80000"/>
        <a:buFont typeface="Wingdings 2"/>
        <a:buChar char="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indent="-304792" algn="l" rtl="0" eaLnBrk="1" latinLnBrk="0" hangingPunct="1">
        <a:spcBef>
          <a:spcPts val="493"/>
        </a:spcBef>
        <a:buClr>
          <a:schemeClr val="accent3"/>
        </a:buClr>
        <a:buFontTx/>
        <a:buChar char="o"/>
        <a:defRPr kumimoji="0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194505" indent="-304792" algn="l" rtl="0" eaLnBrk="1" latinLnBrk="0" hangingPunct="1">
        <a:spcBef>
          <a:spcPts val="493"/>
        </a:spcBef>
        <a:buClr>
          <a:schemeClr val="accent3"/>
        </a:buClr>
        <a:buChar char="•"/>
        <a:defRPr kumimoji="0" sz="2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60256" indent="-304792" algn="l" rtl="0" eaLnBrk="1" latinLnBrk="0" hangingPunct="1">
        <a:spcBef>
          <a:spcPts val="493"/>
        </a:spcBef>
        <a:buClr>
          <a:schemeClr val="accent2"/>
        </a:buClr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926007" indent="-304792" algn="l" rtl="0" eaLnBrk="1" latinLnBrk="0" hangingPunct="1">
        <a:spcBef>
          <a:spcPts val="493"/>
        </a:spcBef>
        <a:buClr>
          <a:schemeClr val="accent1">
            <a:tint val="60000"/>
          </a:schemeClr>
        </a:buClr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758" indent="-304792" algn="l" rtl="0" eaLnBrk="1" latinLnBrk="0" hangingPunct="1">
        <a:spcBef>
          <a:spcPts val="493"/>
        </a:spcBef>
        <a:buClr>
          <a:schemeClr val="accent2">
            <a:tint val="60000"/>
          </a:schemeClr>
        </a:buClr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第二课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4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81000"/>
            <a:ext cx="10363200" cy="939800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》6</a:t>
            </a:r>
            <a:r>
              <a:rPr lang="zh-CN" altLang="en-US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章对比</a:t>
            </a:r>
            <a:r>
              <a:rPr lang="en-US" altLang="zh-CN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》</a:t>
            </a:r>
            <a:endParaRPr lang="zh-CN" alt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06783"/>
              </p:ext>
            </p:extLst>
          </p:nvPr>
        </p:nvGraphicFramePr>
        <p:xfrm>
          <a:off x="397562" y="1789927"/>
          <a:ext cx="11433978" cy="400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6989"/>
                <a:gridCol w="5716989"/>
              </a:tblGrid>
              <a:tr h="73302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5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itchFamily="49" charset="-122"/>
                          <a:ea typeface="KaiTi" pitchFamily="49" charset="-122"/>
                        </a:rPr>
                        <a:t>耶和华带领以色列人过红海</a:t>
                      </a:r>
                      <a:endParaRPr lang="zh-CN" altLang="en-US" sz="3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5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itchFamily="49" charset="-122"/>
                          <a:ea typeface="KaiTi" pitchFamily="49" charset="-122"/>
                        </a:rPr>
                        <a:t>耶稣带领门徒过加利利海</a:t>
                      </a:r>
                      <a:endParaRPr lang="zh-CN" altLang="en-US" sz="35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</a:tr>
              <a:tr h="54551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埃及追兵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人群追来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</a:tr>
              <a:tr h="54551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书珥的旷野、汛的旷野、</a:t>
                      </a:r>
                      <a:r>
                        <a:rPr lang="en-US" altLang="zh-CN" sz="2400" dirty="0" smtClean="0">
                          <a:latin typeface="KaiTi" pitchFamily="49" charset="-122"/>
                          <a:ea typeface="KaiTi" pitchFamily="49" charset="-122"/>
                        </a:rPr>
                        <a:t>……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伯赛大旷野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</a:tr>
              <a:tr h="54551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吗哪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五饼二鱼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</a:tr>
              <a:tr h="54551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肉体的奴隶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为必坏的食物劳力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</a:tr>
              <a:tr h="54551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逾越羔羊</a:t>
                      </a:r>
                      <a:endParaRPr lang="en-CA" sz="2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我的肉是可吃的， 我的血是可喝的</a:t>
                      </a:r>
                      <a:endParaRPr lang="en-CA" sz="2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</a:tr>
              <a:tr h="545510"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离弃耶和华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>
                          <a:latin typeface="KaiTi" pitchFamily="49" charset="-122"/>
                          <a:ea typeface="KaiTi" pitchFamily="49" charset="-122"/>
                        </a:rPr>
                        <a:t>不再跟随耶稣</a:t>
                      </a:r>
                      <a:endParaRPr lang="zh-CN" altLang="en-US" sz="2400" dirty="0"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5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《</a:t>
            </a:r>
            <a:r>
              <a:rPr lang="zh-CN" altLang="en-US" dirty="0" smtClean="0"/>
              <a:t>约翰福音</a:t>
            </a:r>
            <a:r>
              <a:rPr lang="en-US" altLang="zh-CN" dirty="0" smtClean="0"/>
              <a:t>》6</a:t>
            </a:r>
            <a:r>
              <a:rPr lang="zh-CN" altLang="en-US" dirty="0" smtClean="0"/>
              <a:t>章的主题与结构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9370" y="1825624"/>
            <a:ext cx="11545294" cy="48534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 smtClean="0"/>
              <a:t>一、 主题：我是生命的粮</a:t>
            </a:r>
            <a:endParaRPr lang="en-US" altLang="zh-CN" b="1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2200" u="sng" dirty="0"/>
              <a:t>约 </a:t>
            </a:r>
            <a:r>
              <a:rPr lang="en-US" altLang="zh-CN" sz="2200" u="sng" dirty="0" smtClean="0"/>
              <a:t>6:35</a:t>
            </a:r>
            <a:r>
              <a:rPr lang="en-US" altLang="zh-CN" sz="2200" dirty="0" smtClean="0"/>
              <a:t> </a:t>
            </a:r>
            <a:r>
              <a:rPr lang="zh-CN" altLang="en-US" sz="2200" dirty="0" smtClean="0"/>
              <a:t>耶稣说：“</a:t>
            </a:r>
            <a:r>
              <a:rPr lang="zh-CN" altLang="en-US" sz="2200" dirty="0" smtClean="0">
                <a:solidFill>
                  <a:srgbClr val="FF0000"/>
                </a:solidFill>
              </a:rPr>
              <a:t>我就是生命的粮</a:t>
            </a:r>
            <a:r>
              <a:rPr lang="zh-CN" altLang="en-US" sz="2200" dirty="0" smtClean="0"/>
              <a:t>。到我这里来的，必定不饿。信我的，永远不渴。”</a:t>
            </a:r>
            <a:endParaRPr lang="zh-CN" altLang="en-US" sz="2200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2200" u="sng" dirty="0"/>
              <a:t>约 </a:t>
            </a:r>
            <a:r>
              <a:rPr lang="en-US" altLang="zh-CN" sz="2200" u="sng" dirty="0" smtClean="0"/>
              <a:t>6:48</a:t>
            </a:r>
            <a:r>
              <a:rPr lang="en-US" altLang="zh-CN" sz="2200" dirty="0" smtClean="0"/>
              <a:t> </a:t>
            </a:r>
            <a:r>
              <a:rPr lang="zh-CN" altLang="en-US" sz="2200" dirty="0" smtClean="0">
                <a:solidFill>
                  <a:srgbClr val="FF0000"/>
                </a:solidFill>
              </a:rPr>
              <a:t>我就是生命的粮</a:t>
            </a:r>
            <a:r>
              <a:rPr lang="zh-CN" altLang="en-US" sz="2200" dirty="0" smtClean="0"/>
              <a:t>。</a:t>
            </a:r>
            <a:endParaRPr lang="zh-CN" altLang="en-US" sz="2200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2200" u="sng" dirty="0"/>
              <a:t>约 </a:t>
            </a:r>
            <a:r>
              <a:rPr lang="en-US" altLang="zh-CN" sz="2200" u="sng" dirty="0" smtClean="0"/>
              <a:t>6:51</a:t>
            </a:r>
            <a:r>
              <a:rPr lang="zh-CN" altLang="en-US" sz="2200" u="sng" dirty="0" smtClean="0"/>
              <a:t>上</a:t>
            </a:r>
            <a:r>
              <a:rPr lang="en-US" altLang="zh-CN" sz="2200" dirty="0" smtClean="0"/>
              <a:t> </a:t>
            </a:r>
            <a:r>
              <a:rPr lang="zh-CN" altLang="en-US" sz="2200" dirty="0" smtClean="0">
                <a:solidFill>
                  <a:srgbClr val="FF0000"/>
                </a:solidFill>
              </a:rPr>
              <a:t>我是</a:t>
            </a:r>
            <a:r>
              <a:rPr lang="zh-CN" altLang="en-US" sz="2200" dirty="0" smtClean="0"/>
              <a:t>从天上降下来</a:t>
            </a:r>
            <a:r>
              <a:rPr lang="zh-CN" altLang="en-US" sz="2200" dirty="0" smtClean="0">
                <a:solidFill>
                  <a:srgbClr val="FF0000"/>
                </a:solidFill>
              </a:rPr>
              <a:t>生命的粮</a:t>
            </a:r>
            <a:r>
              <a:rPr lang="zh-CN" altLang="en-US" sz="2200" dirty="0" smtClean="0"/>
              <a:t>（</a:t>
            </a:r>
            <a:r>
              <a:rPr lang="en-US" altLang="zh-CN" sz="2200" dirty="0"/>
              <a:t>I am the living bread which came down from heaven</a:t>
            </a:r>
            <a:r>
              <a:rPr lang="zh-CN" altLang="en-US" sz="2200" dirty="0" smtClean="0"/>
              <a:t>）。</a:t>
            </a:r>
            <a:endParaRPr lang="en-US" altLang="zh-CN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 dirty="0" smtClean="0"/>
              <a:t>二、结构</a:t>
            </a:r>
            <a:endParaRPr lang="en-US" altLang="zh-CN" b="1" dirty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耶</a:t>
            </a:r>
            <a:r>
              <a:rPr lang="zh-CN" altLang="en-US" dirty="0"/>
              <a:t>稣喂饱五千人（六</a:t>
            </a:r>
            <a:r>
              <a:rPr lang="en-US" altLang="zh-CN" dirty="0"/>
              <a:t>1-15</a:t>
            </a:r>
            <a:r>
              <a:rPr lang="zh-CN" altLang="en-US" dirty="0"/>
              <a:t>）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耶</a:t>
            </a:r>
            <a:r>
              <a:rPr lang="zh-CN" altLang="en-US" dirty="0"/>
              <a:t>稣在加利利海上行走（六</a:t>
            </a:r>
            <a:r>
              <a:rPr lang="en-US" altLang="zh-CN" dirty="0"/>
              <a:t>16-21</a:t>
            </a:r>
            <a:r>
              <a:rPr lang="zh-CN" altLang="en-US" dirty="0"/>
              <a:t>）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群</a:t>
            </a:r>
            <a:r>
              <a:rPr lang="zh-CN" altLang="en-US" dirty="0"/>
              <a:t>众跟随耶稣至迦百农（六</a:t>
            </a:r>
            <a:r>
              <a:rPr lang="en-US" altLang="zh-CN" dirty="0"/>
              <a:t>22-24</a:t>
            </a:r>
            <a:r>
              <a:rPr lang="zh-CN" altLang="en-US" dirty="0"/>
              <a:t>）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耶</a:t>
            </a:r>
            <a:r>
              <a:rPr lang="zh-CN" altLang="en-US" dirty="0"/>
              <a:t>稣教导有关生命之粮（六</a:t>
            </a:r>
            <a:r>
              <a:rPr lang="en-US" altLang="zh-CN" dirty="0"/>
              <a:t>25-59</a:t>
            </a:r>
            <a:r>
              <a:rPr lang="zh-CN" altLang="en-US" dirty="0"/>
              <a:t>） 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CN" altLang="en-US" dirty="0" smtClean="0"/>
              <a:t>许</a:t>
            </a:r>
            <a:r>
              <a:rPr lang="zh-CN" altLang="en-US" dirty="0"/>
              <a:t>多门徒退去不跟从耶稣（六</a:t>
            </a:r>
            <a:r>
              <a:rPr lang="en-US" altLang="zh-CN" dirty="0"/>
              <a:t>60-71</a:t>
            </a:r>
            <a:r>
              <a:rPr lang="zh-CN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833375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13825</TotalTime>
  <Words>294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KaiTi</vt:lpstr>
      <vt:lpstr>宋体</vt:lpstr>
      <vt:lpstr>幼圆</vt:lpstr>
      <vt:lpstr>Arial</vt:lpstr>
      <vt:lpstr>Calibri</vt:lpstr>
      <vt:lpstr>Calibri Light</vt:lpstr>
      <vt:lpstr>Franklin Gothic Book</vt:lpstr>
      <vt:lpstr>Perpetua</vt:lpstr>
      <vt:lpstr>Wingdings 2</vt:lpstr>
      <vt:lpstr>Office Theme</vt:lpstr>
      <vt:lpstr>1_Equity</vt:lpstr>
      <vt:lpstr>约翰福音6章 第二课</vt:lpstr>
      <vt:lpstr>《约翰福音》6章对比《出埃及记》</vt:lpstr>
      <vt:lpstr>《约翰福音》6章的主题与结构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78</cp:revision>
  <dcterms:created xsi:type="dcterms:W3CDTF">2024-03-20T19:58:15Z</dcterms:created>
  <dcterms:modified xsi:type="dcterms:W3CDTF">2024-08-05T12:20:22Z</dcterms:modified>
</cp:coreProperties>
</file>