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326" r:id="rId4"/>
    <p:sldId id="327" r:id="rId5"/>
    <p:sldId id="304" r:id="rId6"/>
    <p:sldId id="300" r:id="rId7"/>
    <p:sldId id="298" r:id="rId8"/>
    <p:sldId id="325" r:id="rId9"/>
    <p:sldId id="301" r:id="rId10"/>
    <p:sldId id="303" r:id="rId11"/>
    <p:sldId id="323" r:id="rId12"/>
    <p:sldId id="305" r:id="rId13"/>
    <p:sldId id="306" r:id="rId14"/>
    <p:sldId id="307" r:id="rId15"/>
    <p:sldId id="324" r:id="rId16"/>
    <p:sldId id="308" r:id="rId17"/>
    <p:sldId id="309" r:id="rId18"/>
    <p:sldId id="310" r:id="rId19"/>
    <p:sldId id="311" r:id="rId2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B3B"/>
    <a:srgbClr val="6D883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C8BEE-0C0B-4B4D-93C7-70B7F79FE017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99593-5AE7-4F1F-BB35-166A0FDB52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sz="900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zh-CN" alt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旷野中的同在 </a:t>
            </a:r>
            <a:r>
              <a:rPr lang="en-US" altLang="zh-CN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.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 algn="r">
              <a:lnSpc>
                <a:spcPct val="150000"/>
              </a:lnSpc>
              <a:buNone/>
            </a:pPr>
            <a:r>
              <a:rPr lang="en-US" altLang="zh-CN" sz="2400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   </a:t>
            </a:r>
          </a:p>
          <a:p>
            <a:pPr marL="365760" indent="0" algn="r">
              <a:lnSpc>
                <a:spcPct val="150000"/>
              </a:lnSpc>
              <a:buNone/>
            </a:pPr>
            <a:endParaRPr lang="en-US" altLang="zh-CN" sz="2400" dirty="0" smtClean="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365760" indent="0" algn="r">
              <a:lnSpc>
                <a:spcPct val="150000"/>
              </a:lnSpc>
              <a:buNone/>
            </a:pPr>
            <a:r>
              <a:rPr lang="zh-CN" altLang="en-US" sz="2400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联合主日学  </a:t>
            </a:r>
            <a:r>
              <a:rPr lang="en-US" altLang="zh-CN" sz="2400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2024</a:t>
            </a:r>
            <a:r>
              <a:rPr lang="zh-CN" altLang="en-US" sz="2400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年</a:t>
            </a:r>
            <a:r>
              <a:rPr lang="en-US" altLang="zh-CN" sz="2400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9</a:t>
            </a:r>
            <a:r>
              <a:rPr lang="zh-CN" altLang="en-US" sz="2400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月 </a:t>
            </a:r>
            <a:r>
              <a:rPr lang="en-US" altLang="zh-CN" sz="900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.</a:t>
            </a:r>
            <a:r>
              <a:rPr lang="zh-CN" altLang="en-US" sz="2400" dirty="0" smtClean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   </a:t>
            </a:r>
            <a:endParaRPr lang="en-US" altLang="zh-CN" sz="2400" dirty="0" smtClean="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285750"/>
            <a:ext cx="3733800" cy="6096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上帝的双重呼召 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（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之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二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）</a:t>
            </a:r>
            <a:endParaRPr lang="zh-CN" altLang="en-US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2876550"/>
            <a:ext cx="64770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摩西</a:t>
            </a:r>
            <a:r>
              <a:rPr lang="en-US" altLang="zh-CN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始于何烈山下，止于应许地前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</p:txBody>
      </p:sp>
      <p:pic>
        <p:nvPicPr>
          <p:cNvPr id="6" name="Picture 5" descr="以色列 过红海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581150"/>
            <a:ext cx="5332095" cy="30910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1200150"/>
            <a:ext cx="3276600" cy="3733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500" dirty="0" smtClean="0"/>
          </a:p>
          <a:p>
            <a:r>
              <a:rPr lang="zh-CN" altLang="en-US" sz="1500" dirty="0" smtClean="0"/>
              <a:t>耶和华是我的力量、我的诗歌、也成了我的拯救．这是我的神、我要赞美他、是我父亲的神、我要尊崇他。耶和华是战士、他的名是耶和华。</a:t>
            </a:r>
            <a:endParaRPr lang="en-US" altLang="zh-CN" sz="1500" dirty="0" smtClean="0"/>
          </a:p>
          <a:p>
            <a:r>
              <a:rPr lang="zh-CN" altLang="en-US" sz="1500" dirty="0" smtClean="0"/>
              <a:t/>
            </a:r>
            <a:br>
              <a:rPr lang="zh-CN" altLang="en-US" sz="1500" dirty="0" smtClean="0"/>
            </a:br>
            <a:r>
              <a:rPr lang="zh-CN" altLang="en-US" sz="1500" dirty="0" smtClean="0"/>
              <a:t>耶和华阿、众神之中谁能像你、谁能像你至圣至荣、可颂可畏、施行奇事。你伸出右手、地便吞灭他们．你凭慈爱、领了你所赎的百姓．你凭能力、引他们到了你的圣所。</a:t>
            </a:r>
            <a:endParaRPr lang="en-US" altLang="zh-CN" sz="1500" dirty="0" smtClean="0"/>
          </a:p>
          <a:p>
            <a:endParaRPr lang="en-US" altLang="zh-CN" sz="1500" dirty="0" smtClean="0"/>
          </a:p>
          <a:p>
            <a:r>
              <a:rPr lang="zh-CN" altLang="en-US" sz="1500" dirty="0" smtClean="0"/>
              <a:t>你要将他们领进去、栽于你产业的山上．耶和华阿、就是你为自己所造的住处．主阿、就是你手所建立的圣所。耶和华必作王、直到永永远远！</a:t>
            </a:r>
            <a:endParaRPr lang="en-US" altLang="zh-CN" sz="1500" dirty="0" smtClean="0"/>
          </a:p>
          <a:p>
            <a:endParaRPr lang="zh-CN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38150"/>
            <a:ext cx="49530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49530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过红海</a:t>
            </a:r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深深震撼摩西</a:t>
            </a:r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！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6D8838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4200" b="1" u="sng" dirty="0" smtClean="0">
                <a:solidFill>
                  <a:srgbClr val="FFC000"/>
                </a:solidFill>
                <a:latin typeface="KaiTi" pitchFamily="49" charset="-122"/>
                <a:ea typeface="KaiTi" pitchFamily="49" charset="-122"/>
              </a:rPr>
              <a:t>摩西生命的第二个阶段</a:t>
            </a:r>
            <a:r>
              <a:rPr lang="zh-CN" altLang="en-US" sz="4200" b="1" dirty="0" smtClean="0">
                <a:solidFill>
                  <a:srgbClr val="FFC000"/>
                </a:solidFill>
                <a:latin typeface="KaiTi" pitchFamily="49" charset="-122"/>
                <a:ea typeface="KaiTi" pitchFamily="49" charset="-122"/>
              </a:rPr>
              <a:t>：</a:t>
            </a:r>
            <a:endParaRPr lang="en-US" altLang="zh-CN" sz="4200" b="1" dirty="0" smtClean="0">
              <a:solidFill>
                <a:srgbClr val="FFC000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5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摩西经历了立约、上山、摔石版、金牛犊事件之后，</a:t>
            </a:r>
            <a:endParaRPr lang="en-US" altLang="zh-CN" sz="5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5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他对神说：求你显出你的荣耀给我看。</a:t>
            </a:r>
            <a:endParaRPr lang="en-US" altLang="zh-CN" sz="5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3800" dirty="0" smtClean="0">
                <a:solidFill>
                  <a:schemeClr val="bg1"/>
                </a:solidFill>
              </a:rPr>
              <a:t>如果前</a:t>
            </a:r>
            <a:r>
              <a:rPr lang="en-US" altLang="zh-CN" sz="3800" dirty="0" smtClean="0">
                <a:solidFill>
                  <a:schemeClr val="bg1"/>
                </a:solidFill>
              </a:rPr>
              <a:t>80</a:t>
            </a:r>
            <a:r>
              <a:rPr lang="zh-CN" altLang="en-US" sz="3800" dirty="0" smtClean="0">
                <a:solidFill>
                  <a:schemeClr val="bg1"/>
                </a:solidFill>
              </a:rPr>
              <a:t>年是神对摩西作为神要使用的器皿的预备；</a:t>
            </a:r>
            <a:endParaRPr lang="en-US" altLang="zh-CN" sz="38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3800" dirty="0" smtClean="0">
                <a:solidFill>
                  <a:schemeClr val="bg1"/>
                </a:solidFill>
              </a:rPr>
              <a:t>从何烈山神向摩西显现，到带以色列人出埃及，过红海，是神对摩西信心的建造；</a:t>
            </a:r>
            <a:endParaRPr lang="en-US" altLang="zh-CN" sz="38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3800" dirty="0" smtClean="0">
                <a:solidFill>
                  <a:schemeClr val="bg1"/>
                </a:solidFill>
              </a:rPr>
              <a:t>那么，作为以色列民族的领袖，摩西在红海的洗礼中，被建立起来；</a:t>
            </a:r>
            <a:endParaRPr lang="en-US" altLang="zh-CN" sz="38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3800" dirty="0" smtClean="0">
                <a:solidFill>
                  <a:schemeClr val="bg1"/>
                </a:solidFill>
              </a:rPr>
              <a:t>之后的立约、上山领受诫命，和下山看见败坏，令摩西仰望神恩！</a:t>
            </a:r>
            <a:endParaRPr lang="en-US" altLang="zh-CN" sz="38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29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285750"/>
            <a:ext cx="38100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西乃山前</a:t>
            </a:r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与神立约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6" name="Picture 5" descr="西乃山 立约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61950"/>
            <a:ext cx="4847472" cy="44081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1200150"/>
            <a:ext cx="3733800" cy="3657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/>
              <a:t>旧约，狭义的讲，就是指摩西之约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摩西作了耶和华神与以色列百姓之间立约的中保；</a:t>
            </a:r>
            <a:endParaRPr lang="en-US" altLang="zh-CN" dirty="0" smtClean="0"/>
          </a:p>
          <a:p>
            <a:r>
              <a:rPr lang="zh-CN" altLang="en-US" dirty="0" smtClean="0"/>
              <a:t>摩西三次宣告约书的内容，百姓三次同声应答。摩西完成立约。出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4-8</a:t>
            </a:r>
            <a:r>
              <a:rPr lang="zh-CN" altLang="en-US" dirty="0" smtClean="0"/>
              <a:t>是立约的过程。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14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1400" dirty="0" smtClean="0">
                <a:latin typeface="KaiTi" pitchFamily="49" charset="-122"/>
                <a:ea typeface="KaiTi" pitchFamily="49" charset="-122"/>
              </a:rPr>
              <a:t>太</a:t>
            </a:r>
            <a:r>
              <a:rPr lang="en-US" altLang="zh-CN" sz="1400" dirty="0" smtClean="0">
                <a:latin typeface="KaiTi" pitchFamily="49" charset="-122"/>
                <a:ea typeface="KaiTi" pitchFamily="49" charset="-122"/>
              </a:rPr>
              <a:t>26</a:t>
            </a:r>
            <a:r>
              <a:rPr lang="zh-CN" altLang="en-US" sz="1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400" dirty="0" smtClean="0">
                <a:latin typeface="KaiTi" pitchFamily="49" charset="-122"/>
                <a:ea typeface="KaiTi" pitchFamily="49" charset="-122"/>
              </a:rPr>
              <a:t>28</a:t>
            </a:r>
            <a:r>
              <a:rPr lang="zh-CN" altLang="en-US" sz="1400" dirty="0" smtClean="0">
                <a:latin typeface="KaiTi" pitchFamily="49" charset="-122"/>
                <a:ea typeface="KaiTi" pitchFamily="49" charset="-122"/>
              </a:rPr>
              <a:t>和可</a:t>
            </a:r>
            <a:r>
              <a:rPr lang="en-US" altLang="zh-CN" sz="1400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14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400" dirty="0" smtClean="0">
                <a:latin typeface="KaiTi" pitchFamily="49" charset="-122"/>
                <a:ea typeface="KaiTi" pitchFamily="49" charset="-122"/>
              </a:rPr>
              <a:t>24</a:t>
            </a:r>
            <a:r>
              <a:rPr lang="zh-CN" altLang="en-US" sz="1400" dirty="0" smtClean="0">
                <a:latin typeface="KaiTi" pitchFamily="49" charset="-122"/>
                <a:ea typeface="KaiTi" pitchFamily="49" charset="-122"/>
              </a:rPr>
              <a:t>主耶稣特别使用“</a:t>
            </a:r>
            <a:r>
              <a:rPr lang="zh-CN" altLang="en-US" b="1" u="sng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这是我立约的血</a:t>
            </a:r>
            <a:r>
              <a:rPr lang="zh-CN" altLang="en-US" sz="1400" dirty="0" smtClean="0">
                <a:latin typeface="KaiTi" pitchFamily="49" charset="-122"/>
                <a:ea typeface="KaiTi" pitchFamily="49" charset="-122"/>
              </a:rPr>
              <a:t>”这一句式，表明了新约与旧约的关联</a:t>
            </a:r>
            <a:r>
              <a:rPr lang="en-US" altLang="zh-CN" sz="1400" dirty="0" smtClean="0">
                <a:latin typeface="KaiTi" pitchFamily="49" charset="-122"/>
                <a:ea typeface="KaiTi" pitchFamily="49" charset="-122"/>
              </a:rPr>
              <a:t>】</a:t>
            </a:r>
            <a:endParaRPr lang="zh-CN" altLang="en-US" sz="1400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出</a:t>
            </a:r>
            <a:r>
              <a:rPr lang="en-US" altLang="zh-CN" dirty="0" smtClean="0">
                <a:solidFill>
                  <a:schemeClr val="bg1"/>
                </a:solidFill>
              </a:rPr>
              <a:t>32</a:t>
            </a:r>
            <a:r>
              <a:rPr lang="zh-CN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CN" dirty="0" smtClean="0">
                <a:solidFill>
                  <a:schemeClr val="bg1"/>
                </a:solidFill>
              </a:rPr>
              <a:t>33</a:t>
            </a:r>
            <a:r>
              <a:rPr lang="zh-CN" altLang="en-US" dirty="0" smtClean="0">
                <a:solidFill>
                  <a:schemeClr val="bg1"/>
                </a:solidFill>
              </a:rPr>
              <a:t>章，以金牛犊事件为背景，让我们看见耶和华与摩西感人的对话。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7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在神的面前，摩西为以色列百姓求恩典；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在犯罪的以色列百姓面前，摩西为神发义怒。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7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在山下，摩西严厉处置了犯罪的以色列人；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重上山，为犯罪的以色列人求赦免，甘愿代罪！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7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再次下山前，摩西向神提出了一个谦卑的、也是“得寸进尺”的要求：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“</a:t>
            </a:r>
            <a:r>
              <a:rPr lang="zh-CN" altLang="en-US" sz="3800" b="1" dirty="0" smtClean="0">
                <a:solidFill>
                  <a:srgbClr val="FF0000"/>
                </a:solidFill>
              </a:rPr>
              <a:t>求你显出你的荣耀给我看</a:t>
            </a:r>
            <a:r>
              <a:rPr lang="zh-CN" altLang="en-US" dirty="0" smtClean="0">
                <a:solidFill>
                  <a:schemeClr val="bg1"/>
                </a:solidFill>
              </a:rPr>
              <a:t>！”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14350"/>
            <a:ext cx="34290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33528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怒摔法版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900" dirty="0" smtClean="0">
                <a:solidFill>
                  <a:schemeClr val="bg1"/>
                </a:solidFill>
              </a:rPr>
              <a:t>吕振中译本：永恒主说∶“我要让我的一切美善在你面前经过，并将我的名永恒主</a:t>
            </a:r>
            <a:r>
              <a:rPr lang="en-US" altLang="zh-CN" sz="2900" dirty="0" smtClean="0">
                <a:solidFill>
                  <a:schemeClr val="bg1"/>
                </a:solidFill>
              </a:rPr>
              <a:t>『</a:t>
            </a:r>
            <a:r>
              <a:rPr lang="zh-CN" altLang="en-US" sz="2900" dirty="0" smtClean="0">
                <a:solidFill>
                  <a:schemeClr val="bg1"/>
                </a:solidFill>
              </a:rPr>
              <a:t>耶和华</a:t>
            </a:r>
            <a:r>
              <a:rPr lang="en-US" altLang="zh-CN" sz="2900" dirty="0" smtClean="0">
                <a:solidFill>
                  <a:schemeClr val="bg1"/>
                </a:solidFill>
              </a:rPr>
              <a:t>』</a:t>
            </a:r>
            <a:r>
              <a:rPr lang="zh-CN" altLang="en-US" sz="2900" dirty="0" smtClean="0">
                <a:solidFill>
                  <a:schemeClr val="bg1"/>
                </a:solidFill>
              </a:rPr>
              <a:t>在你面前宣告出来；我要恩待谁，就恩待谁；我要怜悯谁，就怜悯谁。”</a:t>
            </a:r>
            <a:endParaRPr lang="en-US" altLang="zh-CN" sz="29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900" dirty="0" smtClean="0">
                <a:solidFill>
                  <a:schemeClr val="bg1"/>
                </a:solidFill>
              </a:rPr>
              <a:t>现代译本：上主回答：“我要使我所有的光辉在你面前经过，并宣告我的圣名。我是耶和华；我向我所拣选的人显示慈悲怜悯。”</a:t>
            </a:r>
            <a:endParaRPr lang="en-US" altLang="zh-CN" sz="29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这是摩西在耶和华神前属灵生命的高峰经历。</a:t>
            </a:r>
            <a:r>
              <a:rPr lang="en-US" altLang="zh-CN" dirty="0" smtClean="0">
                <a:solidFill>
                  <a:schemeClr val="bg1"/>
                </a:solidFill>
              </a:rPr>
              <a:t>【</a:t>
            </a:r>
            <a:r>
              <a:rPr lang="zh-CN" altLang="en-US" dirty="0" smtClean="0">
                <a:solidFill>
                  <a:schemeClr val="bg1"/>
                </a:solidFill>
              </a:rPr>
              <a:t>对应保罗三重天的经历</a:t>
            </a:r>
            <a:r>
              <a:rPr lang="en-US" altLang="zh-CN" dirty="0" smtClean="0">
                <a:solidFill>
                  <a:schemeClr val="bg1"/>
                </a:solidFill>
              </a:rPr>
              <a:t>】</a:t>
            </a: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285750"/>
            <a:ext cx="7924800" cy="1752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 耶和华说、我要显我一切的恩慈、在你面前经过、宣告我的名．我要恩待谁、就恩待谁．要怜悯谁、就怜悯谁。</a:t>
            </a:r>
            <a:endParaRPr lang="en-US" altLang="zh-CN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r"/>
            <a:endParaRPr lang="en-US" altLang="zh-C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r"/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33</a:t>
            </a: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   </a:t>
            </a:r>
            <a:r>
              <a:rPr lang="en-US" altLang="zh-CN" sz="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.</a:t>
            </a:r>
            <a:endParaRPr lang="zh-CN" altLang="en-US" sz="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6D8838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4200" b="1" u="sng" dirty="0" smtClean="0">
                <a:solidFill>
                  <a:srgbClr val="FFC000"/>
                </a:solidFill>
                <a:latin typeface="KaiTi" pitchFamily="49" charset="-122"/>
                <a:ea typeface="KaiTi" pitchFamily="49" charset="-122"/>
              </a:rPr>
              <a:t>摩西生命的第三个阶段</a:t>
            </a:r>
            <a:r>
              <a:rPr lang="zh-CN" altLang="en-US" sz="4200" b="1" dirty="0" smtClean="0">
                <a:solidFill>
                  <a:srgbClr val="FFC000"/>
                </a:solidFill>
                <a:latin typeface="KaiTi" pitchFamily="49" charset="-122"/>
                <a:ea typeface="KaiTi" pitchFamily="49" charset="-122"/>
              </a:rPr>
              <a:t>：</a:t>
            </a:r>
            <a:endParaRPr lang="en-US" altLang="zh-CN" sz="4200" b="1" dirty="0" smtClean="0">
              <a:solidFill>
                <a:srgbClr val="FFC000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5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米利巴无水百姓争闹，加低斯探子报恶信，领袖争权，百姓骚动，屡次大局几乎失控</a:t>
            </a:r>
            <a:r>
              <a:rPr lang="en-US" altLang="zh-CN" sz="5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……</a:t>
            </a: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5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越过重重艰险，抵达约但河东岸，神说：你不可进去。</a:t>
            </a:r>
            <a:endParaRPr lang="en-US" altLang="zh-CN" sz="5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b="1" dirty="0" smtClean="0">
                <a:solidFill>
                  <a:schemeClr val="bg1"/>
                </a:solidFill>
              </a:rPr>
              <a:t>在极其困难的历程中，神与摩西同在，一次次解决危机，摩西也更深地认识了他所信靠的耶和华。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b="1" dirty="0" smtClean="0">
                <a:solidFill>
                  <a:schemeClr val="bg1"/>
                </a:solidFill>
              </a:rPr>
              <a:t>在最危险的境地，耶和华强力出手神为摩西背书，作证以色列的领袖是出自神的拣选！</a:t>
            </a:r>
            <a:endParaRPr lang="en-US" altLang="zh-CN" b="1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chemeClr val="bg1"/>
                </a:solidFill>
              </a:rPr>
              <a:t>《</a:t>
            </a:r>
            <a:r>
              <a:rPr lang="zh-CN" altLang="en-US" b="1" dirty="0" smtClean="0">
                <a:solidFill>
                  <a:schemeClr val="bg1"/>
                </a:solidFill>
              </a:rPr>
              <a:t>申命记</a:t>
            </a:r>
            <a:r>
              <a:rPr lang="en-US" altLang="zh-CN" b="1" dirty="0" smtClean="0">
                <a:solidFill>
                  <a:schemeClr val="bg1"/>
                </a:solidFill>
              </a:rPr>
              <a:t>》</a:t>
            </a:r>
            <a:r>
              <a:rPr lang="zh-CN" altLang="en-US" b="1" dirty="0" smtClean="0">
                <a:solidFill>
                  <a:schemeClr val="bg1"/>
                </a:solidFill>
              </a:rPr>
              <a:t>里摩西生命的终结，似乎令人失望，也不免对摩西抱不平；</a:t>
            </a:r>
            <a:endParaRPr lang="en-US" altLang="zh-CN" b="1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2900" b="1" dirty="0" smtClean="0">
                <a:solidFill>
                  <a:schemeClr val="bg1"/>
                </a:solidFill>
              </a:rPr>
              <a:t>但是</a:t>
            </a:r>
            <a:r>
              <a:rPr lang="en-US" altLang="zh-CN" sz="2900" b="1" dirty="0" smtClean="0">
                <a:solidFill>
                  <a:schemeClr val="bg1"/>
                </a:solidFill>
              </a:rPr>
              <a:t>《</a:t>
            </a:r>
            <a:r>
              <a:rPr lang="zh-CN" altLang="en-US" sz="2900" b="1" dirty="0" smtClean="0">
                <a:solidFill>
                  <a:schemeClr val="bg1"/>
                </a:solidFill>
              </a:rPr>
              <a:t>启示录</a:t>
            </a:r>
            <a:r>
              <a:rPr lang="en-US" altLang="zh-CN" sz="2900" b="1" dirty="0" smtClean="0">
                <a:solidFill>
                  <a:schemeClr val="bg1"/>
                </a:solidFill>
              </a:rPr>
              <a:t>》</a:t>
            </a:r>
            <a:r>
              <a:rPr lang="zh-CN" altLang="en-US" sz="2900" b="1" dirty="0" smtClean="0">
                <a:solidFill>
                  <a:schemeClr val="bg1"/>
                </a:solidFill>
              </a:rPr>
              <a:t>中，摩西的“羔羊之歌”和“羔羊的歌”合为一歌，启示了神伟大的真理！</a:t>
            </a:r>
            <a:endParaRPr lang="en-US" altLang="zh-CN" sz="29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6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2600" dirty="0" smtClean="0">
                <a:solidFill>
                  <a:schemeClr val="bg1"/>
                </a:solidFill>
              </a:rPr>
              <a:t>刚刚离开西乃山，仅仅三天，以色列百姓就旧病复发，大大抱怨，摩西顿感绝望！</a:t>
            </a:r>
            <a:endParaRPr lang="en-US" altLang="zh-CN" sz="26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2600" dirty="0" smtClean="0">
                <a:solidFill>
                  <a:schemeClr val="bg1"/>
                </a:solidFill>
              </a:rPr>
              <a:t>民数记</a:t>
            </a:r>
            <a:r>
              <a:rPr lang="en-US" altLang="zh-CN" sz="2600" dirty="0" smtClean="0">
                <a:solidFill>
                  <a:schemeClr val="bg1"/>
                </a:solidFill>
              </a:rPr>
              <a:t>11</a:t>
            </a:r>
            <a:r>
              <a:rPr lang="zh-CN" altLang="en-US" sz="2600" dirty="0" smtClean="0">
                <a:solidFill>
                  <a:schemeClr val="bg1"/>
                </a:solidFill>
              </a:rPr>
              <a:t>章，记载了摩西这唯一的一次抱怨。</a:t>
            </a:r>
            <a:endParaRPr lang="en-US" altLang="zh-CN" sz="26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0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2600" dirty="0" smtClean="0">
                <a:solidFill>
                  <a:schemeClr val="bg1"/>
                </a:solidFill>
              </a:rPr>
              <a:t>在最软弱的时候，耶和华神给予直接帮助，且引导摩西回想神的作为，在认识神的基础上，使摩西重拾信心。</a:t>
            </a:r>
            <a:endParaRPr lang="en-US" altLang="zh-CN" sz="26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0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2600" dirty="0" smtClean="0">
                <a:solidFill>
                  <a:schemeClr val="bg1"/>
                </a:solidFill>
              </a:rPr>
              <a:t>重新得力的摩西发出心里的感动和盼望</a:t>
            </a:r>
            <a:r>
              <a:rPr lang="en-US" altLang="zh-CN" sz="2600" dirty="0" smtClean="0">
                <a:solidFill>
                  <a:schemeClr val="bg1"/>
                </a:solidFill>
              </a:rPr>
              <a:t>——</a:t>
            </a: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2900" b="1" dirty="0" smtClean="0">
                <a:solidFill>
                  <a:srgbClr val="FF0000"/>
                </a:solidFill>
              </a:rPr>
              <a:t>“惟愿耶和华的百姓都受感说话！唯愿耶和华把他的灵降在他们身上！”</a:t>
            </a:r>
            <a:endParaRPr lang="en-US" altLang="zh-CN" sz="2900" b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514350"/>
            <a:ext cx="4343400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4419600" cy="838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摩西也曾想撂挑子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从</a:t>
            </a:r>
            <a:r>
              <a:rPr lang="en-US" altLang="zh-CN" dirty="0" smtClean="0">
                <a:solidFill>
                  <a:schemeClr val="bg1"/>
                </a:solidFill>
              </a:rPr>
              <a:t>13</a:t>
            </a:r>
            <a:r>
              <a:rPr lang="zh-CN" altLang="en-US" dirty="0" smtClean="0">
                <a:solidFill>
                  <a:schemeClr val="bg1"/>
                </a:solidFill>
              </a:rPr>
              <a:t>章到</a:t>
            </a:r>
            <a:r>
              <a:rPr lang="en-US" altLang="zh-CN" dirty="0" smtClean="0">
                <a:solidFill>
                  <a:schemeClr val="bg1"/>
                </a:solidFill>
              </a:rPr>
              <a:t>14</a:t>
            </a:r>
            <a:r>
              <a:rPr lang="zh-CN" altLang="en-US" dirty="0" smtClean="0">
                <a:solidFill>
                  <a:schemeClr val="bg1"/>
                </a:solidFill>
              </a:rPr>
              <a:t>章出现的骚乱</a:t>
            </a:r>
            <a:r>
              <a:rPr lang="zh-CN" altLang="en-US" b="1" u="sng" dirty="0" smtClean="0">
                <a:solidFill>
                  <a:schemeClr val="bg1"/>
                </a:solidFill>
              </a:rPr>
              <a:t>涉及全会众</a:t>
            </a:r>
            <a:r>
              <a:rPr lang="zh-CN" altLang="en-US" dirty="0" smtClean="0">
                <a:solidFill>
                  <a:schemeClr val="bg1"/>
                </a:solidFill>
              </a:rPr>
              <a:t>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探子进迦南，多数回报恶信，百姓骚乱，分裂局面一触即发。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这一次，几乎要被百姓用石头打死的摩西，却完全不顾自己，一心为着神的荣耀。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16</a:t>
            </a:r>
            <a:r>
              <a:rPr lang="zh-CN" altLang="en-US" dirty="0" smtClean="0">
                <a:solidFill>
                  <a:schemeClr val="bg1"/>
                </a:solidFill>
              </a:rPr>
              <a:t>章的骚乱则主要</a:t>
            </a:r>
            <a:r>
              <a:rPr lang="zh-CN" altLang="en-US" b="1" u="sng" dirty="0" smtClean="0">
                <a:solidFill>
                  <a:schemeClr val="bg1"/>
                </a:solidFill>
              </a:rPr>
              <a:t>涉及以色列的高层</a:t>
            </a:r>
            <a:r>
              <a:rPr lang="zh-CN" altLang="en-US" dirty="0" smtClean="0">
                <a:solidFill>
                  <a:schemeClr val="bg1"/>
                </a:solidFill>
              </a:rPr>
              <a:t>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利未人中哥辖的后裔可拉一党和长子流便支派，并会中作首领的</a:t>
            </a:r>
            <a:r>
              <a:rPr lang="en-US" altLang="zh-CN" dirty="0" smtClean="0">
                <a:solidFill>
                  <a:schemeClr val="bg1"/>
                </a:solidFill>
              </a:rPr>
              <a:t>250</a:t>
            </a:r>
            <a:r>
              <a:rPr lang="zh-CN" altLang="en-US" dirty="0" smtClean="0">
                <a:solidFill>
                  <a:schemeClr val="bg1"/>
                </a:solidFill>
              </a:rPr>
              <a:t>人，他们联合攻击摩西亚伦，摩西一面为罪人代求，一面忠心执行耶和华神的命令。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平乱的结果竟是更严重的动乱，再次</a:t>
            </a:r>
            <a:r>
              <a:rPr lang="zh-CN" altLang="en-US" b="1" u="sng" dirty="0" smtClean="0">
                <a:solidFill>
                  <a:schemeClr val="bg1"/>
                </a:solidFill>
              </a:rPr>
              <a:t>涉及以全会众</a:t>
            </a:r>
            <a:r>
              <a:rPr lang="zh-CN" altLang="en-US" dirty="0" smtClean="0">
                <a:solidFill>
                  <a:schemeClr val="bg1"/>
                </a:solidFill>
              </a:rPr>
              <a:t>，以致一发不可收拾！在神的烈怒面前，摩西呼天唤地，抢救生命！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1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摩西，这位神所重用的仆人，完全彰显了“又良善又忠心”的仆人形象。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361950"/>
            <a:ext cx="38100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37338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旷野大危机</a:t>
            </a:r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！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出</a:t>
            </a:r>
            <a:r>
              <a:rPr lang="en-US" altLang="zh-CN" dirty="0" smtClean="0">
                <a:solidFill>
                  <a:schemeClr val="bg1"/>
                </a:solidFill>
              </a:rPr>
              <a:t>3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r>
              <a:rPr lang="zh-CN" altLang="en-US" dirty="0" smtClean="0">
                <a:solidFill>
                  <a:schemeClr val="bg1"/>
                </a:solidFill>
              </a:rPr>
              <a:t>，神初见摩西，就向他应许要带以色列人出埃及，到“美好宽阔流奶与密之地”。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40</a:t>
            </a:r>
            <a:r>
              <a:rPr lang="zh-CN" altLang="en-US" dirty="0" smtClean="0">
                <a:solidFill>
                  <a:schemeClr val="bg1"/>
                </a:solidFill>
              </a:rPr>
              <a:t>年艰难困苦，终于抵达约但河畔，迦南美地近在咫尺，但耶和华却不许摩西进去（民</a:t>
            </a:r>
            <a:r>
              <a:rPr lang="en-US" altLang="zh-CN" dirty="0" smtClean="0">
                <a:solidFill>
                  <a:schemeClr val="bg1"/>
                </a:solidFill>
              </a:rPr>
              <a:t>20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12</a:t>
            </a:r>
            <a:r>
              <a:rPr lang="zh-CN" altLang="en-US" dirty="0" smtClean="0">
                <a:solidFill>
                  <a:schemeClr val="bg1"/>
                </a:solidFill>
              </a:rPr>
              <a:t>）。摩西的回答中，没有一字想到自己，和自己的委屈，而是顾念神的子民以色列人。（民</a:t>
            </a:r>
            <a:r>
              <a:rPr lang="en-US" altLang="zh-CN" dirty="0" smtClean="0">
                <a:solidFill>
                  <a:schemeClr val="bg1"/>
                </a:solidFill>
              </a:rPr>
              <a:t>27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12-14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全本</a:t>
            </a:r>
            <a:r>
              <a:rPr lang="en-US" altLang="zh-CN" dirty="0" smtClean="0">
                <a:solidFill>
                  <a:schemeClr val="bg1"/>
                </a:solidFill>
              </a:rPr>
              <a:t>《</a:t>
            </a:r>
            <a:r>
              <a:rPr lang="zh-CN" altLang="en-US" dirty="0" smtClean="0">
                <a:solidFill>
                  <a:schemeClr val="bg1"/>
                </a:solidFill>
              </a:rPr>
              <a:t>申命记</a:t>
            </a:r>
            <a:r>
              <a:rPr lang="en-US" altLang="zh-CN" dirty="0" smtClean="0">
                <a:solidFill>
                  <a:schemeClr val="bg1"/>
                </a:solidFill>
              </a:rPr>
              <a:t>》</a:t>
            </a:r>
            <a:r>
              <a:rPr lang="zh-CN" altLang="en-US" dirty="0" smtClean="0">
                <a:solidFill>
                  <a:schemeClr val="bg1"/>
                </a:solidFill>
              </a:rPr>
              <a:t>，是摩西忠实地、原原本本地传讲神的律例典章。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这一章，耶和华向摩西只说了三句话（申</a:t>
            </a:r>
            <a:r>
              <a:rPr lang="en-US" altLang="zh-CN" dirty="0" smtClean="0">
                <a:solidFill>
                  <a:schemeClr val="bg1"/>
                </a:solidFill>
              </a:rPr>
              <a:t>31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14</a:t>
            </a:r>
            <a:r>
              <a:rPr lang="zh-CN" altLang="en-US" dirty="0" smtClean="0">
                <a:solidFill>
                  <a:schemeClr val="bg1"/>
                </a:solidFill>
              </a:rPr>
              <a:t>，</a:t>
            </a:r>
            <a:r>
              <a:rPr lang="en-US" altLang="zh-CN" dirty="0" smtClean="0">
                <a:solidFill>
                  <a:schemeClr val="bg1"/>
                </a:solidFill>
              </a:rPr>
              <a:t>18-21</a:t>
            </a:r>
            <a:r>
              <a:rPr lang="zh-CN" altLang="en-US" dirty="0" smtClean="0">
                <a:solidFill>
                  <a:schemeClr val="bg1"/>
                </a:solidFill>
              </a:rPr>
              <a:t>，</a:t>
            </a:r>
            <a:r>
              <a:rPr lang="en-US" altLang="zh-CN" dirty="0" smtClean="0">
                <a:solidFill>
                  <a:schemeClr val="bg1"/>
                </a:solidFill>
              </a:rPr>
              <a:t>49-52</a:t>
            </a:r>
            <a:r>
              <a:rPr lang="zh-CN" altLang="en-US" dirty="0" smtClean="0">
                <a:solidFill>
                  <a:schemeClr val="bg1"/>
                </a:solidFill>
              </a:rPr>
              <a:t>），摩西严谨遵神的旨意，不负所托，忠心到底。他有遗憾，但绝无抱怨。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这一段，千百年来，人们很难接受。似乎，耶和华太不尽人情，待摩西过严。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3800" b="1" dirty="0" smtClean="0">
                <a:solidFill>
                  <a:schemeClr val="bg1"/>
                </a:solidFill>
              </a:rPr>
              <a:t>福音书“登山变相”安慰了我们！约翰福音</a:t>
            </a:r>
            <a:r>
              <a:rPr lang="en-US" altLang="zh-CN" sz="3800" b="1" dirty="0" smtClean="0">
                <a:solidFill>
                  <a:schemeClr val="bg1"/>
                </a:solidFill>
              </a:rPr>
              <a:t>1</a:t>
            </a:r>
            <a:r>
              <a:rPr lang="zh-CN" altLang="en-US" sz="3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800" b="1" dirty="0" smtClean="0">
                <a:solidFill>
                  <a:schemeClr val="bg1"/>
                </a:solidFill>
              </a:rPr>
              <a:t>17</a:t>
            </a:r>
            <a:r>
              <a:rPr lang="zh-CN" altLang="en-US" sz="3800" b="1" dirty="0" smtClean="0">
                <a:solidFill>
                  <a:schemeClr val="bg1"/>
                </a:solidFill>
              </a:rPr>
              <a:t>节启示了神的目的。</a:t>
            </a:r>
            <a:endParaRPr lang="en-US" altLang="zh-CN" sz="38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438150"/>
            <a:ext cx="4267200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41910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止于应许地前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3500" b="1" dirty="0" smtClean="0">
                <a:solidFill>
                  <a:srgbClr val="FF3B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主神、全能者啊！</a:t>
            </a:r>
            <a:endParaRPr lang="en-US" altLang="zh-CN" sz="3500" b="1" dirty="0" smtClean="0">
              <a:solidFill>
                <a:srgbClr val="FF3B3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3500" b="1" dirty="0" smtClean="0">
                <a:solidFill>
                  <a:srgbClr val="FF3B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你的作为大哉、奇哉！</a:t>
            </a:r>
            <a:endParaRPr lang="en-US" altLang="zh-CN" sz="3500" b="1" dirty="0" smtClean="0">
              <a:solidFill>
                <a:srgbClr val="FF3B3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3500" b="1" dirty="0" smtClean="0">
                <a:solidFill>
                  <a:srgbClr val="FF3B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万世之王啊！</a:t>
            </a:r>
            <a:endParaRPr lang="en-US" altLang="zh-CN" sz="3500" b="1" dirty="0" smtClean="0">
              <a:solidFill>
                <a:srgbClr val="FF3B3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30000"/>
              </a:lnSpc>
              <a:buNone/>
            </a:pPr>
            <a:r>
              <a:rPr lang="zh-CN" altLang="en-US" sz="3500" b="1" dirty="0" smtClean="0">
                <a:solidFill>
                  <a:srgbClr val="FF3B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你的道途义哉、诚哉！</a:t>
            </a:r>
            <a:endParaRPr lang="en-US" altLang="zh-CN" sz="3500" b="1" dirty="0" smtClean="0">
              <a:solidFill>
                <a:srgbClr val="FF3B3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2700" dirty="0" smtClean="0">
                <a:solidFill>
                  <a:schemeClr val="bg1"/>
                </a:solidFill>
              </a:rPr>
              <a:t>这歌，是摩西与主耶稣同作的歌！</a:t>
            </a:r>
            <a:endParaRPr lang="en-US" altLang="zh-CN" sz="27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2700" dirty="0" smtClean="0">
                <a:solidFill>
                  <a:schemeClr val="bg1"/>
                </a:solidFill>
              </a:rPr>
              <a:t>在这歌里，也显明摩西对神深切的认识</a:t>
            </a:r>
            <a:r>
              <a:rPr lang="en-US" altLang="zh-CN" sz="2700" dirty="0" smtClean="0">
                <a:solidFill>
                  <a:schemeClr val="bg1"/>
                </a:solidFill>
              </a:rPr>
              <a:t>——</a:t>
            </a:r>
            <a:r>
              <a:rPr lang="zh-CN" altLang="en-US" sz="2700" dirty="0" smtClean="0">
                <a:solidFill>
                  <a:schemeClr val="bg1"/>
                </a:solidFill>
              </a:rPr>
              <a:t>神的作为，伟大奇妙；神的道路，公义真实</a:t>
            </a:r>
            <a:r>
              <a:rPr lang="zh-CN" altLang="en-US" sz="2700" dirty="0" smtClean="0">
                <a:solidFill>
                  <a:schemeClr val="bg1"/>
                </a:solidFill>
              </a:rPr>
              <a:t>。</a:t>
            </a:r>
            <a:endParaRPr lang="en-US" altLang="zh-CN" sz="27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1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sz="2200" dirty="0" smtClean="0">
                <a:solidFill>
                  <a:schemeClr val="bg1"/>
                </a:solidFill>
              </a:rPr>
              <a:t>【</a:t>
            </a:r>
            <a:r>
              <a:rPr lang="zh-CN" altLang="en-US" sz="2200" dirty="0" smtClean="0">
                <a:solidFill>
                  <a:schemeClr val="bg1"/>
                </a:solidFill>
              </a:rPr>
              <a:t>耶和华神藉摩西不能入迦南，启示律法之路，不能将人带进神的国。止于应许地，正是摩西以他的生命来见证：律法，此路不通。</a:t>
            </a:r>
            <a:r>
              <a:rPr lang="en-US" altLang="zh-CN" sz="2200" dirty="0" smtClean="0">
                <a:solidFill>
                  <a:schemeClr val="bg1"/>
                </a:solidFill>
              </a:rPr>
              <a:t>】</a:t>
            </a: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438150"/>
            <a:ext cx="49530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48768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摩西的歌</a:t>
            </a:r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和</a:t>
            </a:r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羔羊的歌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05000" y="285750"/>
            <a:ext cx="4495800" cy="533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雅各 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vs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摩西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971550"/>
          <a:ext cx="8839200" cy="4000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703"/>
                <a:gridCol w="3381955"/>
                <a:gridCol w="3612542"/>
              </a:tblGrid>
              <a:tr h="473741">
                <a:tc>
                  <a:txBody>
                    <a:bodyPr/>
                    <a:lstStyle/>
                    <a:p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雅各</a:t>
                      </a:r>
                      <a:endParaRPr lang="zh-CN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摩西</a:t>
                      </a:r>
                      <a:endParaRPr lang="zh-CN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73741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Microsoft YaHei" pitchFamily="34" charset="-122"/>
                          <a:ea typeface="Microsoft YaHei" pitchFamily="34" charset="-122"/>
                        </a:rPr>
                        <a:t>拣选</a:t>
                      </a:r>
                      <a:endParaRPr lang="zh-CN" altLang="en-US" b="1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出生之前</a:t>
                      </a:r>
                      <a:r>
                        <a:rPr lang="en-US" altLang="zh-CN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/77</a:t>
                      </a:r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出生之前</a:t>
                      </a:r>
                      <a:r>
                        <a:rPr lang="en-US" altLang="zh-CN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/ 80</a:t>
                      </a:r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岁</a:t>
                      </a:r>
                    </a:p>
                  </a:txBody>
                  <a:tcPr/>
                </a:tc>
              </a:tr>
              <a:tr h="473741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Microsoft YaHei" pitchFamily="34" charset="-122"/>
                          <a:ea typeface="Microsoft YaHei" pitchFamily="34" charset="-122"/>
                        </a:rPr>
                        <a:t>拣选的目的</a:t>
                      </a:r>
                      <a:endParaRPr lang="zh-CN" altLang="en-US" b="1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归属于神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作神手中的器皿（先知</a:t>
                      </a:r>
                      <a:r>
                        <a:rPr lang="en-US" altLang="zh-CN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君王）</a:t>
                      </a:r>
                    </a:p>
                  </a:txBody>
                  <a:tcPr/>
                </a:tc>
              </a:tr>
              <a:tr h="473741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Microsoft YaHei" pitchFamily="34" charset="-122"/>
                          <a:ea typeface="Microsoft YaHei" pitchFamily="34" charset="-122"/>
                        </a:rPr>
                        <a:t>经历</a:t>
                      </a:r>
                      <a:endParaRPr lang="zh-CN" altLang="en-US" b="1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寄居外邦</a:t>
                      </a:r>
                      <a:r>
                        <a:rPr lang="en-US" altLang="zh-CN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20</a:t>
                      </a:r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年，受压迫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寄居外邦</a:t>
                      </a:r>
                      <a:r>
                        <a:rPr lang="en-US" altLang="zh-CN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40</a:t>
                      </a:r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年，受孤独</a:t>
                      </a:r>
                    </a:p>
                  </a:txBody>
                  <a:tcPr/>
                </a:tc>
              </a:tr>
              <a:tr h="6189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Microsoft YaHei" pitchFamily="34" charset="-122"/>
                          <a:ea typeface="Microsoft YaHei" pitchFamily="34" charset="-122"/>
                        </a:rPr>
                        <a:t>生命特质</a:t>
                      </a:r>
                    </a:p>
                    <a:p>
                      <a:endParaRPr lang="zh-CN" altLang="en-US" b="1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极力抓世上的好处。</a:t>
                      </a:r>
                      <a:r>
                        <a:rPr lang="en-US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20</a:t>
                      </a:r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年为拉班牧羊很委屈；为发家施诡计赚得羊群。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不在乎属世的好处，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40</a:t>
                      </a:r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年牧养岳父的羊群，完全不计算个人的得失。</a:t>
                      </a:r>
                      <a:endParaRPr lang="zh-CN" altLang="en-US" sz="1400" b="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501032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Microsoft YaHei" pitchFamily="34" charset="-122"/>
                          <a:ea typeface="Microsoft YaHei" pitchFamily="34" charset="-122"/>
                        </a:rPr>
                        <a:t>生命的改变成长</a:t>
                      </a:r>
                      <a:endParaRPr lang="zh-CN" altLang="en-US" b="1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蒙召、改名、一路被神拉扯，最终攀上生命高峰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蒙召、担责，一路拉扯以色列人，却功亏一篑，未进迦南</a:t>
                      </a:r>
                    </a:p>
                  </a:txBody>
                  <a:tcPr/>
                </a:tc>
              </a:tr>
              <a:tr h="473741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Microsoft YaHei" pitchFamily="34" charset="-122"/>
                          <a:ea typeface="Microsoft YaHei" pitchFamily="34" charset="-122"/>
                        </a:rPr>
                        <a:t>神要达成的目标</a:t>
                      </a:r>
                      <a:endParaRPr lang="zh-CN" altLang="en-US" b="1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在约中成为一个家族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在约中成为一个民族</a:t>
                      </a:r>
                    </a:p>
                  </a:txBody>
                  <a:tcPr/>
                </a:tc>
              </a:tr>
              <a:tr h="473741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Microsoft YaHei" pitchFamily="34" charset="-122"/>
                          <a:ea typeface="Microsoft YaHei" pitchFamily="34" charset="-122"/>
                        </a:rPr>
                        <a:t>拣选的结果</a:t>
                      </a:r>
                      <a:endParaRPr lang="zh-CN" altLang="en-US" b="1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以他的名命名这个民族，他是家长</a:t>
                      </a:r>
                      <a:endParaRPr lang="zh-CN" altLang="en-US" sz="1400" b="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以他为带领全族的领袖，他是中保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摩西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81200" y="285750"/>
            <a:ext cx="48768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摩西 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vs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耶罗波安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123950"/>
          <a:ext cx="8534400" cy="3836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46672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摩西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耶罗波安</a:t>
                      </a:r>
                      <a:endParaRPr lang="zh-CN" altLang="en-US" dirty="0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40</a:t>
                      </a:r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岁的摩西主动出手救被埃及人打的希伯来弟兄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主动举手攻击所罗门王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耶和华向摩西显现，差遣他回埃及，将神的百姓带出来，以他为以色列人的领袖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先知亚希雅向耶罗波安显现，传耶和华的旨意，将大卫国的十支派赐给他，拣选他作王治理以色列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法老听见这事，就想杀摩西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所罗门因此想要杀耶罗波安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摩西逃往米甸地居住，</a:t>
                      </a:r>
                      <a:r>
                        <a:rPr lang="en-US" altLang="zh-CN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40</a:t>
                      </a:r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年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耶罗波安起身逃往埃及，约</a:t>
                      </a:r>
                      <a:r>
                        <a:rPr lang="en-US" altLang="zh-CN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40</a:t>
                      </a:r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年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神召摩西回埃及，告诉他，寻索你命的人都死了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耶罗波安就住在埃及，直到所罗门死了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摩西为神带领百姓出埃及，与法老相争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耶罗波安作北国十支派以色列的王，与罗波安相争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摩西带下神的诫命，使以色列民被分别出来，禁拜偶像，成为圣洁的属神子民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Microsoft YaHei" pitchFamily="34" charset="-122"/>
                          <a:ea typeface="Microsoft YaHei" pitchFamily="34" charset="-122"/>
                        </a:rPr>
                        <a:t>耶罗波安违背神的应许与教训，铸两只金牛犊，使以色列百姓陷在拜偶像的大罪中</a:t>
                      </a:r>
                      <a:endParaRPr lang="zh-CN" altLang="en-US" sz="14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3350"/>
            <a:ext cx="8839200" cy="487680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en-US" altLang="zh-CN" dirty="0" smtClean="0"/>
              <a:t>		</a:t>
            </a:r>
            <a:r>
              <a:rPr lang="zh-CN" altLang="en-US" sz="5900" b="1" dirty="0" smtClean="0"/>
              <a:t>摩</a:t>
            </a:r>
            <a:r>
              <a:rPr lang="zh-CN" altLang="en-US" sz="5900" b="1" dirty="0" smtClean="0"/>
              <a:t>西三部曲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>
              <a:buNone/>
            </a:pPr>
            <a:endParaRPr lang="en-US" altLang="zh-CN" sz="13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4000" b="1" dirty="0" smtClean="0"/>
              <a:t>	</a:t>
            </a:r>
            <a:r>
              <a:rPr lang="zh-CN" altLang="en-US" sz="4000" b="1" dirty="0" smtClean="0"/>
              <a:t>序</a:t>
            </a:r>
            <a:r>
              <a:rPr lang="zh-CN" altLang="en-US" sz="4000" b="1" dirty="0" smtClean="0"/>
              <a:t>：摩西的歌</a:t>
            </a:r>
            <a:r>
              <a:rPr lang="zh-CN" altLang="en-US" sz="3300" b="1" dirty="0" smtClean="0"/>
              <a:t>（诗</a:t>
            </a:r>
            <a:r>
              <a:rPr lang="en-US" altLang="zh-CN" sz="3300" b="1" dirty="0" smtClean="0"/>
              <a:t>90</a:t>
            </a:r>
            <a:r>
              <a:rPr lang="zh-CN" altLang="en-US" sz="3300" b="1" dirty="0" smtClean="0"/>
              <a:t>篇）</a:t>
            </a:r>
            <a:endParaRPr lang="en-US" altLang="zh-CN" sz="3300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3800" b="1" dirty="0" smtClean="0"/>
              <a:t>	</a:t>
            </a:r>
            <a:r>
              <a:rPr lang="zh-CN" altLang="en-US" sz="3800" b="1" dirty="0" smtClean="0"/>
              <a:t>一、</a:t>
            </a:r>
            <a:r>
              <a:rPr lang="zh-CN" altLang="en-US" sz="3800" b="1" dirty="0" smtClean="0"/>
              <a:t>耶和华神建立摩西</a:t>
            </a:r>
            <a:endParaRPr lang="en-US" altLang="zh-CN" sz="3800" b="1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	</a:t>
            </a:r>
            <a:r>
              <a:rPr lang="zh-CN" altLang="en-US" dirty="0" smtClean="0"/>
              <a:t>在</a:t>
            </a:r>
            <a:r>
              <a:rPr lang="zh-CN" altLang="en-US" dirty="0" smtClean="0"/>
              <a:t>降十灾与过红海的历程中，摩西成为神百姓的领袖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	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摩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西的歌（出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章）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None/>
            </a:pPr>
            <a:endParaRPr lang="zh-CN" altLang="en-US" sz="13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3800" b="1" dirty="0" smtClean="0"/>
              <a:t>	</a:t>
            </a:r>
            <a:r>
              <a:rPr lang="zh-CN" altLang="en-US" sz="3800" b="1" dirty="0" smtClean="0"/>
              <a:t>二</a:t>
            </a:r>
            <a:r>
              <a:rPr lang="zh-CN" altLang="en-US" sz="3800" b="1" dirty="0" smtClean="0"/>
              <a:t>、耶和华神带领摩西</a:t>
            </a:r>
            <a:endParaRPr lang="en-US" altLang="zh-CN" sz="3800" b="1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	</a:t>
            </a:r>
            <a:r>
              <a:rPr lang="zh-CN" altLang="en-US" dirty="0" smtClean="0"/>
              <a:t>在</a:t>
            </a:r>
            <a:r>
              <a:rPr lang="zh-CN" altLang="en-US" dirty="0" smtClean="0"/>
              <a:t>困难的时候，神帮助；在软弱的时候，神扶起。出</a:t>
            </a:r>
            <a:r>
              <a:rPr lang="en-US" altLang="zh-CN" dirty="0" smtClean="0"/>
              <a:t>32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33</a:t>
            </a:r>
            <a:r>
              <a:rPr lang="zh-CN" altLang="en-US" dirty="0" smtClean="0"/>
              <a:t>章、民</a:t>
            </a:r>
            <a:r>
              <a:rPr lang="en-US" altLang="zh-CN" dirty="0" smtClean="0"/>
              <a:t>11</a:t>
            </a:r>
            <a:r>
              <a:rPr lang="zh-CN" altLang="en-US" dirty="0" smtClean="0"/>
              <a:t>章为例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	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感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动，渴慕见神的荣面（民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章）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None/>
            </a:pPr>
            <a:endParaRPr lang="zh-CN" altLang="en-US" sz="11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3800" b="1" dirty="0" smtClean="0"/>
              <a:t>	</a:t>
            </a:r>
            <a:r>
              <a:rPr lang="zh-CN" altLang="en-US" sz="3800" b="1" dirty="0" smtClean="0"/>
              <a:t>三</a:t>
            </a:r>
            <a:r>
              <a:rPr lang="zh-CN" altLang="en-US" sz="3800" b="1" dirty="0" smtClean="0"/>
              <a:t>、耶和华神与摩西合为一</a:t>
            </a:r>
            <a:endParaRPr lang="en-US" altLang="zh-CN" sz="3800" b="1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	</a:t>
            </a:r>
            <a:r>
              <a:rPr lang="zh-CN" altLang="en-US" dirty="0" smtClean="0"/>
              <a:t>摩</a:t>
            </a:r>
            <a:r>
              <a:rPr lang="zh-CN" altLang="en-US" dirty="0" smtClean="0"/>
              <a:t>西不是民选官员，权力的合法性从何而来？神为摩西亲自背书。民</a:t>
            </a:r>
            <a:r>
              <a:rPr lang="en-US" altLang="zh-CN" dirty="0" smtClean="0"/>
              <a:t>16</a:t>
            </a:r>
            <a:r>
              <a:rPr lang="zh-CN" altLang="en-US" dirty="0" smtClean="0"/>
              <a:t>章为例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	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摩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西的歌（申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章）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sz="4000" b="1" dirty="0" smtClean="0"/>
              <a:t>	</a:t>
            </a:r>
            <a:r>
              <a:rPr lang="zh-CN" altLang="en-US" sz="4000" b="1" dirty="0" smtClean="0"/>
              <a:t>终</a:t>
            </a:r>
            <a:r>
              <a:rPr lang="zh-CN" altLang="en-US" sz="4000" b="1" dirty="0" smtClean="0"/>
              <a:t>曲：摩西的歌与羔羊的歌</a:t>
            </a:r>
            <a:r>
              <a:rPr lang="zh-CN" altLang="en-US" dirty="0" smtClean="0"/>
              <a:t>（启</a:t>
            </a:r>
            <a:r>
              <a:rPr lang="en-US" altLang="zh-CN" dirty="0" smtClean="0"/>
              <a:t>15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3-4</a:t>
            </a:r>
            <a:r>
              <a:rPr lang="zh-CN" altLang="en-US" dirty="0" smtClean="0"/>
              <a:t>）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6D883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4200" b="1" u="sng" dirty="0" smtClean="0">
                <a:solidFill>
                  <a:srgbClr val="FFC000"/>
                </a:solidFill>
                <a:latin typeface="KaiTi" pitchFamily="49" charset="-122"/>
                <a:ea typeface="KaiTi" pitchFamily="49" charset="-122"/>
              </a:rPr>
              <a:t>摩西生命的第一个阶段</a:t>
            </a:r>
            <a:r>
              <a:rPr lang="zh-CN" altLang="en-US" sz="4200" b="1" dirty="0" smtClean="0">
                <a:solidFill>
                  <a:srgbClr val="FFC000"/>
                </a:solidFill>
                <a:latin typeface="KaiTi" pitchFamily="49" charset="-122"/>
                <a:ea typeface="KaiTi" pitchFamily="49" charset="-122"/>
              </a:rPr>
              <a:t>：</a:t>
            </a:r>
            <a:endParaRPr lang="en-US" altLang="zh-CN" sz="4200" b="1" dirty="0" smtClean="0">
              <a:solidFill>
                <a:srgbClr val="FFC000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5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在摩西自认为一生结束之处，</a:t>
            </a:r>
            <a:endParaRPr lang="en-US" altLang="zh-CN" sz="5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5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神对他说：起来！</a:t>
            </a:r>
            <a:endParaRPr lang="en-US" altLang="zh-CN" sz="5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耶和华神要定意预备摩西作祂使用的器皿；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从何烈山神向摩西显现，到带以色列人出埃及，过红海，是神对摩西信心的建造。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作为以色列民族的领袖，摩西在红海的洗礼中，被建立起来。</a:t>
            </a:r>
            <a:endParaRPr lang="en-US" altLang="zh-CN" sz="18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endParaRPr lang="en-US" altLang="zh-CN" sz="29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sz="3400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【40</a:t>
            </a:r>
            <a:r>
              <a:rPr lang="zh-CN" altLang="en-US" sz="3400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年前，一希伯来人问摩西：“谁立你作我们的首领和审判官呢？”</a:t>
            </a:r>
            <a:r>
              <a:rPr lang="en-US" altLang="zh-CN" sz="3400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365760" indent="0">
              <a:lnSpc>
                <a:spcPct val="150000"/>
              </a:lnSpc>
              <a:buNone/>
            </a:pPr>
            <a:endParaRPr lang="en-US" altLang="zh-CN" sz="23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sz="3400" dirty="0" smtClean="0">
                <a:solidFill>
                  <a:schemeClr val="bg1"/>
                </a:solidFill>
              </a:rPr>
              <a:t>《</a:t>
            </a:r>
            <a:r>
              <a:rPr lang="zh-CN" altLang="en-US" sz="3400" dirty="0" smtClean="0">
                <a:solidFill>
                  <a:schemeClr val="bg1"/>
                </a:solidFill>
              </a:rPr>
              <a:t>出埃及记</a:t>
            </a:r>
            <a:r>
              <a:rPr lang="en-US" altLang="zh-CN" sz="3400" dirty="0" smtClean="0">
                <a:solidFill>
                  <a:schemeClr val="bg1"/>
                </a:solidFill>
              </a:rPr>
              <a:t>》3</a:t>
            </a:r>
            <a:r>
              <a:rPr lang="zh-CN" altLang="en-US" sz="3400" dirty="0" smtClean="0">
                <a:solidFill>
                  <a:schemeClr val="bg1"/>
                </a:solidFill>
              </a:rPr>
              <a:t>章，神初见摩西，就将祂的计划全盘向摩西讲明：</a:t>
            </a:r>
            <a:endParaRPr lang="en-US" altLang="zh-CN" sz="34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sz="29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	1</a:t>
            </a:r>
            <a:r>
              <a:rPr lang="zh-CN" altLang="en-US" sz="29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、我要把以色列人救出来，带入流奶与密之地；</a:t>
            </a:r>
            <a:endParaRPr lang="en-US" altLang="zh-CN" sz="29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sz="29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	2</a:t>
            </a:r>
            <a:r>
              <a:rPr lang="zh-CN" altLang="en-US" sz="29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、你要去见法老；</a:t>
            </a:r>
            <a:endParaRPr lang="en-US" altLang="zh-CN" sz="29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sz="29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	3</a:t>
            </a:r>
            <a:r>
              <a:rPr lang="zh-CN" altLang="en-US" sz="29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、法老必不听你；</a:t>
            </a:r>
            <a:endParaRPr lang="en-US" altLang="zh-CN" sz="29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sz="600" dirty="0" smtClean="0">
                <a:solidFill>
                  <a:schemeClr val="bg1"/>
                </a:solidFill>
              </a:rPr>
              <a:t>	</a:t>
            </a:r>
          </a:p>
          <a:p>
            <a:pPr marL="365760" indent="0">
              <a:lnSpc>
                <a:spcPct val="150000"/>
              </a:lnSpc>
              <a:buNone/>
            </a:pPr>
            <a:endParaRPr lang="en-US" altLang="zh-CN" sz="11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3400" dirty="0" smtClean="0">
                <a:solidFill>
                  <a:schemeClr val="bg1"/>
                </a:solidFill>
              </a:rPr>
              <a:t>摩西：他们必不信我；</a:t>
            </a:r>
            <a:endParaRPr lang="en-US" altLang="zh-CN" sz="34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3400" dirty="0" smtClean="0">
                <a:solidFill>
                  <a:schemeClr val="bg1"/>
                </a:solidFill>
              </a:rPr>
              <a:t>摩西：我本是拙口笨舌的；</a:t>
            </a:r>
            <a:endParaRPr lang="en-US" altLang="zh-CN" sz="3400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zh-CN" altLang="en-US" sz="3400" dirty="0" smtClean="0">
                <a:solidFill>
                  <a:schemeClr val="bg1"/>
                </a:solidFill>
              </a:rPr>
              <a:t>摩西：你愿意打发谁，就打发谁去吧！</a:t>
            </a:r>
            <a:endParaRPr lang="en-US" altLang="zh-CN" sz="3400" b="1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43400" y="3943350"/>
            <a:ext cx="4419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神的计划 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SimSun" pitchFamily="49" charset="-122"/>
                <a:ea typeface="NSimSun" pitchFamily="49" charset="-122"/>
              </a:rPr>
              <a:t>与</a:t>
            </a:r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 人的责任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514350"/>
            <a:ext cx="54864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55626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特殊拣选：</a:t>
            </a:r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神的恩赐和选召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《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出埃及记</a:t>
            </a: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》7-12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章，耶和华以连续的灾殃击打法老。圣经的写法：</a:t>
            </a:r>
            <a:endParaRPr lang="en-US" altLang="zh-CN" sz="3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	1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、之前，都是耶和华吩咐摩西；之后，都是事实证明果然如此。</a:t>
            </a:r>
            <a:endParaRPr lang="en-US" altLang="zh-CN" sz="3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	2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、几乎全都是一个独特的视角</a:t>
            </a: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——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摩西讲出、摩西看见、摩西经历</a:t>
            </a: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……</a:t>
            </a: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	3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、作为第一见证人，摩西建立了对神的坚定信心。</a:t>
            </a:r>
            <a:endParaRPr lang="en-US" altLang="zh-CN" sz="3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marL="91440" indent="0">
              <a:lnSpc>
                <a:spcPct val="150000"/>
              </a:lnSpc>
              <a:buNone/>
            </a:pPr>
            <a:endParaRPr lang="en-US" altLang="zh-CN" sz="3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marL="91440" indent="0">
              <a:lnSpc>
                <a:spcPct val="150000"/>
              </a:lnSpc>
              <a:buNone/>
            </a:pP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全本圣经除摩西以外，没有任何一人与神有过如此深度同工的经历。从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到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利未记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》《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民数记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，所有耶和华神的话语，全是由摩西传下来的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   </a:t>
            </a:r>
          </a:p>
          <a:p>
            <a:pPr marL="91440" indent="0">
              <a:lnSpc>
                <a:spcPct val="150000"/>
              </a:lnSpc>
              <a:buNone/>
            </a:pP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  。。</a:t>
            </a:r>
            <a:endParaRPr lang="en-US" altLang="zh-CN" sz="3400" b="1" dirty="0" smtClean="0">
              <a:solidFill>
                <a:srgbClr val="FFFF00"/>
              </a:solidFill>
              <a:latin typeface="DengXian" pitchFamily="2" charset="-122"/>
              <a:ea typeface="DengXian" pitchFamily="2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4171950"/>
            <a:ext cx="68580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耶和华降灾：</a:t>
            </a:r>
            <a:r>
              <a:rPr lang="zh-CN" altLang="en-US" sz="20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圣经特殊记叙方式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514350"/>
            <a:ext cx="4876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48768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成长：在与神同工中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《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出埃及记</a:t>
            </a: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》7-12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章，耶和华以连续的灾殃击打法老。圣经的写法：</a:t>
            </a:r>
            <a:endParaRPr lang="en-US" altLang="zh-CN" sz="3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	1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、之前，都是耶和华吩咐摩西；之后，都是事实证明果然如此。</a:t>
            </a:r>
            <a:endParaRPr lang="en-US" altLang="zh-CN" sz="3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	2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、几乎全都是一个独特的视角</a:t>
            </a: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——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摩西讲出、摩西看见、摩西经历</a:t>
            </a: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……</a:t>
            </a: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	3</a:t>
            </a: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、作为第一见证人，摩西建立了对神的坚定信心。</a:t>
            </a:r>
            <a:endParaRPr lang="en-US" altLang="zh-CN" sz="3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marL="91440" indent="0">
              <a:lnSpc>
                <a:spcPct val="150000"/>
              </a:lnSpc>
              <a:buNone/>
            </a:pPr>
            <a:endParaRPr lang="en-US" altLang="zh-CN" sz="3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marL="91440" indent="0">
              <a:lnSpc>
                <a:spcPct val="150000"/>
              </a:lnSpc>
              <a:buNone/>
            </a:pP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全本圣经除摩西以外，没有任何一人与神有过如此深度同工的经历。从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到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利未记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》《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民数记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，所有耶和华神的话语，全是由摩西传下来的</a:t>
            </a:r>
            <a:r>
              <a:rPr lang="en-US" altLang="zh-CN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50000"/>
              </a:lnSpc>
              <a:buNone/>
            </a:pPr>
            <a:r>
              <a:rPr lang="en-US" altLang="zh-CN" sz="3400" b="1" dirty="0" smtClean="0">
                <a:solidFill>
                  <a:schemeClr val="bg1"/>
                </a:solidFill>
                <a:latin typeface="+mn-ea"/>
                <a:ea typeface="+mn-ea"/>
              </a:rPr>
              <a:t>   </a:t>
            </a:r>
          </a:p>
          <a:p>
            <a:pPr marL="91440" indent="0">
              <a:lnSpc>
                <a:spcPct val="150000"/>
              </a:lnSpc>
              <a:buNone/>
            </a:pPr>
            <a:r>
              <a:rPr lang="zh-CN" altLang="en-US" sz="3400" b="1" dirty="0" smtClean="0">
                <a:solidFill>
                  <a:schemeClr val="bg1"/>
                </a:solidFill>
                <a:latin typeface="+mn-ea"/>
                <a:ea typeface="+mn-ea"/>
              </a:rPr>
              <a:t>  。。</a:t>
            </a:r>
            <a:endParaRPr lang="en-US" altLang="zh-CN" sz="3400" b="1" dirty="0" smtClean="0">
              <a:solidFill>
                <a:srgbClr val="FFFF00"/>
              </a:solidFill>
              <a:latin typeface="DengXian" pitchFamily="2" charset="-122"/>
              <a:ea typeface="DengXian" pitchFamily="2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4171950"/>
            <a:ext cx="68580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耶和华降灾：</a:t>
            </a:r>
            <a:r>
              <a:rPr lang="zh-CN" altLang="en-US" sz="20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圣经特殊记叙方式</a:t>
            </a:r>
            <a:r>
              <a:rPr lang="en-US" altLang="zh-CN" sz="20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0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摩西的主观视角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514350"/>
            <a:ext cx="4876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48768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成长：在与神同工中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  <a:solidFill>
            <a:srgbClr val="00206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365760" indent="0">
              <a:lnSpc>
                <a:spcPct val="15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《</a:t>
            </a:r>
            <a:endParaRPr lang="en-US" altLang="zh-CN" sz="29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43600" y="1276350"/>
            <a:ext cx="2743200" cy="3657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0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</a:t>
            </a:r>
            <a:r>
              <a:rPr lang="zh-CN" altLang="en-US" sz="20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不要惧怕，只管站住！看耶和华今天向你们所要施行的救恩！</a:t>
            </a:r>
            <a:endParaRPr lang="en-US" altLang="zh-CN" sz="20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endParaRPr lang="en-US" altLang="zh-CN" sz="20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en-US" altLang="zh-CN" sz="20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20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因为，你们今天所看见的埃及人，必永远不再看见了！耶和华必为你们争战；你们只管静默，不要作声。</a:t>
            </a:r>
          </a:p>
        </p:txBody>
      </p:sp>
      <p:pic>
        <p:nvPicPr>
          <p:cNvPr id="6" name="Picture 5" descr="摩西 过红海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00150"/>
            <a:ext cx="4953000" cy="381381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57200" y="438150"/>
            <a:ext cx="37338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285750"/>
            <a:ext cx="3733800" cy="685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过红海！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7207</TotalTime>
  <Words>2838</Words>
  <Application>Microsoft Office PowerPoint</Application>
  <PresentationFormat>On-screen Show (16:9)</PresentationFormat>
  <Paragraphs>282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Thinkpad T470s</dc:creator>
  <cp:lastModifiedBy>Thinkpad T470s</cp:lastModifiedBy>
  <cp:revision>40</cp:revision>
  <dcterms:created xsi:type="dcterms:W3CDTF">2024-04-24T18:06:43Z</dcterms:created>
  <dcterms:modified xsi:type="dcterms:W3CDTF">2024-09-08T14:58:17Z</dcterms:modified>
</cp:coreProperties>
</file>