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80" r:id="rId4"/>
    <p:sldId id="270" r:id="rId5"/>
    <p:sldId id="263" r:id="rId6"/>
    <p:sldId id="267" r:id="rId7"/>
    <p:sldId id="265" r:id="rId8"/>
    <p:sldId id="272" r:id="rId9"/>
    <p:sldId id="271" r:id="rId10"/>
    <p:sldId id="268" r:id="rId11"/>
    <p:sldId id="273" r:id="rId12"/>
    <p:sldId id="274" r:id="rId1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8D61"/>
    <a:srgbClr val="2870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DA5A36-B81E-4398-82E0-F0FAF5ACCD71}" type="datetimeFigureOut">
              <a:rPr lang="zh-CN" altLang="en-US" smtClean="0"/>
              <a:pPr/>
              <a:t>2024/8/27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D0695E-99CD-494B-B8FB-BD361B65DFF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8000" dirty="0" smtClean="0"/>
              <a:t>出埃及记 </a:t>
            </a:r>
            <a:r>
              <a:rPr lang="zh-CN" altLang="en-US" dirty="0" smtClean="0"/>
              <a:t>第</a:t>
            </a:r>
            <a:r>
              <a:rPr lang="en-US" altLang="zh-CN" dirty="0" smtClean="0"/>
              <a:t>12</a:t>
            </a:r>
            <a:r>
              <a:rPr lang="zh-CN" altLang="en-US" dirty="0" smtClean="0"/>
              <a:t>章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333750"/>
            <a:ext cx="7772400" cy="685800"/>
          </a:xfrm>
        </p:spPr>
        <p:txBody>
          <a:bodyPr>
            <a:norm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周六查经班 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2024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年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8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月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1950"/>
            <a:ext cx="8382000" cy="4419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17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出</a:t>
            </a: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zh-CN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37-51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      以色列人从兰塞起行、往疏割去．除了妇人孩子、步行的男人约有六十万。又有许多闲杂人、并有羊群牛群和他们一同上去。他们用埃及带出来的生面、烤成无酵饼、这生面原没有发起、因为他们被催逼离开埃及、不能耽延、也没有为自己预备甚么食物。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      以色列人住在埃及共有四百三十年。正满了四百三十年的那一天、耶和华的军队都从埃及地出来了。这夜是耶和华的夜、因耶和华领他们出了埃及地、所以当向耶和华谨守、是以色列众人世世代代该谨守的。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      耶和华对摩西亚伦说、“逾越节的例是这样、外邦人都不可吃这羊羔。但各人用银子买的奴仆、既受了割礼、就可以吃。寄居的、和雇工人、都不可吃。应当在一个房子里吃、不可把一点肉从房子里带到外头去．羊羔的骨头、一根也不可折断。以色列全会众都要守这礼。若有外人寄居在你们中间、愿向耶和华守逾越节、他所有的男子务要受割礼、然后才容他前来遵守、他也就像本地人一样．但未受割礼的、都不可吃这羊羔。本地人和寄居在你们中间的外人、同归一例。“</a:t>
            </a:r>
            <a:endParaRPr lang="en-US" altLang="zh-CN" sz="3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500" dirty="0" smtClean="0"/>
              <a:t>      耶和华怎样吩咐摩西亚伦、以色列众人就怎样行了。正当那日、耶和华将以色列人按着他们的军队、从埃及地领出来。</a:t>
            </a:r>
            <a:endParaRPr lang="zh-CN" altLang="en-US" sz="3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02786"/>
          </a:xfrm>
          <a:solidFill>
            <a:srgbClr val="287098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出埃及！</a:t>
            </a:r>
            <a:endParaRPr lang="en-US" altLang="zh-CN" sz="5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地点：兰塞（太阳神</a:t>
            </a:r>
            <a:r>
              <a:rPr lang="en-US" altLang="zh-CN" dirty="0" smtClean="0">
                <a:solidFill>
                  <a:schemeClr val="bg1"/>
                </a:solidFill>
              </a:rPr>
              <a:t>Ra</a:t>
            </a:r>
            <a:r>
              <a:rPr lang="zh-CN" altLang="en-US" dirty="0" smtClean="0">
                <a:solidFill>
                  <a:schemeClr val="bg1"/>
                </a:solidFill>
              </a:rPr>
              <a:t>之子）</a:t>
            </a:r>
            <a:r>
              <a:rPr lang="en-US" altLang="zh-CN" dirty="0" smtClean="0">
                <a:solidFill>
                  <a:schemeClr val="bg1"/>
                </a:solidFill>
              </a:rPr>
              <a:t>——</a:t>
            </a:r>
            <a:r>
              <a:rPr lang="zh-CN" altLang="en-US" dirty="0" smtClean="0">
                <a:solidFill>
                  <a:schemeClr val="bg1"/>
                </a:solidFill>
              </a:rPr>
              <a:t>疏割（牲棚）；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人员：以色列人（男人、妇女孩子，以及闲杂人）；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人数：男人约</a:t>
            </a:r>
            <a:r>
              <a:rPr lang="en-US" altLang="zh-CN" dirty="0" smtClean="0">
                <a:solidFill>
                  <a:schemeClr val="bg1"/>
                </a:solidFill>
              </a:rPr>
              <a:t>60</a:t>
            </a:r>
            <a:r>
              <a:rPr lang="zh-CN" altLang="en-US" dirty="0" smtClean="0">
                <a:solidFill>
                  <a:schemeClr val="bg1"/>
                </a:solidFill>
              </a:rPr>
              <a:t>万；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状态：带着无酵的</a:t>
            </a:r>
            <a:r>
              <a:rPr lang="zh-CN" altLang="en-US" dirty="0" smtClean="0">
                <a:solidFill>
                  <a:schemeClr val="bg1"/>
                </a:solidFill>
              </a:rPr>
              <a:t>面团，</a:t>
            </a:r>
            <a:r>
              <a:rPr lang="zh-CN" altLang="en-US" dirty="0" smtClean="0">
                <a:solidFill>
                  <a:schemeClr val="bg1"/>
                </a:solidFill>
              </a:rPr>
              <a:t>被催逼而出；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时间：正满了</a:t>
            </a:r>
            <a:r>
              <a:rPr lang="en-US" altLang="zh-CN" dirty="0" smtClean="0">
                <a:solidFill>
                  <a:schemeClr val="bg1"/>
                </a:solidFill>
              </a:rPr>
              <a:t>430</a:t>
            </a:r>
            <a:r>
              <a:rPr lang="zh-CN" altLang="en-US" dirty="0" smtClean="0">
                <a:solidFill>
                  <a:schemeClr val="bg1"/>
                </a:solidFill>
              </a:rPr>
              <a:t>年的那一天；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名号：耶和华的军队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神为这一刻定性：这夜是耶和华的夜！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以色列当永世谨守的意义</a:t>
            </a:r>
            <a:r>
              <a:rPr lang="en-US" altLang="zh-CN" dirty="0" smtClean="0">
                <a:solidFill>
                  <a:schemeClr val="bg1"/>
                </a:solidFill>
              </a:rPr>
              <a:t>——</a:t>
            </a:r>
            <a:r>
              <a:rPr lang="zh-CN" altLang="en-US" dirty="0" smtClean="0">
                <a:solidFill>
                  <a:schemeClr val="bg1"/>
                </a:solidFill>
              </a:rPr>
              <a:t>并未去过埃及的后世子孙，同为一例。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02786"/>
          </a:xfrm>
          <a:solidFill>
            <a:srgbClr val="648D6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逾越节的条例（附则）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、参加者的规定：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a,</a:t>
            </a:r>
            <a:r>
              <a:rPr lang="zh-CN" altLang="en-US" dirty="0" smtClean="0"/>
              <a:t> 外邦人不可吃逾越节的羊羔，除非受割礼，可吃；</a:t>
            </a:r>
            <a:r>
              <a:rPr lang="en-US" altLang="zh-CN" dirty="0" smtClean="0"/>
              <a:t>b,</a:t>
            </a:r>
            <a:r>
              <a:rPr lang="zh-CN" altLang="en-US" dirty="0" smtClean="0"/>
              <a:t>买的奴仆，受过割礼，可以吃；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</a:t>
            </a:r>
            <a:r>
              <a:rPr lang="en-US" altLang="zh-CN" dirty="0" smtClean="0"/>
              <a:t>c,</a:t>
            </a:r>
            <a:r>
              <a:rPr lang="zh-CN" altLang="en-US" dirty="0" smtClean="0"/>
              <a:t>寄居有和雇工不可；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、地点：同在一室；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、对羊羔的规定：骨头一根不可折断；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、愿意归向耶和华的外人：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     </a:t>
            </a:r>
            <a:r>
              <a:rPr lang="en-US" altLang="zh-CN" dirty="0" smtClean="0"/>
              <a:t>a,</a:t>
            </a:r>
            <a:r>
              <a:rPr lang="zh-CN" altLang="en-US" dirty="0" smtClean="0"/>
              <a:t>受割礼后可以；</a:t>
            </a:r>
            <a:r>
              <a:rPr lang="en-US" altLang="zh-CN" dirty="0" smtClean="0"/>
              <a:t>b,</a:t>
            </a:r>
            <a:r>
              <a:rPr lang="zh-CN" altLang="en-US" dirty="0" smtClean="0"/>
              <a:t>本地人与寄居者同上。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以上条例显明：外邦人若心向耶和华，可以归为一例。以“割礼”作为一个外显的记号。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逾越节是神的拯救；割礼是神的恩约，以此来定义你是谁，你属谁</a:t>
            </a:r>
            <a:r>
              <a:rPr lang="en-US" altLang="zh-CN" dirty="0" smtClean="0"/>
              <a:t>】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5750"/>
            <a:ext cx="8382000" cy="4495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b="1" dirty="0" smtClean="0"/>
              <a:t>出</a:t>
            </a:r>
            <a:r>
              <a:rPr lang="en-US" altLang="zh-CN" sz="3400" b="1" dirty="0" smtClean="0"/>
              <a:t>12</a:t>
            </a:r>
            <a:r>
              <a:rPr lang="zh-CN" altLang="en-US" sz="3400" b="1" dirty="0" smtClean="0"/>
              <a:t>：</a:t>
            </a:r>
            <a:r>
              <a:rPr lang="en-US" altLang="zh-CN" sz="3400" b="1" dirty="0" smtClean="0"/>
              <a:t>14-28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1300" dirty="0" smtClean="0"/>
              <a:t/>
            </a:r>
            <a:br>
              <a:rPr lang="zh-CN" altLang="en-US" sz="1300" dirty="0" smtClean="0"/>
            </a:br>
            <a:r>
              <a:rPr lang="zh-CN" altLang="en-US" sz="1300" dirty="0" smtClean="0"/>
              <a:t>             </a:t>
            </a:r>
            <a:r>
              <a:rPr lang="zh-CN" altLang="en-US" sz="2900" dirty="0" smtClean="0"/>
              <a:t>你们要记念这日、守为耶和华的节、作为你们世世代代永远的定例。</a:t>
            </a:r>
            <a:endParaRPr lang="en-US" altLang="zh-CN" sz="2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/>
              <a:t>      你们要吃无酵饼七日．头一日要把酵从你们各家中除去、因为从头一日起、到第七日为止、凡吃有酵之饼的、必从以色列中剪除。头一日你们当有圣会、第七日也当有圣会、这两日之内、除了预备各人所要吃的以外、无论何工、都不可作。你们要守无酵节、因为我正当这日把你们的军队从埃及地领出来、所以你们要守这日、作为世世代代永远的定例。从正月十四日晚上、直到二十一日晚上、你们要吃无酵饼。在你们各家中、七日之内不可有酵、因为凡吃有酵之物的、无论是寄居的、是本地的、必从以色列的会中剪除。有酵的物、你们都不可吃、在你们一切住处要吃无酵饼。“</a:t>
            </a:r>
            <a:endParaRPr lang="en-US" altLang="zh-CN" sz="2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/>
              <a:t>      </a:t>
            </a:r>
            <a:r>
              <a:rPr lang="zh-CN" altLang="en-US" sz="2900" dirty="0" smtClean="0"/>
              <a:t>于是摩西召了以色列的众长老来、对他们说、“你们要按着家口取出羊羔、把这逾越节的羊羔宰了。拿一把牛膝草、蘸盆里的血、打在门楣上、和左右的门框上．你们谁也不可出自己的房门直到早晨。因为耶和华要巡行击杀埃及人、他看见血在门楣上、和左右的门框上、就必越过那门、不容灭命的进你们的房屋、击杀你们。这例你们要守着、作为你们和你们子孙永远的定例。日后你们到了耶和华按着所应许赐给你们的那地、就要守这礼。你们的儿女问你们说、行这礼是甚么意思。你们就说、这是献给耶和华逾越节的祭．当以色列人在埃及的时候、他击杀埃及人、越过以色列人的房屋、救了我们各家。”</a:t>
            </a:r>
            <a:endParaRPr lang="en-US" altLang="zh-CN" sz="2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/>
              <a:t>      </a:t>
            </a:r>
            <a:r>
              <a:rPr lang="zh-CN" altLang="en-US" sz="2900" dirty="0" smtClean="0"/>
              <a:t>于是百姓低头下拜。耶和华怎样吩咐摩西亚伦、以色列人就怎样行。</a:t>
            </a:r>
            <a:endParaRPr lang="zh-CN" alt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zh-CN" altLang="en-US" dirty="0" smtClean="0"/>
              <a:t>耶和华神设立除酵节</a:t>
            </a:r>
            <a:endParaRPr lang="zh-CN" altLang="en-US" dirty="0"/>
          </a:p>
        </p:txBody>
      </p:sp>
      <p:pic>
        <p:nvPicPr>
          <p:cNvPr id="4" name="Content Placeholder 3" descr="无酵饼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361950"/>
            <a:ext cx="5029200" cy="33046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764"/>
            <a:ext cx="8229600" cy="4002786"/>
          </a:xfr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无酵节</a:t>
            </a: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en-US" altLang="zh-CN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正月十四晚至二十一日晚，共七天。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chemeClr val="bg1"/>
                </a:solidFill>
              </a:rPr>
              <a:t>读经文，思考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神为什么要设立这个节？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为什么这个节要成为“世世代代永远的定例”？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这个节有多少规定？为什么这个节要持续七日？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为什么这个节要如此严厉：凡吃有酵之饼的，要剪除？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这节的第一天和最后一天都“当有圣会”的意义是什么？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为何“无论何工都不可做”？这七天怎么过？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 【</a:t>
            </a:r>
            <a:r>
              <a:rPr lang="zh-CN" altLang="en-US" dirty="0" smtClean="0">
                <a:solidFill>
                  <a:schemeClr val="bg1"/>
                </a:solidFill>
              </a:rPr>
              <a:t>第一个逾越节其实并不能照上述要求逐一实现</a:t>
            </a:r>
            <a:r>
              <a:rPr lang="en-US" altLang="zh-CN" dirty="0" smtClean="0">
                <a:solidFill>
                  <a:schemeClr val="bg1"/>
                </a:solidFill>
              </a:rPr>
              <a:t>】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97764"/>
            <a:ext cx="8382000" cy="400278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sz="9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出</a:t>
            </a:r>
            <a:r>
              <a:rPr lang="en-US" altLang="zh-CN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zh-CN" alt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15-20</a:t>
            </a:r>
            <a:r>
              <a:rPr lang="zh-CN" alt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节的交叉结构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/>
              <a:t> 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15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节上  你们要吃无酵饼七日．头一日要把酵从你们各家中除去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/>
              <a:t>     15</a:t>
            </a:r>
            <a:r>
              <a:rPr lang="zh-CN" altLang="en-US" dirty="0" smtClean="0"/>
              <a:t>节下  因为从头一日起、到第七日为止、凡吃有酵之饼的、必从以色列中剪除</a:t>
            </a:r>
            <a:endParaRPr lang="en-US" altLang="zh-CN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 smtClean="0"/>
              <a:t>           </a:t>
            </a:r>
            <a:r>
              <a:rPr lang="en-US" altLang="zh-CN" dirty="0" smtClean="0">
                <a:solidFill>
                  <a:srgbClr val="0070C0"/>
                </a:solidFill>
              </a:rPr>
              <a:t>16</a:t>
            </a:r>
            <a:r>
              <a:rPr lang="zh-CN" altLang="en-US" dirty="0" smtClean="0">
                <a:solidFill>
                  <a:srgbClr val="0070C0"/>
                </a:solidFill>
              </a:rPr>
              <a:t>节  头一日你们当有圣会、</a:t>
            </a:r>
            <a:r>
              <a:rPr lang="en-US" altLang="zh-CN" dirty="0" smtClean="0">
                <a:solidFill>
                  <a:srgbClr val="0070C0"/>
                </a:solidFill>
              </a:rPr>
              <a:t>……</a:t>
            </a:r>
            <a:r>
              <a:rPr lang="zh-CN" altLang="en-US" dirty="0" smtClean="0">
                <a:solidFill>
                  <a:srgbClr val="0070C0"/>
                </a:solidFill>
              </a:rPr>
              <a:t>无论何工、都不可作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/>
              <a:t>                 </a:t>
            </a:r>
            <a:r>
              <a:rPr lang="en-US" altLang="zh-CN" dirty="0" smtClean="0">
                <a:solidFill>
                  <a:srgbClr val="00B050"/>
                </a:solidFill>
              </a:rPr>
              <a:t>17</a:t>
            </a:r>
            <a:r>
              <a:rPr lang="zh-CN" altLang="en-US" dirty="0" smtClean="0">
                <a:solidFill>
                  <a:srgbClr val="00B050"/>
                </a:solidFill>
              </a:rPr>
              <a:t>节上  你们要守无酵节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/>
              <a:t>                        </a:t>
            </a:r>
            <a:r>
              <a:rPr lang="en-US" altLang="zh-CN" dirty="0" smtClean="0">
                <a:solidFill>
                  <a:srgbClr val="FF0000"/>
                </a:solidFill>
              </a:rPr>
              <a:t>17</a:t>
            </a:r>
            <a:r>
              <a:rPr lang="zh-CN" altLang="en-US" dirty="0" smtClean="0">
                <a:solidFill>
                  <a:srgbClr val="FF0000"/>
                </a:solidFill>
              </a:rPr>
              <a:t>节中  因为我正当这日把你们的军队从埃及地领出来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/>
              <a:t>                 </a:t>
            </a:r>
            <a:r>
              <a:rPr lang="en-US" altLang="zh-CN" dirty="0" smtClean="0">
                <a:solidFill>
                  <a:srgbClr val="00B050"/>
                </a:solidFill>
              </a:rPr>
              <a:t>17</a:t>
            </a:r>
            <a:r>
              <a:rPr lang="zh-CN" altLang="en-US" dirty="0" smtClean="0">
                <a:solidFill>
                  <a:srgbClr val="00B050"/>
                </a:solidFill>
              </a:rPr>
              <a:t>节下  所以你们要守这日、作为世世代代永远的定例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/>
              <a:t>           </a:t>
            </a:r>
            <a:r>
              <a:rPr lang="en-US" altLang="zh-CN" dirty="0" smtClean="0">
                <a:solidFill>
                  <a:srgbClr val="0070C0"/>
                </a:solidFill>
              </a:rPr>
              <a:t>18</a:t>
            </a:r>
            <a:r>
              <a:rPr lang="zh-CN" altLang="en-US" dirty="0" smtClean="0">
                <a:solidFill>
                  <a:srgbClr val="0070C0"/>
                </a:solidFill>
              </a:rPr>
              <a:t>节  从正月十四日晚上、直到二十一日晚上、你们要吃无酵饼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 smtClean="0"/>
              <a:t>     </a:t>
            </a:r>
            <a:r>
              <a:rPr lang="en-US" altLang="zh-CN" dirty="0" smtClean="0"/>
              <a:t>19</a:t>
            </a:r>
            <a:r>
              <a:rPr lang="zh-CN" altLang="en-US" dirty="0" smtClean="0"/>
              <a:t>节  在你们各家中、七日之内不可有酵、因为凡吃有酵之物的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必从以色列的会中剪除</a:t>
            </a:r>
            <a:endParaRPr lang="en-US" altLang="zh-CN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节  有酵的物、你们都不可吃、在你们一切住处要吃无酵饼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02786"/>
          </a:xfrm>
          <a:solidFill>
            <a:srgbClr val="00206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第一个逾</a:t>
            </a:r>
            <a:r>
              <a:rPr lang="zh-CN" altLang="en-U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越</a:t>
            </a:r>
            <a:r>
              <a:rPr lang="zh-CN" altLang="en-U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节，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色列人当遵守的</a:t>
            </a:r>
            <a:r>
              <a:rPr lang="zh-CN" altLang="en-US" dirty="0" smtClean="0"/>
              <a:t>（出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21-28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1</a:t>
            </a:r>
            <a:r>
              <a:rPr lang="zh-CN" altLang="en-US" dirty="0" smtClean="0"/>
              <a:t>、宰杀逾越节的羊羔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2</a:t>
            </a:r>
            <a:r>
              <a:rPr lang="zh-CN" altLang="en-US" dirty="0" smtClean="0"/>
              <a:t>、以牛膝草蘸血打在门楣和门框上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3</a:t>
            </a:r>
            <a:r>
              <a:rPr lang="zh-CN" altLang="en-US" dirty="0" smtClean="0"/>
              <a:t>、不可出房门，直到早晨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4</a:t>
            </a:r>
            <a:r>
              <a:rPr lang="zh-CN" altLang="en-US" dirty="0" smtClean="0"/>
              <a:t>、灭命天使将逾越你们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5</a:t>
            </a:r>
            <a:r>
              <a:rPr lang="zh-CN" altLang="en-US" dirty="0" smtClean="0"/>
              <a:t>、永守此例，并传与子孙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6</a:t>
            </a:r>
            <a:r>
              <a:rPr lang="zh-CN" altLang="en-US" dirty="0" smtClean="0"/>
              <a:t>、神定性：这是献给耶和华逾越节的祭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en-US" altLang="zh-CN" dirty="0" smtClean="0"/>
              <a:t>    7</a:t>
            </a:r>
            <a:r>
              <a:rPr lang="zh-CN" altLang="en-US" dirty="0" smtClean="0"/>
              <a:t>、这也是以色列人所蒙的救恩</a:t>
            </a: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dirty="0" smtClean="0"/>
              <a:t>耶和华怎样吩咐摩西亚伦，以色列人就怎样行。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027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sz="1300" dirty="0" smtClean="0"/>
          </a:p>
          <a:p>
            <a:pPr>
              <a:buNone/>
            </a:pPr>
            <a:endParaRPr lang="en-US" altLang="zh-CN" sz="1300" dirty="0" smtClean="0"/>
          </a:p>
          <a:p>
            <a:pPr>
              <a:buNone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出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29-36</a:t>
            </a:r>
          </a:p>
          <a:p>
            <a:pPr>
              <a:buNone/>
            </a:pPr>
            <a:endParaRPr lang="en-US" altLang="zh-CN" sz="1000" dirty="0" smtClean="0"/>
          </a:p>
          <a:p>
            <a:pPr>
              <a:buNone/>
            </a:pPr>
            <a:endParaRPr lang="en-US" altLang="zh-CN" sz="10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/>
              <a:t>     到了半夜、耶和华把埃及地所有的长子、就是从坐宝座的法老、直到被掳囚在监里之人的长子、以及一切头生的牲畜、尽都杀了。法老和一切臣仆、并埃及众人、夜间都起来了．在埃及有大哀号、无一家不死一个人的。</a:t>
            </a:r>
            <a:endParaRPr lang="en-US" altLang="zh-CN" sz="2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/>
              <a:t>      夜间法老召了摩西亚伦来、说、“起来。连你们带以色列人、从我民中出去、依你们所说的、去事奉耶和华吧．也依你们所说的、连羊群牛群带着走吧、并要为我祝福。”</a:t>
            </a:r>
            <a:endParaRPr lang="en-US" altLang="zh-CN" sz="2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/>
              <a:t>      埃及人催促百姓、打发他们快快出离那地、因为埃及人说、我们都要死了。</a:t>
            </a:r>
            <a:endParaRPr lang="en-US" altLang="zh-CN" sz="2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/>
              <a:t>      </a:t>
            </a:r>
            <a:r>
              <a:rPr lang="zh-CN" altLang="en-US" sz="2900" dirty="0" smtClean="0"/>
              <a:t>百姓就拿着没有酵的生面、把抟面盆包在衣服中、扛在肩头上。以色列人照着摩西的话行、向埃及人要金器银器、和衣裳。</a:t>
            </a:r>
            <a:endParaRPr lang="en-US" altLang="zh-CN" sz="2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/>
              <a:t>      </a:t>
            </a:r>
            <a:r>
              <a:rPr lang="zh-CN" altLang="en-US" sz="2900" dirty="0" smtClean="0"/>
              <a:t>耶和华叫百姓在埃及人眼前蒙恩、以致埃及人给他们所要的、他们就把埃及人的财物夺去了。</a:t>
            </a:r>
            <a:endParaRPr lang="zh-CN" altLang="en-US" sz="2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231386"/>
          </a:xfrm>
          <a:solidFill>
            <a:srgbClr val="002060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这夜是耶和华的夜！</a:t>
            </a:r>
            <a:endParaRPr lang="en-US" altLang="zh-CN" sz="46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12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29</a:t>
            </a:r>
            <a:r>
              <a:rPr lang="zh-CN" altLang="en-US" dirty="0" smtClean="0">
                <a:solidFill>
                  <a:schemeClr val="bg1"/>
                </a:solidFill>
              </a:rPr>
              <a:t>接续</a:t>
            </a:r>
            <a:r>
              <a:rPr lang="en-US" altLang="zh-CN" dirty="0" smtClean="0">
                <a:solidFill>
                  <a:schemeClr val="bg1"/>
                </a:solidFill>
              </a:rPr>
              <a:t>11</a:t>
            </a:r>
            <a:r>
              <a:rPr lang="zh-CN" altLang="en-US" dirty="0" smtClean="0">
                <a:solidFill>
                  <a:schemeClr val="bg1"/>
                </a:solidFill>
              </a:rPr>
              <a:t>：</a:t>
            </a:r>
            <a:r>
              <a:rPr lang="en-US" altLang="zh-CN" dirty="0" smtClean="0">
                <a:solidFill>
                  <a:schemeClr val="bg1"/>
                </a:solidFill>
              </a:rPr>
              <a:t>4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r>
              <a:rPr lang="en-US" altLang="zh-CN" dirty="0" smtClean="0">
                <a:solidFill>
                  <a:schemeClr val="bg1"/>
                </a:solidFill>
              </a:rPr>
              <a:t>【</a:t>
            </a:r>
            <a:r>
              <a:rPr lang="zh-CN" altLang="en-US" dirty="0" smtClean="0">
                <a:solidFill>
                  <a:schemeClr val="bg1"/>
                </a:solidFill>
              </a:rPr>
              <a:t>这是埃及历史上最恐怖的一夜，之前是“这黑暗好像摸得着”，现在是这死亡好像摸得着。</a:t>
            </a:r>
            <a:r>
              <a:rPr lang="en-US" altLang="zh-CN" dirty="0" smtClean="0">
                <a:solidFill>
                  <a:schemeClr val="bg1"/>
                </a:solidFill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大反转：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1</a:t>
            </a:r>
            <a:r>
              <a:rPr lang="zh-CN" altLang="en-US" dirty="0" smtClean="0">
                <a:solidFill>
                  <a:schemeClr val="bg1"/>
                </a:solidFill>
              </a:rPr>
              <a:t>、夸下海口誓不再见摩西</a:t>
            </a:r>
            <a:r>
              <a:rPr lang="en-US" altLang="zh-CN" dirty="0" smtClean="0">
                <a:solidFill>
                  <a:schemeClr val="bg1"/>
                </a:solidFill>
              </a:rPr>
              <a:t>——</a:t>
            </a:r>
            <a:r>
              <a:rPr lang="zh-CN" altLang="en-US" dirty="0" smtClean="0">
                <a:solidFill>
                  <a:schemeClr val="bg1"/>
                </a:solidFill>
              </a:rPr>
              <a:t>急忙召见摩西亚伦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2</a:t>
            </a:r>
            <a:r>
              <a:rPr lang="zh-CN" altLang="en-US" dirty="0" smtClean="0">
                <a:solidFill>
                  <a:schemeClr val="bg1"/>
                </a:solidFill>
              </a:rPr>
              <a:t>、不容以色列人离开</a:t>
            </a:r>
            <a:r>
              <a:rPr lang="en-US" altLang="zh-CN" dirty="0" smtClean="0">
                <a:solidFill>
                  <a:schemeClr val="bg1"/>
                </a:solidFill>
              </a:rPr>
              <a:t>——</a:t>
            </a:r>
            <a:r>
              <a:rPr lang="zh-CN" altLang="en-US" dirty="0" smtClean="0">
                <a:solidFill>
                  <a:schemeClr val="bg1"/>
                </a:solidFill>
              </a:rPr>
              <a:t>催逼以色列人离开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3</a:t>
            </a:r>
            <a:r>
              <a:rPr lang="zh-CN" altLang="en-US" dirty="0" smtClean="0">
                <a:solidFill>
                  <a:schemeClr val="bg1"/>
                </a:solidFill>
              </a:rPr>
              <a:t>、埃及人欺压以色列人，让他们为埃及积累财富</a:t>
            </a:r>
            <a:r>
              <a:rPr lang="en-US" altLang="zh-CN" dirty="0" smtClean="0">
                <a:solidFill>
                  <a:schemeClr val="bg1"/>
                </a:solidFill>
              </a:rPr>
              <a:t>——</a:t>
            </a:r>
            <a:r>
              <a:rPr lang="zh-CN" altLang="en-US" dirty="0" smtClean="0">
                <a:solidFill>
                  <a:schemeClr val="bg1"/>
                </a:solidFill>
              </a:rPr>
              <a:t>以色列人向埃及人要金器银器和衣裳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solidFill>
                <a:schemeClr val="bg1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以色列人如得胜还朝的军队，带着战利品开拔。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002786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出埃及的平等对称结构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04950"/>
          <a:ext cx="7848600" cy="259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722"/>
                <a:gridCol w="3921478"/>
                <a:gridCol w="2057400"/>
              </a:tblGrid>
              <a:tr h="990600"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之前的经文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Vs.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之后的经文</a:t>
                      </a:r>
                      <a:endParaRPr lang="zh-CN" altLang="en-US" dirty="0"/>
                    </a:p>
                  </a:txBody>
                  <a:tcPr/>
                </a:tc>
              </a:tr>
              <a:tr h="4014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1-3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以色列人出埃及的预言及实现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31-36</a:t>
                      </a:r>
                      <a:endParaRPr lang="zh-CN" altLang="en-US" dirty="0"/>
                    </a:p>
                  </a:txBody>
                  <a:tcPr/>
                </a:tc>
              </a:tr>
              <a:tr h="4014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4-8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杀长子之灾的预言及实况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29-30</a:t>
                      </a:r>
                      <a:endParaRPr lang="zh-CN" altLang="en-US" dirty="0"/>
                    </a:p>
                  </a:txBody>
                  <a:tcPr/>
                </a:tc>
              </a:tr>
              <a:tr h="40142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1-13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逾越节的规定与实况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21-28</a:t>
                      </a:r>
                      <a:endParaRPr lang="zh-CN" altLang="en-US" dirty="0"/>
                    </a:p>
                  </a:txBody>
                  <a:tcPr/>
                </a:tc>
              </a:tr>
              <a:tr h="401425">
                <a:tc gridSpan="3"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14-20 </a:t>
                      </a:r>
                      <a:r>
                        <a:rPr lang="zh-CN" altLang="en-US" dirty="0" smtClean="0"/>
                        <a:t>以除酵节为核心。</a:t>
                      </a:r>
                      <a:r>
                        <a:rPr lang="zh-CN" altLang="en-US" baseline="0" dirty="0" smtClean="0"/>
                        <a:t> 中心句是</a:t>
                      </a:r>
                      <a:r>
                        <a:rPr lang="en-US" altLang="zh-CN" baseline="0" dirty="0" smtClean="0"/>
                        <a:t>12</a:t>
                      </a:r>
                      <a:r>
                        <a:rPr lang="zh-CN" altLang="en-US" baseline="0" dirty="0" smtClean="0"/>
                        <a:t>：</a:t>
                      </a:r>
                      <a:r>
                        <a:rPr lang="en-US" altLang="zh-CN" baseline="0" dirty="0" smtClean="0"/>
                        <a:t>17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4297</TotalTime>
  <Words>1972</Words>
  <Application>Microsoft Office PowerPoint</Application>
  <PresentationFormat>On-screen Show (16:9)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出埃及记 第12章</vt:lpstr>
      <vt:lpstr>Slide 2</vt:lpstr>
      <vt:lpstr>耶和华神设立除酵节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 第12章</dc:title>
  <dc:creator>Thinkpad T470s</dc:creator>
  <cp:lastModifiedBy>Thinkpad T470s</cp:lastModifiedBy>
  <cp:revision>24</cp:revision>
  <dcterms:created xsi:type="dcterms:W3CDTF">2024-07-31T18:17:49Z</dcterms:created>
  <dcterms:modified xsi:type="dcterms:W3CDTF">2024-08-28T04:54:10Z</dcterms:modified>
</cp:coreProperties>
</file>