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3" r:id="rId3"/>
    <p:sldId id="257" r:id="rId4"/>
    <p:sldId id="261" r:id="rId5"/>
    <p:sldId id="277" r:id="rId6"/>
    <p:sldId id="274" r:id="rId7"/>
    <p:sldId id="258" r:id="rId8"/>
    <p:sldId id="265" r:id="rId9"/>
    <p:sldId id="266" r:id="rId10"/>
    <p:sldId id="259" r:id="rId11"/>
    <p:sldId id="260" r:id="rId12"/>
    <p:sldId id="262" r:id="rId13"/>
    <p:sldId id="268" r:id="rId14"/>
    <p:sldId id="270" r:id="rId15"/>
    <p:sldId id="275" r:id="rId16"/>
    <p:sldId id="27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46003-3F05-0E75-7C65-7259F36374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err="1"/>
              <a:t>过红海和摩西的歌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84B7DF-071A-EE3F-DD37-64ED98A386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err="1"/>
              <a:t>出</a:t>
            </a:r>
            <a:r>
              <a:rPr lang="en-US" altLang="zh-CN" dirty="0"/>
              <a:t>14:21-31</a:t>
            </a:r>
            <a:r>
              <a:rPr lang="zh-CN" altLang="en-US" dirty="0"/>
              <a:t>，</a:t>
            </a:r>
            <a:r>
              <a:rPr lang="en-US" altLang="zh-CN" dirty="0"/>
              <a:t>15</a:t>
            </a:r>
            <a:r>
              <a:rPr lang="zh-CN" altLang="en-US" dirty="0"/>
              <a:t>章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85261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3CF5E-66D8-FD94-A1CA-582E02133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5800"/>
          </a:xfrm>
        </p:spPr>
        <p:txBody>
          <a:bodyPr>
            <a:normAutofit/>
          </a:bodyPr>
          <a:lstStyle/>
          <a:p>
            <a:r>
              <a:rPr lang="en-CA" dirty="0" err="1"/>
              <a:t>出</a:t>
            </a:r>
            <a:r>
              <a:rPr lang="en-US" altLang="zh-CN" dirty="0"/>
              <a:t>15:4-12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48905-EDC7-1D18-0647-DBDAC5817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7543"/>
            <a:ext cx="8858552" cy="4473819"/>
          </a:xfrm>
        </p:spPr>
        <p:txBody>
          <a:bodyPr>
            <a:normAutofit lnSpcReduction="10000"/>
          </a:bodyPr>
          <a:lstStyle/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4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法老的车辆、军兵，耶和华已抛在海中；他特选的军长都沉于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红海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。</a:t>
            </a:r>
          </a:p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5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深水淹没他们；他们如同石头坠到深处。</a:t>
            </a:r>
          </a:p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6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耶和华啊，你的右手施展能力，显出荣耀；耶和华啊，你的右手摔碎仇敌。</a:t>
            </a:r>
          </a:p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7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你大发威严，推翻那些起来攻击你的；你发出烈怒</a:t>
            </a:r>
            <a:r>
              <a:rPr lang="zh-CN" altLang="en-US" b="0" i="1" u="none" strike="noStrike" dirty="0">
                <a:solidFill>
                  <a:srgbClr val="121212"/>
                </a:solidFill>
                <a:effectLst/>
                <a:latin typeface="Inter"/>
              </a:rPr>
              <a:t>如火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，烧灭他们像烧碎秸一样。</a:t>
            </a:r>
          </a:p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8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你发鼻中的气，水便聚起成堆，大水直立如垒，海中的深水凝结。</a:t>
            </a:r>
          </a:p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9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仇敌说：我要追赶，我要追上；我要分掳物，我要在他们身上称我的心愿。我要拔出刀来，亲手杀灭他们。</a:t>
            </a:r>
          </a:p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10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你叫风一吹，海就把他们淹没；他们如铅沉在大水之中。</a:t>
            </a:r>
          </a:p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11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耶和华啊，众神之中，谁能像你？谁能像你－至圣至荣，可颂可畏，施行奇事？</a:t>
            </a:r>
          </a:p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12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你伸出右手，地便吞灭他们。</a:t>
            </a:r>
          </a:p>
          <a:p>
            <a:br>
              <a:rPr lang="zh-CN" altLang="en-US" dirty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64798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CB41A-2A55-1E37-9F6E-97C97304D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0229"/>
          </a:xfrm>
        </p:spPr>
        <p:txBody>
          <a:bodyPr/>
          <a:lstStyle/>
          <a:p>
            <a:r>
              <a:rPr lang="en-CA" dirty="0" err="1"/>
              <a:t>出</a:t>
            </a:r>
            <a:r>
              <a:rPr lang="en-US" altLang="zh-CN" dirty="0"/>
              <a:t>15:13-18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34F50-DB29-7E74-2DC5-D9AE9B013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0125"/>
            <a:ext cx="8596668" cy="4391238"/>
          </a:xfrm>
        </p:spPr>
        <p:txBody>
          <a:bodyPr>
            <a:normAutofit/>
          </a:bodyPr>
          <a:lstStyle/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13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你凭慈爱领了你所赎的百姓；你凭能力引他们到了你的圣所。</a:t>
            </a:r>
          </a:p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14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外邦人听见就发颤；疼痛抓住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非利士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的居民。</a:t>
            </a:r>
          </a:p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15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那时，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以东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的族长惊惶，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摩押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的英雄被战兢抓住，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迦南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的居民</a:t>
            </a:r>
            <a:r>
              <a:rPr lang="zh-CN" altLang="en-US" b="0" i="1" u="none" strike="noStrike" dirty="0">
                <a:solidFill>
                  <a:srgbClr val="121212"/>
                </a:solidFill>
                <a:effectLst/>
                <a:latin typeface="Inter"/>
              </a:rPr>
              <a:t>心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都消化了。</a:t>
            </a:r>
          </a:p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16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惊骇恐惧临到他们。耶和华啊，因你膀臂的大能，</a:t>
            </a:r>
          </a:p>
          <a:p>
            <a:pPr algn="l"/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他们如石头寂然不动，等候你的百姓过去，等候你所赎的百姓过去。</a:t>
            </a:r>
          </a:p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17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你要将他们领进去，栽于你产业的山上－</a:t>
            </a:r>
          </a:p>
          <a:p>
            <a:pPr algn="l"/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耶和华啊，就是你为自己所造的住处；主啊，就是你手所建立的圣所。</a:t>
            </a:r>
          </a:p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18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耶和华必作王，直到永永远远！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72076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6D517-AAA2-E81C-1E59-965921876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5800"/>
          </a:xfrm>
        </p:spPr>
        <p:txBody>
          <a:bodyPr/>
          <a:lstStyle/>
          <a:p>
            <a:r>
              <a:rPr lang="en-CA" dirty="0" err="1"/>
              <a:t>米利暗的歌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72BEF-B19F-0773-E14F-1C4BBAA6A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7543"/>
            <a:ext cx="8596668" cy="4473819"/>
          </a:xfrm>
        </p:spPr>
        <p:txBody>
          <a:bodyPr/>
          <a:lstStyle/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19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法老的马匹、车辆，和马兵下到海中，耶和华使海水回流，淹没他们；惟有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以色列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人在海中走干地。 </a:t>
            </a:r>
            <a:endParaRPr lang="en-CA" altLang="zh-CN" b="0" i="0" dirty="0">
              <a:solidFill>
                <a:srgbClr val="121212"/>
              </a:solidFill>
              <a:effectLst/>
              <a:latin typeface="Inter"/>
            </a:endParaRPr>
          </a:p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20</a:t>
            </a:r>
            <a:r>
              <a:rPr lang="zh-CN" altLang="en-US" b="0" i="0" u="sng" dirty="0">
                <a:solidFill>
                  <a:srgbClr val="FF0000"/>
                </a:solidFill>
                <a:effectLst/>
                <a:latin typeface="Inter"/>
              </a:rPr>
              <a:t>亚伦</a:t>
            </a:r>
            <a:r>
              <a:rPr lang="zh-CN" altLang="en-US" b="0" i="0" dirty="0">
                <a:solidFill>
                  <a:srgbClr val="FF0000"/>
                </a:solidFill>
                <a:effectLst/>
                <a:latin typeface="Inter"/>
              </a:rPr>
              <a:t>的姊姊，女先知</a:t>
            </a:r>
            <a:r>
              <a:rPr lang="zh-CN" altLang="en-US" b="0" i="0" u="sng" dirty="0">
                <a:solidFill>
                  <a:srgbClr val="FF0000"/>
                </a:solidFill>
                <a:effectLst/>
                <a:latin typeface="Inter"/>
              </a:rPr>
              <a:t>米利暗</a:t>
            </a:r>
            <a:r>
              <a:rPr lang="zh-CN" altLang="en-US" b="0" i="0" dirty="0">
                <a:solidFill>
                  <a:srgbClr val="FF0000"/>
                </a:solidFill>
                <a:effectLst/>
                <a:latin typeface="Inter"/>
              </a:rPr>
              <a:t>，手里拿着鼓；众妇女也跟她出去拿鼓跳舞。 </a:t>
            </a:r>
            <a:endParaRPr lang="en-CA" altLang="zh-CN" b="0" i="0" dirty="0">
              <a:solidFill>
                <a:srgbClr val="FF0000"/>
              </a:solidFill>
              <a:effectLst/>
              <a:latin typeface="Inter"/>
            </a:endParaRPr>
          </a:p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21</a:t>
            </a:r>
            <a:r>
              <a:rPr lang="zh-CN" altLang="en-US" dirty="0">
                <a:solidFill>
                  <a:srgbClr val="FF0000"/>
                </a:solidFill>
                <a:latin typeface="Inter"/>
              </a:rPr>
              <a:t>米利暗应声说：你们要歌颂耶和华，因他大大战胜，将马和骑马的投在海中。</a:t>
            </a:r>
            <a:endParaRPr lang="en-CA" altLang="zh-CN" dirty="0">
              <a:solidFill>
                <a:srgbClr val="FF0000"/>
              </a:solidFill>
              <a:latin typeface="Inter"/>
            </a:endParaRPr>
          </a:p>
          <a:p>
            <a:pPr algn="l"/>
            <a:r>
              <a:rPr lang="zh-CN" altLang="en-CA" dirty="0">
                <a:solidFill>
                  <a:srgbClr val="00B0F0"/>
                </a:solidFill>
                <a:latin typeface="Inter"/>
              </a:rPr>
              <a:t>米利</a:t>
            </a:r>
            <a:r>
              <a:rPr lang="zh-CN" altLang="en-US" dirty="0">
                <a:solidFill>
                  <a:srgbClr val="00B0F0"/>
                </a:solidFill>
                <a:latin typeface="Inter"/>
              </a:rPr>
              <a:t>暗的歌与摩西的歌有什么不同？仅仅是副歌、短一点？</a:t>
            </a:r>
            <a:endParaRPr lang="zh-CN" altLang="en-US" b="0" i="0" dirty="0">
              <a:solidFill>
                <a:srgbClr val="00B0F0"/>
              </a:solidFill>
              <a:effectLst/>
              <a:latin typeface="Inter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58494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B99A5-D054-AF27-706D-956B1E75B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0486"/>
          </a:xfrm>
        </p:spPr>
        <p:txBody>
          <a:bodyPr>
            <a:normAutofit fontScale="90000"/>
          </a:bodyPr>
          <a:lstStyle/>
          <a:p>
            <a:r>
              <a:rPr lang="en-CA" dirty="0" err="1"/>
              <a:t>出</a:t>
            </a:r>
            <a:r>
              <a:rPr lang="en-US" altLang="zh-CN" dirty="0"/>
              <a:t>15:22-24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82B6C-656F-EFBC-6E20-084E98475F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578429"/>
            <a:ext cx="4184035" cy="4462932"/>
          </a:xfrm>
        </p:spPr>
        <p:txBody>
          <a:bodyPr/>
          <a:lstStyle/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22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 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摩西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领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以色列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人从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红海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往前行，到了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书珥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的旷野，在旷野走了三天，找不着水。 </a:t>
            </a:r>
            <a:endParaRPr lang="en-CA" altLang="zh-CN" b="0" i="0" dirty="0">
              <a:solidFill>
                <a:srgbClr val="121212"/>
              </a:solidFill>
              <a:effectLst/>
              <a:latin typeface="Inter"/>
            </a:endParaRPr>
          </a:p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23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到了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玛拉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，不能喝那里的水；因为水苦，所以那地名叫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玛拉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。 </a:t>
            </a:r>
            <a:endParaRPr lang="en-CA" altLang="zh-CN" b="0" i="0" dirty="0">
              <a:solidFill>
                <a:srgbClr val="121212"/>
              </a:solidFill>
              <a:effectLst/>
              <a:latin typeface="Inter"/>
            </a:endParaRPr>
          </a:p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24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百姓就向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摩西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发怨言，说：「我们喝什么呢？」 </a:t>
            </a:r>
            <a:endParaRPr lang="en-CA" altLang="zh-CN" b="0" i="0" dirty="0">
              <a:solidFill>
                <a:srgbClr val="121212"/>
              </a:solidFill>
              <a:effectLst/>
              <a:latin typeface="Inter"/>
            </a:endParaRPr>
          </a:p>
          <a:p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B11B6B-914E-AF7D-64AD-3A1BF2ED76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1578429"/>
            <a:ext cx="4424144" cy="4462933"/>
          </a:xfrm>
        </p:spPr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chemeClr val="accent2">
                    <a:lumMod val="75000"/>
                  </a:schemeClr>
                </a:solidFill>
                <a:effectLst/>
                <a:latin typeface="inherit"/>
              </a:rPr>
              <a:t>「书珥」的意思是「墙」。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chemeClr val="accent2">
                    <a:lumMod val="75000"/>
                  </a:schemeClr>
                </a:solidFill>
                <a:effectLst/>
                <a:latin typeface="inherit"/>
              </a:rPr>
              <a:t>「玛拉」的意思是「苦味」，旷野的泉水往往因盐分高而苦涩。苦水</a:t>
            </a:r>
            <a:endParaRPr lang="en-CA" altLang="zh-CN" b="0" i="0" dirty="0">
              <a:solidFill>
                <a:schemeClr val="accent2">
                  <a:lumMod val="75000"/>
                </a:schemeClr>
              </a:solidFill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chemeClr val="accent2">
                    <a:lumMod val="75000"/>
                  </a:schemeClr>
                </a:solidFill>
                <a:effectLst/>
                <a:latin typeface="inherit"/>
              </a:rPr>
              <a:t>「怨言」第一次出现在圣经里，</a:t>
            </a:r>
            <a:r>
              <a:rPr lang="zh-CN" altLang="en-US" dirty="0">
                <a:solidFill>
                  <a:schemeClr val="accent2">
                    <a:lumMod val="75000"/>
                  </a:schemeClr>
                </a:solidFill>
                <a:latin typeface="inherit"/>
              </a:rPr>
              <a:t>以色列人</a:t>
            </a:r>
            <a:r>
              <a:rPr lang="zh-CN" altLang="en-US" b="0" i="0" dirty="0">
                <a:solidFill>
                  <a:schemeClr val="accent2">
                    <a:lumMod val="75000"/>
                  </a:schemeClr>
                </a:solidFill>
                <a:effectLst/>
                <a:latin typeface="inherit"/>
              </a:rPr>
              <a:t>发怨言有道理吗？在过红海前他们已经发过怨言，为何之前不说他们“发怨言”？</a:t>
            </a:r>
            <a:endParaRPr lang="en-CA" altLang="zh-CN" b="0" i="0" dirty="0">
              <a:solidFill>
                <a:schemeClr val="accent2">
                  <a:lumMod val="75000"/>
                </a:schemeClr>
              </a:solidFill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chemeClr val="accent2">
                    <a:lumMod val="75000"/>
                  </a:schemeClr>
                </a:solidFill>
                <a:effectLst/>
                <a:latin typeface="inherit"/>
              </a:rPr>
              <a:t>对比</a:t>
            </a:r>
            <a:r>
              <a:rPr lang="zh-CN" altLang="en-CA" b="0" i="0" dirty="0">
                <a:solidFill>
                  <a:schemeClr val="accent2">
                    <a:lumMod val="75000"/>
                  </a:schemeClr>
                </a:solidFill>
                <a:effectLst/>
                <a:latin typeface="inherit"/>
              </a:rPr>
              <a:t>主</a:t>
            </a:r>
            <a:r>
              <a:rPr lang="zh-CN" altLang="en-US" b="0" i="0" dirty="0">
                <a:solidFill>
                  <a:schemeClr val="accent2">
                    <a:lumMod val="75000"/>
                  </a:schemeClr>
                </a:solidFill>
                <a:effectLst/>
                <a:latin typeface="inherit"/>
              </a:rPr>
              <a:t>耶稣受洗后在旷野受魔鬼的试探</a:t>
            </a:r>
            <a:endParaRPr lang="en-CA" altLang="zh-CN" b="0" i="0" dirty="0">
              <a:solidFill>
                <a:schemeClr val="accent2">
                  <a:lumMod val="75000"/>
                </a:schemeClr>
              </a:solidFill>
              <a:effectLst/>
              <a:latin typeface="inherit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61459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B439D-D8B0-DB1E-7C26-7F99A1F75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2257"/>
          </a:xfrm>
        </p:spPr>
        <p:txBody>
          <a:bodyPr/>
          <a:lstStyle/>
          <a:p>
            <a:r>
              <a:rPr lang="en-CA" dirty="0" err="1"/>
              <a:t>神为什么带领以色列人到玛拉</a:t>
            </a:r>
            <a:r>
              <a:rPr lang="zh-CN" altLang="en-US" dirty="0"/>
              <a:t>？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9671C-4143-9D85-088F-BEE35A51E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58687"/>
            <a:ext cx="8596668" cy="4582676"/>
          </a:xfrm>
        </p:spPr>
        <p:txBody>
          <a:bodyPr/>
          <a:lstStyle/>
          <a:p>
            <a:r>
              <a:rPr lang="zh-CN" altLang="en-US" dirty="0">
                <a:solidFill>
                  <a:srgbClr val="C00000"/>
                </a:solidFill>
              </a:rPr>
              <a:t>神要以色列人学习什么功课？我们要不要学习？</a:t>
            </a:r>
            <a:endParaRPr lang="en-CA" altLang="zh-CN" dirty="0">
              <a:solidFill>
                <a:srgbClr val="C00000"/>
              </a:solidFill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inherit"/>
              </a:rPr>
              <a:t>这是出埃及后以色列人第二次发怨言，他们每次发怨言，都是忘记了神的话，都会发泄一下对埃及的怀念，美化一下过去的奴仆生活。每个天然人都像这些做惯奴隶的以色列人一样软弱（林前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inherit"/>
              </a:rPr>
              <a:t>10:10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inherit"/>
              </a:rPr>
              <a:t>），所以「他们遭遇这些事都要作为鉴戒，并且写在经上，正是警戒我们这末世的人」（林前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inherit"/>
              </a:rPr>
              <a:t>10:11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inherit"/>
              </a:rPr>
              <a:t>）。</a:t>
            </a:r>
            <a:endParaRPr lang="zh-CN" altLang="en-US" b="0" i="0" dirty="0">
              <a:solidFill>
                <a:srgbClr val="656565"/>
              </a:solidFill>
              <a:effectLst/>
              <a:latin typeface="inherit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27495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E68D9-C3AE-FA85-B349-415DB5715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2662"/>
          </a:xfrm>
        </p:spPr>
        <p:txBody>
          <a:bodyPr/>
          <a:lstStyle/>
          <a:p>
            <a:r>
              <a:rPr lang="en-CA" dirty="0" err="1"/>
              <a:t>出</a:t>
            </a:r>
            <a:r>
              <a:rPr lang="en-US" altLang="zh-CN" dirty="0"/>
              <a:t>15:25-26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3D586-9EC4-8F76-21FF-E1DC227F23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502979"/>
            <a:ext cx="4184035" cy="4538382"/>
          </a:xfrm>
        </p:spPr>
        <p:txBody>
          <a:bodyPr/>
          <a:lstStyle/>
          <a:p>
            <a:pPr algn="l"/>
            <a:r>
              <a:rPr lang="en-US" altLang="zh-CN" b="0" i="0" u="none" strike="noStrike" baseline="30000" dirty="0">
                <a:solidFill>
                  <a:srgbClr val="349955"/>
                </a:solidFill>
                <a:effectLst/>
                <a:latin typeface="Arial" panose="020B0604020202020204" pitchFamily="34" charset="0"/>
              </a:rPr>
              <a:t>25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摩西呼求耶和华，耶和华指示他一棵树，他把树丢在水里，水就变甜了。</a:t>
            </a:r>
          </a:p>
          <a:p>
            <a:pPr algn="l"/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耶和华在那里为他们定了律例、典章，在那里试验他们。</a:t>
            </a:r>
            <a:r>
              <a:rPr lang="en-US" altLang="zh-CN" b="0" i="0" u="none" strike="noStrike" baseline="30000" dirty="0">
                <a:solidFill>
                  <a:srgbClr val="349955"/>
                </a:solidFill>
                <a:effectLst/>
                <a:latin typeface="Arial" panose="020B0604020202020204" pitchFamily="34" charset="0"/>
              </a:rPr>
              <a:t>26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又说：“你若留意听耶和华你　神的话，又行我眼中看为正的事，留心听我的诫命，守我一切的律例，我就不将所加与埃及人的疾病加在你身上，因为我耶和华是医治你的。”</a:t>
            </a:r>
          </a:p>
          <a:p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788B6C-603E-642B-E65E-6F20854264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1502979"/>
            <a:ext cx="4184034" cy="4538383"/>
          </a:xfrm>
        </p:spPr>
        <p:txBody>
          <a:bodyPr/>
          <a:lstStyle/>
          <a:p>
            <a:r>
              <a:rPr lang="zh-CN" altLang="en-US" dirty="0">
                <a:solidFill>
                  <a:srgbClr val="002060"/>
                </a:solidFill>
              </a:rPr>
              <a:t>一棵树：木头</a:t>
            </a:r>
            <a:endParaRPr lang="en-CA" altLang="zh-CN" dirty="0">
              <a:solidFill>
                <a:srgbClr val="002060"/>
              </a:solidFill>
            </a:endParaRPr>
          </a:p>
          <a:p>
            <a:r>
              <a:rPr lang="zh-CN" altLang="en-US" dirty="0">
                <a:solidFill>
                  <a:srgbClr val="002060"/>
                </a:solidFill>
              </a:rPr>
              <a:t>水就变甜</a:t>
            </a:r>
            <a:endParaRPr lang="en-CA" altLang="zh-CN" dirty="0">
              <a:solidFill>
                <a:srgbClr val="002060"/>
              </a:solidFill>
            </a:endParaRPr>
          </a:p>
          <a:p>
            <a:r>
              <a:rPr lang="zh-CN" altLang="en-US" dirty="0">
                <a:solidFill>
                  <a:srgbClr val="002060"/>
                </a:solidFill>
              </a:rPr>
              <a:t>此经历后为他们定律例、典章</a:t>
            </a:r>
            <a:endParaRPr lang="en-CA" altLang="zh-CN" dirty="0">
              <a:solidFill>
                <a:srgbClr val="002060"/>
              </a:solidFill>
            </a:endParaRPr>
          </a:p>
          <a:p>
            <a:r>
              <a:rPr lang="zh-CN" altLang="en-US" dirty="0">
                <a:solidFill>
                  <a:srgbClr val="002060"/>
                </a:solidFill>
              </a:rPr>
              <a:t>留心、留意</a:t>
            </a:r>
            <a:endParaRPr lang="en-CA" altLang="zh-CN" dirty="0">
              <a:solidFill>
                <a:srgbClr val="002060"/>
              </a:solidFill>
            </a:endParaRPr>
          </a:p>
          <a:p>
            <a:r>
              <a:rPr lang="zh-CN" altLang="en-US" dirty="0">
                <a:solidFill>
                  <a:srgbClr val="002060"/>
                </a:solidFill>
              </a:rPr>
              <a:t>听耶和华你神的话</a:t>
            </a:r>
            <a:endParaRPr lang="en-CA" altLang="zh-CN" dirty="0">
              <a:solidFill>
                <a:srgbClr val="002060"/>
              </a:solidFill>
            </a:endParaRPr>
          </a:p>
          <a:p>
            <a:r>
              <a:rPr lang="zh-CN" altLang="en-US" dirty="0">
                <a:solidFill>
                  <a:srgbClr val="002060"/>
                </a:solidFill>
              </a:rPr>
              <a:t>行我眼中看为正的事、听我的诫命</a:t>
            </a:r>
            <a:endParaRPr lang="en-CA" altLang="zh-CN" dirty="0">
              <a:solidFill>
                <a:srgbClr val="002060"/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55985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62C42-ADF9-97B7-7D84-50566986B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/>
              <a:t>出</a:t>
            </a:r>
            <a:r>
              <a:rPr lang="en-US" altLang="zh-CN" dirty="0"/>
              <a:t>15:27</a:t>
            </a:r>
            <a:r>
              <a:rPr lang="zh-CN" altLang="en-US" b="0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zh-CN" altLang="en-US" b="0" i="0" u="none" strike="noStrike" dirty="0">
                <a:solidFill>
                  <a:srgbClr val="92D050"/>
                </a:solidFill>
                <a:effectLst/>
                <a:latin typeface="Arial" panose="020B0604020202020204" pitchFamily="34" charset="0"/>
              </a:rPr>
              <a:t>他们到了以琳，在那里有十二股水泉，七十棵棕树，他们就在那里的水边安营。</a:t>
            </a:r>
            <a:endParaRPr lang="en-CA" dirty="0">
              <a:solidFill>
                <a:srgbClr val="92D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144EE-7E61-A03D-1C11-F362E45F1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002060"/>
                </a:solidFill>
              </a:rPr>
              <a:t>以琳：棕榈</a:t>
            </a:r>
            <a:endParaRPr lang="en-CA" altLang="zh-CN" dirty="0">
              <a:solidFill>
                <a:srgbClr val="002060"/>
              </a:solidFill>
            </a:endParaRPr>
          </a:p>
          <a:p>
            <a:r>
              <a:rPr lang="zh-CN" altLang="en-US" dirty="0">
                <a:solidFill>
                  <a:srgbClr val="002060"/>
                </a:solidFill>
              </a:rPr>
              <a:t>十二股水泉</a:t>
            </a:r>
            <a:endParaRPr lang="en-CA" altLang="zh-CN" dirty="0">
              <a:solidFill>
                <a:srgbClr val="002060"/>
              </a:solidFill>
            </a:endParaRPr>
          </a:p>
          <a:p>
            <a:r>
              <a:rPr lang="en-US" altLang="zh-CN" dirty="0">
                <a:solidFill>
                  <a:srgbClr val="002060"/>
                </a:solidFill>
              </a:rPr>
              <a:t>70</a:t>
            </a:r>
            <a:r>
              <a:rPr lang="zh-CN" altLang="en-US" dirty="0">
                <a:solidFill>
                  <a:srgbClr val="002060"/>
                </a:solidFill>
              </a:rPr>
              <a:t>棵棕树</a:t>
            </a:r>
            <a:endParaRPr lang="en-CA" altLang="zh-CN" dirty="0">
              <a:solidFill>
                <a:srgbClr val="002060"/>
              </a:solidFill>
            </a:endParaRPr>
          </a:p>
          <a:p>
            <a:r>
              <a:rPr lang="zh-CN" altLang="en-US" dirty="0">
                <a:solidFill>
                  <a:srgbClr val="002060"/>
                </a:solidFill>
              </a:rPr>
              <a:t>你有过从玛拉到以琳的经历吗？</a:t>
            </a:r>
            <a:endParaRPr lang="en-C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909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A6477-9BB1-8DB3-6625-870ED4E8C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67559"/>
          </a:xfrm>
        </p:spPr>
        <p:txBody>
          <a:bodyPr>
            <a:normAutofit fontScale="90000"/>
          </a:bodyPr>
          <a:lstStyle/>
          <a:p>
            <a:r>
              <a:rPr lang="en-CA" dirty="0" err="1"/>
              <a:t>出埃及记</a:t>
            </a:r>
            <a:r>
              <a:rPr lang="en-US" altLang="zh-CN" dirty="0"/>
              <a:t>14:1-20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C83D-21D0-CAF6-A297-BB5AC7975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372" y="1313793"/>
            <a:ext cx="9511862" cy="542333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耶和华晓谕摩西说：</a:t>
            </a:r>
            <a:r>
              <a:rPr lang="en-US" altLang="zh-CN" b="0" i="0" u="none" strike="noStrike" baseline="30000" dirty="0">
                <a:solidFill>
                  <a:srgbClr val="349955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“你吩咐以色列人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转回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，安营在比哈希录前、密夺和海的中间，对着巴力洗分靠近海边安营。</a:t>
            </a:r>
            <a:r>
              <a:rPr lang="en-US" altLang="zh-CN" b="0" i="0" u="none" strike="noStrike" baseline="30000" dirty="0">
                <a:solidFill>
                  <a:srgbClr val="349955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法老必说：‘以色列人在地中绕迷了，旷野把他们困住了。’</a:t>
            </a:r>
            <a:r>
              <a:rPr lang="en-US" altLang="zh-CN" b="0" i="0" u="none" strike="noStrike" baseline="30000" dirty="0">
                <a:solidFill>
                  <a:srgbClr val="349955"/>
                </a:solidFill>
                <a:effectLst/>
                <a:latin typeface="Arial" panose="020B0604020202020204" pitchFamily="34" charset="0"/>
              </a:rPr>
              <a:t>4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我要使法老的心刚硬，他要追赶他们，我便在法老和他全军身上得荣耀，</a:t>
            </a:r>
            <a:r>
              <a:rPr lang="zh-CN" altLang="en-US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埃及人就知道我是耶和华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。”于是，以色列人这样行了。</a:t>
            </a:r>
          </a:p>
          <a:p>
            <a:pPr algn="l"/>
            <a:r>
              <a:rPr lang="en-US" altLang="zh-CN" b="0" i="0" u="none" strike="noStrike" baseline="30000" dirty="0">
                <a:solidFill>
                  <a:srgbClr val="349955"/>
                </a:solidFill>
                <a:effectLst/>
                <a:latin typeface="Arial" panose="020B0604020202020204" pitchFamily="34" charset="0"/>
              </a:rPr>
              <a:t>5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有人告诉埃及王说：“百姓逃跑！”法老和他的臣仆就向百姓变心，说：“我们容以色列人去不再服侍我们，这作的是什么事呢？”</a:t>
            </a:r>
            <a:r>
              <a:rPr lang="en-US" altLang="zh-CN" b="0" i="0" u="none" strike="noStrike" baseline="30000" dirty="0">
                <a:solidFill>
                  <a:srgbClr val="349955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法老就预备他的车辆，带领军兵同去，</a:t>
            </a:r>
            <a:r>
              <a:rPr lang="en-US" altLang="zh-CN" b="0" i="0" u="none" strike="noStrike" baseline="30000" dirty="0">
                <a:solidFill>
                  <a:srgbClr val="349955"/>
                </a:solidFill>
                <a:effectLst/>
                <a:latin typeface="Arial" panose="020B0604020202020204" pitchFamily="34" charset="0"/>
              </a:rPr>
              <a:t>7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并带着六百辆特选的车和埃及所有的车，每辆都有车兵长。</a:t>
            </a:r>
            <a:r>
              <a:rPr lang="en-US" altLang="zh-CN" b="0" i="0" u="none" strike="noStrike" baseline="30000" dirty="0">
                <a:solidFill>
                  <a:srgbClr val="349955"/>
                </a:solidFill>
                <a:effectLst/>
                <a:latin typeface="Arial" panose="020B0604020202020204" pitchFamily="34" charset="0"/>
              </a:rPr>
              <a:t>8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耶和华使埃及王法老的心刚硬，他就追赶以色列人，因为以色列人是昂然无惧地出埃及。</a:t>
            </a:r>
            <a:r>
              <a:rPr lang="en-US" altLang="zh-CN" b="0" i="0" u="none" strike="noStrike" baseline="30000" dirty="0">
                <a:solidFill>
                  <a:srgbClr val="349955"/>
                </a:solidFill>
                <a:effectLst/>
                <a:latin typeface="Arial" panose="020B0604020202020204" pitchFamily="34" charset="0"/>
              </a:rPr>
              <a:t>9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埃及人追赶他们，法老一切的马匹、车辆、马兵与军兵，就在海边上靠近比哈希录对着巴力洗分，在他们安营的地方追上了。</a:t>
            </a:r>
          </a:p>
          <a:p>
            <a:pPr algn="l"/>
            <a:r>
              <a:rPr lang="en-US" altLang="zh-CN" b="0" i="0" u="none" strike="noStrike" baseline="30000" dirty="0">
                <a:solidFill>
                  <a:srgbClr val="349955"/>
                </a:solidFill>
                <a:effectLst/>
                <a:latin typeface="Arial" panose="020B0604020202020204" pitchFamily="34" charset="0"/>
              </a:rPr>
              <a:t>10</a:t>
            </a:r>
            <a:r>
              <a:rPr lang="zh-CN" altLang="en-US" b="0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法老临近的时候，以色列人举目看见埃及人赶来，就甚惧怕，向耶和华哀求。</a:t>
            </a:r>
            <a:r>
              <a:rPr lang="en-US" altLang="zh-CN" b="0" i="0" u="none" strike="noStrike" baseline="3000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11</a:t>
            </a:r>
            <a:r>
              <a:rPr lang="zh-CN" altLang="en-US" b="0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他们对摩西说：“难道在埃及没有坟地，你把我们带来死在旷野吗？你为什么这样待我们，将我们从埃及领出来呢？</a:t>
            </a:r>
            <a:r>
              <a:rPr lang="en-US" altLang="zh-CN" b="0" i="0" u="none" strike="noStrike" baseline="3000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12</a:t>
            </a:r>
            <a:r>
              <a:rPr lang="zh-CN" altLang="en-US" b="0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我们在埃及岂没有对你说过，不要搅扰我们，容我们服侍埃及人吗？因为服侍埃及人比死在旷野还好。”</a:t>
            </a:r>
            <a:r>
              <a:rPr lang="en-US" altLang="zh-CN" b="0" i="0" u="none" strike="noStrike" baseline="30000" dirty="0">
                <a:solidFill>
                  <a:srgbClr val="349955"/>
                </a:solidFill>
                <a:effectLst/>
                <a:latin typeface="Arial" panose="020B0604020202020204" pitchFamily="34" charset="0"/>
              </a:rPr>
              <a:t>13</a:t>
            </a:r>
            <a:r>
              <a:rPr lang="zh-CN" altLang="en-US" b="0" i="0" u="none" strike="noStrike" dirty="0">
                <a:solidFill>
                  <a:srgbClr val="00B050"/>
                </a:solidFill>
                <a:effectLst/>
                <a:latin typeface="Arial" panose="020B0604020202020204" pitchFamily="34" charset="0"/>
              </a:rPr>
              <a:t>摩西对百姓说：“不要惧怕，只管站住！看耶和华今天向你们所要施行的救恩。因为你们今天所看见的埃及人，必永远不再看见了。</a:t>
            </a:r>
            <a:r>
              <a:rPr lang="en-US" altLang="zh-CN" b="0" i="0" u="none" strike="noStrike" baseline="30000" dirty="0">
                <a:solidFill>
                  <a:srgbClr val="00B050"/>
                </a:solidFill>
                <a:effectLst/>
                <a:latin typeface="Arial" panose="020B0604020202020204" pitchFamily="34" charset="0"/>
              </a:rPr>
              <a:t>14</a:t>
            </a:r>
            <a:r>
              <a:rPr lang="zh-CN" altLang="en-US" b="0" i="0" u="none" strike="noStrike" dirty="0">
                <a:solidFill>
                  <a:srgbClr val="00B050"/>
                </a:solidFill>
                <a:effectLst/>
                <a:latin typeface="Arial" panose="020B0604020202020204" pitchFamily="34" charset="0"/>
              </a:rPr>
              <a:t>耶和华必为你们争战，你们只管静默，不要作声。”</a:t>
            </a:r>
            <a:r>
              <a:rPr lang="en-US" altLang="zh-CN" b="0" i="0" u="none" strike="noStrike" baseline="30000" dirty="0">
                <a:solidFill>
                  <a:srgbClr val="349955"/>
                </a:solidFill>
                <a:effectLst/>
                <a:latin typeface="Arial" panose="020B0604020202020204" pitchFamily="34" charset="0"/>
              </a:rPr>
              <a:t>15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耶和华对摩西说：“你为什么向我哀求呢？你吩咐以色列人往前走。</a:t>
            </a:r>
            <a:r>
              <a:rPr lang="en-US" altLang="zh-CN" b="0" i="0" u="none" strike="noStrike" baseline="30000" dirty="0">
                <a:solidFill>
                  <a:srgbClr val="349955"/>
                </a:solidFill>
                <a:effectLst/>
                <a:latin typeface="Arial" panose="020B0604020202020204" pitchFamily="34" charset="0"/>
              </a:rPr>
              <a:t>16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你举手向海伸杖，把水分开，以色列人要下海中走干地。</a:t>
            </a:r>
            <a:r>
              <a:rPr lang="en-US" altLang="zh-CN" b="0" i="0" u="none" strike="noStrike" baseline="30000" dirty="0">
                <a:solidFill>
                  <a:srgbClr val="349955"/>
                </a:solidFill>
                <a:effectLst/>
                <a:latin typeface="Arial" panose="020B0604020202020204" pitchFamily="34" charset="0"/>
              </a:rPr>
              <a:t>17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我要使埃及人的心刚硬，他们就跟着下去，我要在法老和他的全军、车辆、马兵上得荣耀。</a:t>
            </a:r>
            <a:r>
              <a:rPr lang="en-US" altLang="zh-CN" b="0" i="0" u="none" strike="noStrike" baseline="30000" dirty="0">
                <a:solidFill>
                  <a:srgbClr val="349955"/>
                </a:solidFill>
                <a:effectLst/>
                <a:latin typeface="Arial" panose="020B0604020202020204" pitchFamily="34" charset="0"/>
              </a:rPr>
              <a:t>18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我在法老和他的车辆、马兵上得荣耀的时候，</a:t>
            </a:r>
            <a:r>
              <a:rPr lang="zh-CN" altLang="en-US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埃及人就知道我是耶和华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了。”</a:t>
            </a:r>
          </a:p>
          <a:p>
            <a:pPr algn="l"/>
            <a:r>
              <a:rPr lang="en-US" altLang="zh-CN" b="0" i="0" u="none" strike="noStrike" baseline="30000" dirty="0">
                <a:solidFill>
                  <a:srgbClr val="349955"/>
                </a:solidFill>
                <a:effectLst/>
                <a:latin typeface="Arial" panose="020B0604020202020204" pitchFamily="34" charset="0"/>
              </a:rPr>
              <a:t>19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在以色列营前行走　神的使者，转到他们后边去；云柱也从他们前边转到他们后边立住。</a:t>
            </a:r>
            <a:r>
              <a:rPr lang="en-US" altLang="zh-CN" b="0" i="0" u="none" strike="noStrike" baseline="30000" dirty="0">
                <a:solidFill>
                  <a:srgbClr val="349955"/>
                </a:solidFill>
                <a:effectLst/>
                <a:latin typeface="Arial" panose="020B0604020202020204" pitchFamily="34" charset="0"/>
              </a:rPr>
              <a:t>20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在埃及营和以色列营中间有云柱，一边黑暗，一边发光，终夜两下不得相近。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74111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F6CB1-05A7-911A-0068-56AB098F0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76943"/>
          </a:xfrm>
        </p:spPr>
        <p:txBody>
          <a:bodyPr>
            <a:normAutofit fontScale="90000"/>
          </a:bodyPr>
          <a:lstStyle/>
          <a:p>
            <a:r>
              <a:rPr lang="en-CA" dirty="0" err="1"/>
              <a:t>出埃及记</a:t>
            </a:r>
            <a:r>
              <a:rPr lang="en-US" altLang="zh-CN" dirty="0"/>
              <a:t>14</a:t>
            </a:r>
            <a:r>
              <a:rPr lang="zh-CN" altLang="en-US" dirty="0"/>
              <a:t>：</a:t>
            </a:r>
            <a:r>
              <a:rPr lang="en-US" altLang="zh-CN" dirty="0"/>
              <a:t>21-31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74296-BD8B-5224-1AF8-EED2C23D5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4515"/>
            <a:ext cx="8596668" cy="4756848"/>
          </a:xfrm>
        </p:spPr>
        <p:txBody>
          <a:bodyPr/>
          <a:lstStyle/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21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 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摩西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向海伸杖，耶和华便用大东风，使海水一夜退去，水便分开，海就成了干地。 </a:t>
            </a:r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22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以色列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人下海中走干地，水在他们的左右作了墙垣。 </a:t>
            </a:r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23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埃及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人追赶他们，法老一切的马匹、车辆，和马兵都跟着下到海中。 </a:t>
            </a:r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24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到了晨更的时候，耶和华从云火柱中向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埃及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的军兵观看，使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埃及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的军兵混乱了； </a:t>
            </a:r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25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又使他们的车轮脱落，难以行走，以致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埃及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人说：「我们从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以色列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人面前逃跑吧！因耶和华为他们攻击我们了。」</a:t>
            </a:r>
          </a:p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26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耶和华对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摩西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说：「你向海伸杖，叫水仍合在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埃及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人并他们的车辆、马兵身上。」 </a:t>
            </a:r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27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摩西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就向海伸杖，到了天一亮，海水仍旧复原。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埃及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人避水逃跑的时候，耶和华把他们推翻在海中， </a:t>
            </a:r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28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水就回流，淹没了车辆和马兵。那些跟着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以色列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人下海法老的全军，连一个也没有剩下。 </a:t>
            </a:r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29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以色列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人却在海中走干地；水在他们的左右作了墙垣。</a:t>
            </a:r>
          </a:p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30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当日，耶和华这样拯救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以色列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人脱离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埃及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人的手，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以色列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人看见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埃及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人的死尸都在海边了。 </a:t>
            </a:r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31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以色列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人看见耶和华向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埃及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人所行的大事，就敬畏耶和华，又信服他和他的仆人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摩西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。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74409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884EA-9966-DAE5-1A3A-4AE3533AF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0110"/>
          </a:xfrm>
        </p:spPr>
        <p:txBody>
          <a:bodyPr>
            <a:normAutofit fontScale="90000"/>
          </a:bodyPr>
          <a:lstStyle/>
          <a:p>
            <a:r>
              <a:rPr lang="en-CA" dirty="0" err="1"/>
              <a:t>神为什么要带以色列人过红海</a:t>
            </a:r>
            <a:r>
              <a:rPr lang="zh-CN" altLang="en-US" dirty="0"/>
              <a:t>？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10F61-488F-2D57-B79B-CBE24D38D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8386"/>
            <a:ext cx="8596668" cy="4632977"/>
          </a:xfrm>
        </p:spPr>
        <p:txBody>
          <a:bodyPr/>
          <a:lstStyle/>
          <a:p>
            <a:r>
              <a:rPr lang="zh-CN" altLang="en-US" dirty="0"/>
              <a:t>引用王云姐妹上一节课的阐述：</a:t>
            </a:r>
            <a:r>
              <a:rPr lang="en-US" altLang="zh-CN" dirty="0"/>
              <a:t>1</a:t>
            </a:r>
            <a:r>
              <a:rPr lang="zh-CN" altLang="en-US" dirty="0"/>
              <a:t> 是拯救，</a:t>
            </a:r>
            <a:r>
              <a:rPr lang="en-US" altLang="zh-CN" dirty="0"/>
              <a:t>2</a:t>
            </a:r>
            <a:r>
              <a:rPr lang="zh-CN" altLang="en-US" dirty="0"/>
              <a:t>是对以色列人信心的考验，</a:t>
            </a:r>
            <a:r>
              <a:rPr lang="en-US" altLang="zh-CN" dirty="0"/>
              <a:t>3</a:t>
            </a:r>
            <a:r>
              <a:rPr lang="zh-CN" altLang="en-US" dirty="0"/>
              <a:t> 经历神的救恩和祂的大能，</a:t>
            </a:r>
            <a:r>
              <a:rPr lang="en-US" altLang="zh-CN" dirty="0"/>
              <a:t>4</a:t>
            </a:r>
            <a:r>
              <a:rPr lang="zh-CN" altLang="en-US" dirty="0"/>
              <a:t> 受洗归入基督</a:t>
            </a:r>
            <a:endParaRPr lang="en-CA" altLang="zh-CN" dirty="0"/>
          </a:p>
          <a:p>
            <a:r>
              <a:rPr lang="zh-CN" altLang="en-US" dirty="0"/>
              <a:t>林前</a:t>
            </a:r>
            <a:r>
              <a:rPr lang="en-US" altLang="zh-CN" dirty="0"/>
              <a:t>10: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zh-CN" altLang="en-US" b="0" i="0" u="none" strike="noStrike" dirty="0">
                <a:solidFill>
                  <a:srgbClr val="00B050"/>
                </a:solidFill>
                <a:effectLst/>
                <a:latin typeface="Arial" panose="020B0604020202020204" pitchFamily="34" charset="0"/>
              </a:rPr>
              <a:t>弟兄们，我不愿意你们不晓得，我们的祖宗从前都在云下，都从海中经过，</a:t>
            </a:r>
            <a:r>
              <a:rPr lang="en-US" altLang="zh-CN" baseline="30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zh-CN" altLang="en-US" b="0" i="0" u="none" strike="noStrike" dirty="0">
                <a:solidFill>
                  <a:srgbClr val="00B050"/>
                </a:solidFill>
                <a:effectLst/>
                <a:latin typeface="Arial" panose="020B0604020202020204" pitchFamily="34" charset="0"/>
              </a:rPr>
              <a:t>都在云里、海里受洗归了摩西，</a:t>
            </a:r>
            <a:endParaRPr lang="en-CA" altLang="zh-CN" b="0" i="0" u="none" strike="noStrike" dirty="0"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dirty="0"/>
              <a:t>过红海意味着受洗，受洗的意义是什么？罗</a:t>
            </a:r>
            <a:r>
              <a:rPr lang="en-US" altLang="zh-CN" dirty="0"/>
              <a:t>6:</a:t>
            </a:r>
            <a:r>
              <a:rPr lang="zh-CN" altLang="en-US" dirty="0"/>
              <a:t> </a:t>
            </a:r>
            <a:r>
              <a:rPr lang="en-US" altLang="zh-CN" dirty="0"/>
              <a:t>3-11</a:t>
            </a:r>
            <a:endParaRPr lang="en-CA" altLang="zh-CN" dirty="0"/>
          </a:p>
          <a:p>
            <a:r>
              <a:rPr lang="zh-CN" altLang="en-US" dirty="0"/>
              <a:t>过红海也意味着真正出了埃及</a:t>
            </a:r>
            <a:endParaRPr lang="en-CA" altLang="zh-CN" dirty="0"/>
          </a:p>
          <a:p>
            <a:r>
              <a:rPr lang="zh-CN" altLang="en-US" dirty="0"/>
              <a:t>出埃及到底意味着什么？表面上看是以色列人脱离了</a:t>
            </a:r>
            <a:r>
              <a:rPr lang="zh-CN" altLang="en-CA" dirty="0"/>
              <a:t>法老</a:t>
            </a:r>
            <a:r>
              <a:rPr lang="zh-CN" altLang="en-US" dirty="0"/>
              <a:t>的统治，不再是埃及人的奴隶，深层的意义是什么？</a:t>
            </a:r>
            <a:endParaRPr lang="en-CA" altLang="zh-CN" dirty="0"/>
          </a:p>
          <a:p>
            <a:r>
              <a:rPr lang="zh-CN" altLang="en-US" dirty="0"/>
              <a:t>圣经中多次提到“我把你们从埃及领出来”，为什么神如此看重这件事？</a:t>
            </a:r>
            <a:endParaRPr lang="en-CA" altLang="zh-CN" dirty="0"/>
          </a:p>
          <a:p>
            <a:r>
              <a:rPr lang="zh-CN" altLang="en-US" dirty="0"/>
              <a:t>结</a:t>
            </a:r>
            <a:r>
              <a:rPr lang="en-US" altLang="zh-CN" dirty="0"/>
              <a:t>20:5-30</a:t>
            </a:r>
            <a:r>
              <a:rPr lang="zh-CN" altLang="en-US" dirty="0"/>
              <a:t>，何</a:t>
            </a:r>
            <a:r>
              <a:rPr lang="en-US" altLang="zh-CN" dirty="0"/>
              <a:t>11:1</a:t>
            </a:r>
            <a:r>
              <a:rPr lang="zh-CN" altLang="en-US" dirty="0"/>
              <a:t>，摩</a:t>
            </a:r>
            <a:r>
              <a:rPr lang="en-US" altLang="zh-CN" dirty="0"/>
              <a:t>3:1-2</a:t>
            </a:r>
            <a:r>
              <a:rPr lang="zh-CN" altLang="en-US" dirty="0"/>
              <a:t>，太</a:t>
            </a:r>
            <a:r>
              <a:rPr lang="en-US" altLang="zh-CN" dirty="0"/>
              <a:t>2:15</a:t>
            </a:r>
            <a:r>
              <a:rPr lang="zh-CN" altLang="en-US" dirty="0"/>
              <a:t>，徒</a:t>
            </a:r>
            <a:r>
              <a:rPr lang="en-US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17-43</a:t>
            </a:r>
            <a:r>
              <a:rPr lang="zh-CN" altLang="en-US" dirty="0"/>
              <a:t>，来</a:t>
            </a:r>
            <a:r>
              <a:rPr lang="en-US" altLang="zh-CN" dirty="0"/>
              <a:t>11:23-29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55359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DB2CD-2DD3-85F9-A873-A9E62C79E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623D3-AF4A-BEE8-E943-5F6F26B70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2050" name="Picture 2" descr="25,775 摩西图片、库存照片、3D 物体和矢量图| Shutterstock">
            <a:extLst>
              <a:ext uri="{FF2B5EF4-FFF2-40B4-BE49-F238E27FC236}">
                <a16:creationId xmlns:a16="http://schemas.microsoft.com/office/drawing/2014/main" id="{15BC4402-E68C-0945-65B3-3D01605CB0E3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02" b="11902"/>
          <a:stretch>
            <a:fillRect/>
          </a:stretch>
        </p:blipFill>
        <p:spPr bwMode="auto">
          <a:xfrm>
            <a:off x="677334" y="609600"/>
            <a:ext cx="8596668" cy="475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18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7222E-F567-EE2E-9E1C-0EAFE0BD1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0110"/>
          </a:xfrm>
        </p:spPr>
        <p:txBody>
          <a:bodyPr>
            <a:normAutofit fontScale="90000"/>
          </a:bodyPr>
          <a:lstStyle/>
          <a:p>
            <a:r>
              <a:rPr lang="en-CA" dirty="0" err="1"/>
              <a:t>摩西的信心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F2056-8361-43B1-FD53-B6EA83C15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5835"/>
            <a:ext cx="8596668" cy="4685528"/>
          </a:xfrm>
        </p:spPr>
        <p:txBody>
          <a:bodyPr/>
          <a:lstStyle/>
          <a:p>
            <a:r>
              <a:rPr lang="zh-CN" altLang="en-US" dirty="0"/>
              <a:t>以色列人全都慌张，为什么摩西却可以放胆依靠神？他们都一起经历了神的同在、神的大能，一起经历了</a:t>
            </a:r>
            <a:r>
              <a:rPr lang="zh-CN" altLang="en-CA" dirty="0"/>
              <a:t>十灾</a:t>
            </a:r>
            <a:r>
              <a:rPr lang="zh-CN" altLang="en-US" dirty="0"/>
              <a:t>这样的神迹奇事</a:t>
            </a:r>
            <a:endParaRPr lang="en-CA" altLang="zh-CN" dirty="0"/>
          </a:p>
          <a:p>
            <a:r>
              <a:rPr lang="zh-CN" altLang="en-US" dirty="0"/>
              <a:t>摩西向海</a:t>
            </a:r>
            <a:r>
              <a:rPr lang="zh-CN" altLang="en-CA" dirty="0"/>
              <a:t>伸杖</a:t>
            </a:r>
            <a:r>
              <a:rPr lang="zh-CN" altLang="en-US" dirty="0"/>
              <a:t>，这样一件完全超出人理性的事，他愿意相信神、顺服神的话，他的信心达到了像亚伯拉罕献以撒一样的程度，实在是让神大得安慰，令神喜悦。</a:t>
            </a:r>
            <a:endParaRPr lang="en-CA" altLang="zh-CN" dirty="0"/>
          </a:p>
          <a:p>
            <a:r>
              <a:rPr lang="zh-CN" altLang="en-US" dirty="0"/>
              <a:t>摩西的信心是如何建立起来的？有什么我们可以学习的功课？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08589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C3BEF-FE3A-B8ED-9B58-B5E5F7DE9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1371"/>
          </a:xfrm>
        </p:spPr>
        <p:txBody>
          <a:bodyPr>
            <a:normAutofit fontScale="90000"/>
          </a:bodyPr>
          <a:lstStyle/>
          <a:p>
            <a:r>
              <a:rPr lang="en-CA" dirty="0" err="1"/>
              <a:t>出埃及记</a:t>
            </a:r>
            <a:r>
              <a:rPr lang="en-US" altLang="zh-CN" dirty="0"/>
              <a:t>15</a:t>
            </a:r>
            <a:r>
              <a:rPr lang="zh-CN" altLang="en-US" dirty="0"/>
              <a:t>章：</a:t>
            </a:r>
            <a:r>
              <a:rPr lang="en-US" altLang="zh-CN" dirty="0"/>
              <a:t>1-3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CF112-D31A-CFE6-AA25-10CD8D1E8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40971"/>
            <a:ext cx="8596668" cy="4800391"/>
          </a:xfrm>
        </p:spPr>
        <p:txBody>
          <a:bodyPr/>
          <a:lstStyle/>
          <a:p>
            <a:pPr algn="l"/>
            <a:r>
              <a:rPr lang="en-US" altLang="zh-CN" b="0" i="0" dirty="0">
                <a:solidFill>
                  <a:srgbClr val="777A7B"/>
                </a:solidFill>
                <a:effectLst/>
                <a:latin typeface="Inter"/>
              </a:rPr>
              <a:t>1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那时，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摩西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和</a:t>
            </a:r>
            <a:r>
              <a:rPr lang="zh-CN" altLang="en-US" b="0" i="0" u="sng" dirty="0">
                <a:solidFill>
                  <a:srgbClr val="121212"/>
                </a:solidFill>
                <a:effectLst/>
                <a:latin typeface="Inter"/>
              </a:rPr>
              <a:t>以色列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人向耶和华唱歌说：</a:t>
            </a:r>
          </a:p>
          <a:p>
            <a:pPr algn="l"/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我要向耶和华歌唱，因他大大战胜，</a:t>
            </a:r>
          </a:p>
          <a:p>
            <a:pPr algn="l"/>
            <a:r>
              <a:rPr lang="zh-CN" altLang="en-US" b="0" i="0" dirty="0">
                <a:solidFill>
                  <a:srgbClr val="121212"/>
                </a:solidFill>
                <a:effectLst/>
                <a:latin typeface="Inter"/>
              </a:rPr>
              <a:t>将马和骑马的投在海中。</a:t>
            </a:r>
          </a:p>
          <a:p>
            <a:pPr algn="l"/>
            <a:r>
              <a:rPr lang="en-US" altLang="zh-CN" b="0" i="0" dirty="0">
                <a:solidFill>
                  <a:srgbClr val="00B050"/>
                </a:solidFill>
                <a:effectLst/>
                <a:latin typeface="Inter"/>
              </a:rPr>
              <a:t>2</a:t>
            </a:r>
            <a:r>
              <a:rPr lang="zh-CN" altLang="en-US" b="0" i="0" dirty="0">
                <a:solidFill>
                  <a:srgbClr val="00B050"/>
                </a:solidFill>
                <a:effectLst/>
                <a:latin typeface="Inter"/>
              </a:rPr>
              <a:t>耶和华是我的力量，我的诗歌，</a:t>
            </a:r>
          </a:p>
          <a:p>
            <a:pPr algn="l"/>
            <a:r>
              <a:rPr lang="zh-CN" altLang="en-US" b="0" i="0" dirty="0">
                <a:solidFill>
                  <a:srgbClr val="00B050"/>
                </a:solidFill>
                <a:effectLst/>
                <a:latin typeface="Inter"/>
              </a:rPr>
              <a:t>也成了我的拯救。</a:t>
            </a:r>
          </a:p>
          <a:p>
            <a:pPr algn="l"/>
            <a:r>
              <a:rPr lang="zh-CN" altLang="en-US" b="0" i="0" dirty="0">
                <a:solidFill>
                  <a:srgbClr val="00B050"/>
                </a:solidFill>
                <a:effectLst/>
                <a:latin typeface="Inter"/>
              </a:rPr>
              <a:t>这是我的　神，我要赞美他，</a:t>
            </a:r>
          </a:p>
          <a:p>
            <a:pPr algn="l"/>
            <a:r>
              <a:rPr lang="zh-CN" altLang="en-US" b="0" i="0" dirty="0">
                <a:solidFill>
                  <a:srgbClr val="00B050"/>
                </a:solidFill>
                <a:effectLst/>
                <a:latin typeface="Inter"/>
              </a:rPr>
              <a:t>是我父亲的　神，我要尊崇他。</a:t>
            </a:r>
          </a:p>
          <a:p>
            <a:pPr algn="l"/>
            <a:r>
              <a:rPr lang="en-US" altLang="zh-CN" b="0" i="0" dirty="0">
                <a:solidFill>
                  <a:srgbClr val="0070C0"/>
                </a:solidFill>
                <a:effectLst/>
                <a:latin typeface="Inter"/>
              </a:rPr>
              <a:t>3</a:t>
            </a:r>
            <a:r>
              <a:rPr lang="zh-CN" altLang="en-US" b="0" i="0" dirty="0">
                <a:solidFill>
                  <a:srgbClr val="0070C0"/>
                </a:solidFill>
                <a:effectLst/>
                <a:latin typeface="Inter"/>
              </a:rPr>
              <a:t>耶和华是战士；</a:t>
            </a:r>
          </a:p>
          <a:p>
            <a:pPr algn="l"/>
            <a:r>
              <a:rPr lang="zh-CN" altLang="en-US" b="0" i="0" dirty="0">
                <a:solidFill>
                  <a:srgbClr val="0070C0"/>
                </a:solidFill>
                <a:effectLst/>
                <a:latin typeface="Inter"/>
              </a:rPr>
              <a:t>他的名是耶和华。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5206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03053-967C-0321-A97A-C9D5EE0D6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827315"/>
          </a:xfrm>
        </p:spPr>
        <p:txBody>
          <a:bodyPr>
            <a:noAutofit/>
          </a:bodyPr>
          <a:lstStyle/>
          <a:p>
            <a:pPr algn="l"/>
            <a:r>
              <a:rPr lang="en-US" altLang="zh-CN" sz="2600" b="0" i="0" dirty="0">
                <a:solidFill>
                  <a:srgbClr val="92D050"/>
                </a:solidFill>
                <a:effectLst/>
                <a:latin typeface="Inter"/>
              </a:rPr>
              <a:t>2</a:t>
            </a:r>
            <a:r>
              <a:rPr lang="zh-CN" altLang="en-US" sz="2600" b="0" i="0" dirty="0">
                <a:solidFill>
                  <a:srgbClr val="92D050"/>
                </a:solidFill>
                <a:effectLst/>
                <a:latin typeface="Inter"/>
              </a:rPr>
              <a:t>耶和华是我的力量，我的诗歌，也成了我的拯救。</a:t>
            </a:r>
            <a:br>
              <a:rPr lang="zh-CN" altLang="en-US" sz="2600" b="0" i="0" dirty="0">
                <a:solidFill>
                  <a:srgbClr val="121212"/>
                </a:solidFill>
                <a:effectLst/>
                <a:latin typeface="Inter"/>
              </a:rPr>
            </a:br>
            <a:endParaRPr lang="en-CA" sz="2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68C46-8E9C-2A5B-ACCC-FB85254EC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17171"/>
            <a:ext cx="8596668" cy="4724191"/>
          </a:xfrm>
        </p:spPr>
        <p:txBody>
          <a:bodyPr/>
          <a:lstStyle/>
          <a:p>
            <a:r>
              <a:rPr lang="en-US" altLang="zh-CN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1-18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节希伯来原文里“耶和华” 出现了</a:t>
            </a:r>
            <a:r>
              <a:rPr lang="zh-CN" altLang="en-US" b="0" i="0" dirty="0">
                <a:solidFill>
                  <a:srgbClr val="FF0000"/>
                </a:solidFill>
                <a:effectLst/>
                <a:latin typeface="Montserrat" pitchFamily="2" charset="77"/>
              </a:rPr>
              <a:t>十次</a:t>
            </a:r>
            <a:endParaRPr lang="en-CA" altLang="zh-CN" b="0" i="0" dirty="0">
              <a:solidFill>
                <a:srgbClr val="FF0000"/>
              </a:solidFill>
              <a:effectLst/>
              <a:latin typeface="Montserrat" pitchFamily="2" charset="77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这句话在圣经中出现了三次</a:t>
            </a:r>
            <a:endParaRPr lang="en-CA" altLang="zh-CN" b="0" i="0" dirty="0">
              <a:solidFill>
                <a:srgbClr val="000000"/>
              </a:solidFill>
              <a:effectLst/>
              <a:latin typeface="Montserrat" pitchFamily="2" charset="77"/>
            </a:endParaRPr>
          </a:p>
          <a:p>
            <a:r>
              <a:rPr lang="zh-CN" altLang="en-US" dirty="0">
                <a:solidFill>
                  <a:srgbClr val="000000"/>
                </a:solidFill>
                <a:latin typeface="Montserrat" pitchFamily="2" charset="77"/>
              </a:rPr>
              <a:t>第二次是以赛亚书</a:t>
            </a:r>
            <a:r>
              <a:rPr lang="en-US" altLang="zh-CN" dirty="0">
                <a:solidFill>
                  <a:srgbClr val="000000"/>
                </a:solidFill>
                <a:latin typeface="Montserrat" pitchFamily="2" charset="77"/>
              </a:rPr>
              <a:t>12:2</a:t>
            </a:r>
            <a:r>
              <a:rPr lang="zh-CN" altLang="en-US" dirty="0">
                <a:solidFill>
                  <a:srgbClr val="000000"/>
                </a:solidFill>
                <a:latin typeface="Montserrat" pitchFamily="2" charset="77"/>
              </a:rPr>
              <a:t> </a:t>
            </a:r>
            <a:endParaRPr lang="en-CA" altLang="zh-CN" dirty="0">
              <a:solidFill>
                <a:srgbClr val="000000"/>
              </a:solidFill>
              <a:latin typeface="Montserrat" pitchFamily="2" charset="77"/>
            </a:endParaRPr>
          </a:p>
          <a:p>
            <a:r>
              <a:rPr lang="zh-CN" altLang="en-US" dirty="0">
                <a:solidFill>
                  <a:srgbClr val="000000"/>
                </a:solidFill>
                <a:latin typeface="Montserrat" pitchFamily="2" charset="77"/>
              </a:rPr>
              <a:t>第三次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是主耶稣在最后的晚餐后所唱的得胜之歌（诗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118:14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）。正如第一次出埃及的结果是摩西之歌，第二次出埃及的结果也是救恩之歌。</a:t>
            </a:r>
            <a:endParaRPr lang="en-CA" altLang="zh-CN" b="0" i="0" dirty="0">
              <a:solidFill>
                <a:srgbClr val="000000"/>
              </a:solidFill>
              <a:effectLst/>
              <a:latin typeface="Montserrat" pitchFamily="2" charset="77"/>
            </a:endParaRPr>
          </a:p>
          <a:p>
            <a:endParaRPr lang="en-CA" altLang="zh-CN" b="0" i="0" dirty="0">
              <a:solidFill>
                <a:srgbClr val="000000"/>
              </a:solidFill>
              <a:effectLst/>
              <a:latin typeface="Montserrat" pitchFamily="2" charset="77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03500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5BEFB-81B5-0294-AFD4-ADE9777BF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5914"/>
          </a:xfrm>
        </p:spPr>
        <p:txBody>
          <a:bodyPr>
            <a:normAutofit fontScale="90000"/>
          </a:bodyPr>
          <a:lstStyle/>
          <a:p>
            <a:r>
              <a:rPr lang="zh-CN" altLang="en-US" sz="3600" b="0" i="0" dirty="0">
                <a:solidFill>
                  <a:srgbClr val="92D050"/>
                </a:solidFill>
                <a:effectLst/>
                <a:latin typeface="Inter"/>
              </a:rPr>
              <a:t>这是我的　神，我要赞美他，是我父亲的　神，我要尊崇他。</a:t>
            </a:r>
            <a:br>
              <a:rPr lang="zh-CN" altLang="en-US" sz="3600" b="0" i="0" dirty="0">
                <a:solidFill>
                  <a:srgbClr val="92D050"/>
                </a:solidFill>
                <a:effectLst/>
                <a:latin typeface="Inter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24A85-BDD9-FCD4-9352-6A1AC6532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我的，我要，我父亲的，我要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67441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8431</TotalTime>
  <Words>2315</Words>
  <Application>Microsoft Macintosh PowerPoint</Application>
  <PresentationFormat>Widescreen</PresentationFormat>
  <Paragraphs>90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inherit</vt:lpstr>
      <vt:lpstr>Inter</vt:lpstr>
      <vt:lpstr>Arial</vt:lpstr>
      <vt:lpstr>Montserrat</vt:lpstr>
      <vt:lpstr>Trebuchet MS</vt:lpstr>
      <vt:lpstr>Wingdings 3</vt:lpstr>
      <vt:lpstr>Facet</vt:lpstr>
      <vt:lpstr>过红海和摩西的歌</vt:lpstr>
      <vt:lpstr>出埃及记14:1-20</vt:lpstr>
      <vt:lpstr>出埃及记14：21-31</vt:lpstr>
      <vt:lpstr>神为什么要带以色列人过红海？</vt:lpstr>
      <vt:lpstr>PowerPoint Presentation</vt:lpstr>
      <vt:lpstr>摩西的信心</vt:lpstr>
      <vt:lpstr>出埃及记15章：1-3</vt:lpstr>
      <vt:lpstr>2耶和华是我的力量，我的诗歌，也成了我的拯救。 </vt:lpstr>
      <vt:lpstr>这是我的　神，我要赞美他，是我父亲的　神，我要尊崇他。 </vt:lpstr>
      <vt:lpstr>出15:4-12</vt:lpstr>
      <vt:lpstr>出15:13-18</vt:lpstr>
      <vt:lpstr>米利暗的歌</vt:lpstr>
      <vt:lpstr>出15:22-24</vt:lpstr>
      <vt:lpstr>神为什么带领以色列人到玛拉？</vt:lpstr>
      <vt:lpstr>出15:25-26</vt:lpstr>
      <vt:lpstr>出15:27 他们到了以琳，在那里有十二股水泉，七十棵棕树，他们就在那里的水边安营。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过红海和摩西的凯歌</dc:title>
  <dc:creator>yuan sun</dc:creator>
  <cp:lastModifiedBy>yuan sun</cp:lastModifiedBy>
  <cp:revision>9</cp:revision>
  <dcterms:created xsi:type="dcterms:W3CDTF">2024-09-16T15:26:50Z</dcterms:created>
  <dcterms:modified xsi:type="dcterms:W3CDTF">2024-09-28T21:44:07Z</dcterms:modified>
</cp:coreProperties>
</file>