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4" r:id="rId3"/>
    <p:sldId id="285" r:id="rId4"/>
    <p:sldId id="287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5076-0746-4727-9EAD-FD671E31A6E4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CD97-6327-4DBF-8F4F-DFA75EED37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0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76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03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6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40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7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95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2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64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50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2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08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6C65-0E5B-4810-A2CB-98FE30BB82E5}" type="datetimeFigureOut">
              <a:rPr lang="en-CA" smtClean="0"/>
              <a:t>2024-09-29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ea_of_Galilee#/media/File:Lake_Tiberias_(Sea_of_Galilee),_Northern_Israel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约翰福</a:t>
            </a:r>
            <a:r>
              <a:rPr lang="zh-CN" altLang="en-US" dirty="0" smtClean="0"/>
              <a:t>音</a:t>
            </a:r>
            <a:r>
              <a:rPr lang="en-US" altLang="zh-CN" dirty="0" smtClean="0"/>
              <a:t>6</a:t>
            </a:r>
            <a:r>
              <a:rPr lang="zh-CN" altLang="en-US" dirty="0" smtClean="0"/>
              <a:t>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第八课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1068"/>
            <a:ext cx="9144000" cy="1186732"/>
          </a:xfrm>
        </p:spPr>
        <p:txBody>
          <a:bodyPr/>
          <a:lstStyle/>
          <a:p>
            <a:r>
              <a:rPr lang="en-US" altLang="zh-CN" dirty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29</a:t>
            </a:r>
            <a:r>
              <a:rPr lang="zh-CN" altLang="en-US" dirty="0" smtClean="0"/>
              <a:t>日， </a:t>
            </a:r>
            <a:r>
              <a:rPr lang="en-US" altLang="zh-CN" dirty="0" smtClean="0"/>
              <a:t>2024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59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5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耶稣履海 （约</a:t>
            </a:r>
            <a:r>
              <a:rPr lang="en-US" altLang="zh-CN" dirty="0" smtClean="0"/>
              <a:t>6:16-21</a:t>
            </a:r>
            <a:r>
              <a:rPr lang="zh-CN" altLang="en-US" dirty="0" smtClean="0"/>
              <a:t>）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244599"/>
            <a:ext cx="4719637" cy="54514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16</a:t>
            </a:r>
            <a:r>
              <a:rPr lang="zh-CN" altLang="en-US" dirty="0" smtClean="0"/>
              <a:t>到了晚上，他的门徒下海边去，</a:t>
            </a:r>
            <a:r>
              <a:rPr lang="en-US" altLang="zh-CN" dirty="0" smtClean="0"/>
              <a:t>17</a:t>
            </a:r>
            <a:r>
              <a:rPr lang="zh-CN" altLang="en-US" dirty="0" smtClean="0"/>
              <a:t>上了船，要过海往迦百农去。天已经黑了，耶稣还没有来到他们那里。</a:t>
            </a:r>
            <a:r>
              <a:rPr lang="en-US" altLang="zh-CN" dirty="0" smtClean="0"/>
              <a:t>18</a:t>
            </a:r>
            <a:r>
              <a:rPr lang="zh-CN" altLang="en-US" dirty="0" smtClean="0"/>
              <a:t>忽然狂风大作，海就翻腾起来。</a:t>
            </a:r>
            <a:r>
              <a:rPr lang="en-US" altLang="zh-CN" dirty="0" smtClean="0"/>
              <a:t>19</a:t>
            </a:r>
            <a:r>
              <a:rPr lang="zh-CN" altLang="en-US" dirty="0" smtClean="0"/>
              <a:t>门徒摇橹约行了十里多路，看见耶稣在海面上走，渐渐近了船，他们就害怕。</a:t>
            </a:r>
            <a:r>
              <a:rPr lang="en-US" altLang="zh-CN" dirty="0" smtClean="0"/>
              <a:t>20</a:t>
            </a:r>
            <a:r>
              <a:rPr lang="en-US" altLang="zh-CN" dirty="0"/>
              <a:t>	</a:t>
            </a:r>
            <a:r>
              <a:rPr lang="zh-CN" altLang="en-US" dirty="0" smtClean="0"/>
              <a:t>耶稣对他们说：“是我。不要怕。”</a:t>
            </a:r>
            <a:r>
              <a:rPr lang="en-US" altLang="zh-CN" dirty="0" smtClean="0"/>
              <a:t>21</a:t>
            </a:r>
            <a:r>
              <a:rPr lang="zh-CN" altLang="en-US" dirty="0" smtClean="0"/>
              <a:t>门徒就喜欢接他上船，船立时到了他们所要去的地方。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754" y="1123950"/>
            <a:ext cx="6472795" cy="458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7736" y="6168509"/>
            <a:ext cx="5720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https://pixabay.com/vectors/jesus-christ-miracle-5000359/</a:t>
            </a:r>
          </a:p>
        </p:txBody>
      </p:sp>
    </p:spTree>
    <p:extLst>
      <p:ext uri="{BB962C8B-B14F-4D97-AF65-F5344CB8AC3E}">
        <p14:creationId xmlns:p14="http://schemas.microsoft.com/office/powerpoint/2010/main" val="36756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9376"/>
            <a:ext cx="10515600" cy="863600"/>
          </a:xfrm>
        </p:spPr>
        <p:txBody>
          <a:bodyPr/>
          <a:lstStyle/>
          <a:p>
            <a:pPr algn="ctr"/>
            <a:r>
              <a:rPr lang="zh-CN" altLang="en-US" dirty="0" smtClean="0"/>
              <a:t>离开试探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82675"/>
            <a:ext cx="11544300" cy="965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b="1" dirty="0"/>
              <a:t>16</a:t>
            </a:r>
            <a:r>
              <a:rPr lang="zh-CN" altLang="en-US" b="1" dirty="0"/>
              <a:t>到了晚上，他的门徒下海边去，</a:t>
            </a:r>
            <a:r>
              <a:rPr lang="en-US" altLang="zh-CN" b="1" dirty="0"/>
              <a:t>17</a:t>
            </a:r>
            <a:r>
              <a:rPr lang="zh-CN" altLang="en-US" b="1" dirty="0"/>
              <a:t>上了船，要过海往迦百农去。天已经黑了，耶稣还没有来到他们那里。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449" y="2447925"/>
            <a:ext cx="109061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 smtClean="0"/>
              <a:t>门徒为</a:t>
            </a:r>
            <a:r>
              <a:rPr lang="zh-CN" altLang="en-US" sz="2000" dirty="0" smtClean="0"/>
              <a:t>什么下海边去？</a:t>
            </a:r>
            <a:endParaRPr lang="en-US" altLang="zh-CN" sz="2000" dirty="0" smtClean="0"/>
          </a:p>
          <a:p>
            <a:pPr lvl="2"/>
            <a:r>
              <a:rPr lang="zh-CN" altLang="en-US" sz="2000" dirty="0">
                <a:solidFill>
                  <a:prstClr val="black"/>
                </a:solidFill>
              </a:rPr>
              <a:t>耶稣</a:t>
            </a:r>
            <a:r>
              <a:rPr lang="zh-CN" altLang="en-US" sz="2000" b="1" dirty="0">
                <a:solidFill>
                  <a:srgbClr val="FF0000"/>
                </a:solidFill>
              </a:rPr>
              <a:t>随即</a:t>
            </a:r>
            <a:r>
              <a:rPr lang="zh-CN" altLang="en-US" sz="2000" b="1" dirty="0">
                <a:solidFill>
                  <a:srgbClr val="5B9BD5"/>
                </a:solidFill>
              </a:rPr>
              <a:t>催</a:t>
            </a:r>
            <a:r>
              <a:rPr lang="zh-CN" altLang="en-US" sz="2000" dirty="0">
                <a:solidFill>
                  <a:prstClr val="black"/>
                </a:solidFill>
              </a:rPr>
              <a:t>门徒上船，先渡到那边去，等他</a:t>
            </a:r>
            <a:r>
              <a:rPr lang="zh-CN" altLang="en-US" sz="2000" b="1" dirty="0">
                <a:solidFill>
                  <a:srgbClr val="00B050"/>
                </a:solidFill>
              </a:rPr>
              <a:t>叫众人散开</a:t>
            </a:r>
            <a:r>
              <a:rPr lang="zh-CN" altLang="en-US" sz="2000" dirty="0">
                <a:solidFill>
                  <a:prstClr val="black"/>
                </a:solidFill>
              </a:rPr>
              <a:t>。（太</a:t>
            </a:r>
            <a:r>
              <a:rPr lang="en-US" altLang="zh-CN" sz="2000" dirty="0">
                <a:solidFill>
                  <a:prstClr val="black"/>
                </a:solidFill>
              </a:rPr>
              <a:t>14:22</a:t>
            </a:r>
            <a:r>
              <a:rPr lang="zh-CN" altLang="en-US" sz="2000" dirty="0">
                <a:solidFill>
                  <a:prstClr val="black"/>
                </a:solidFill>
              </a:rPr>
              <a:t>）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/>
              <a:t>耶稣为什么催门徒上船？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/>
              <a:t>试</a:t>
            </a:r>
            <a:r>
              <a:rPr lang="zh-CN" altLang="en-US" sz="2000" dirty="0" smtClean="0"/>
              <a:t>探（众人与门徒联手）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/>
              <a:t>耶</a:t>
            </a:r>
            <a:r>
              <a:rPr lang="zh-CN" altLang="en-US" sz="2000" dirty="0" smtClean="0"/>
              <a:t>稣旷野受试探 （太</a:t>
            </a:r>
            <a:r>
              <a:rPr lang="en-US" altLang="zh-CN" sz="2000" dirty="0" smtClean="0"/>
              <a:t>4:1-11</a:t>
            </a:r>
            <a:r>
              <a:rPr lang="zh-CN" altLang="en-US" sz="2000" dirty="0" smtClean="0"/>
              <a:t>，路</a:t>
            </a:r>
            <a:r>
              <a:rPr lang="en-US" altLang="zh-CN" sz="2000" dirty="0" smtClean="0"/>
              <a:t>4:1-13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 smtClean="0"/>
              <a:t>离开试探</a:t>
            </a:r>
            <a:endParaRPr lang="en-US" altLang="zh-CN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/>
              <a:t>门徒们顺服耶稣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 smtClean="0"/>
              <a:t>下海边去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 smtClean="0"/>
              <a:t>上了船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 smtClean="0"/>
              <a:t>要过海</a:t>
            </a:r>
            <a:endParaRPr lang="en-US" altLang="zh-CN" sz="2000" dirty="0" smtClean="0"/>
          </a:p>
          <a:p>
            <a:pPr marL="1371600" lvl="2" indent="-457200">
              <a:buFont typeface="+mj-lt"/>
              <a:buAutoNum type="arabicParenR"/>
            </a:pPr>
            <a:r>
              <a:rPr lang="zh-CN" altLang="en-US" sz="2000" dirty="0" smtClean="0"/>
              <a:t>不情愿</a:t>
            </a:r>
            <a:endParaRPr lang="en-US" altLang="zh-CN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sz="2000" dirty="0" smtClean="0"/>
              <a:t>门徒想念耶稣</a:t>
            </a:r>
            <a:endParaRPr lang="en-US" altLang="zh-CN" sz="2000" dirty="0" smtClean="0"/>
          </a:p>
          <a:p>
            <a:endParaRPr lang="en-US" altLang="zh-CN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30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1" y="57625"/>
            <a:ext cx="10515600" cy="48187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耶稣履海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3" y="617982"/>
            <a:ext cx="1953387" cy="59474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/>
              <a:t>18</a:t>
            </a:r>
            <a:r>
              <a:rPr lang="zh-CN" altLang="en-US" b="1" dirty="0"/>
              <a:t>忽然狂风大作，海就翻腾起来。</a:t>
            </a:r>
            <a:r>
              <a:rPr lang="en-US" altLang="zh-CN" b="1" dirty="0"/>
              <a:t>19</a:t>
            </a:r>
            <a:r>
              <a:rPr lang="zh-CN" altLang="en-US" b="1" dirty="0"/>
              <a:t>门徒摇橹约行了十里多路，看见耶稣在海面上走，渐渐近了船，他们就害怕。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07208" y="617982"/>
            <a:ext cx="874604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突如其</a:t>
            </a:r>
            <a:r>
              <a:rPr lang="zh-CN" altLang="en-US" dirty="0" smtClean="0"/>
              <a:t>来的风暴</a:t>
            </a:r>
            <a:endParaRPr lang="en-US" altLang="zh-CN" dirty="0" smtClean="0"/>
          </a:p>
          <a:p>
            <a:pPr lvl="1"/>
            <a:r>
              <a:rPr lang="zh-CN" altLang="en-US" dirty="0">
                <a:hlinkClick r:id="rId2"/>
              </a:rPr>
              <a:t>加利</a:t>
            </a:r>
            <a:r>
              <a:rPr lang="zh-CN" altLang="en-US" dirty="0" smtClean="0">
                <a:hlinkClick r:id="rId2"/>
              </a:rPr>
              <a:t>利海的特点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23 </a:t>
            </a:r>
            <a:r>
              <a:rPr lang="zh-CN" altLang="en-US" dirty="0" smtClean="0"/>
              <a:t>耶稣上了船，门徒跟着他。</a:t>
            </a:r>
            <a:r>
              <a:rPr lang="en-US" altLang="zh-CN" dirty="0" smtClean="0"/>
              <a:t>24</a:t>
            </a:r>
            <a:r>
              <a:rPr lang="zh-CN" altLang="en-US" dirty="0" smtClean="0"/>
              <a:t>海里忽然起了暴风，甚至船被波浪掩盖。耶稣却睡着了。（太</a:t>
            </a:r>
            <a:r>
              <a:rPr lang="en-US" altLang="zh-CN" dirty="0" smtClean="0"/>
              <a:t>8:23-24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门</a:t>
            </a:r>
            <a:r>
              <a:rPr lang="zh-CN" altLang="en-US" dirty="0" smtClean="0"/>
              <a:t>徒摇橹甚苦</a:t>
            </a:r>
            <a:endParaRPr lang="en-US" altLang="zh-CN" dirty="0" smtClean="0"/>
          </a:p>
          <a:p>
            <a:pPr marL="1257300" lvl="2" indent="-342900">
              <a:buFont typeface="+mj-lt"/>
              <a:buAutoNum type="arabicParenR"/>
            </a:pPr>
            <a:r>
              <a:rPr lang="zh-CN" altLang="en-US" dirty="0" smtClean="0"/>
              <a:t>到了晚上</a:t>
            </a:r>
            <a:r>
              <a:rPr lang="en-US" altLang="zh-CN" dirty="0" smtClean="0"/>
              <a:t>……</a:t>
            </a:r>
            <a:r>
              <a:rPr lang="zh-CN" altLang="en-US" dirty="0"/>
              <a:t>四</a:t>
            </a:r>
            <a:r>
              <a:rPr lang="zh-CN" altLang="en-US" dirty="0" smtClean="0"/>
              <a:t>更天（可</a:t>
            </a:r>
            <a:r>
              <a:rPr lang="en-US" altLang="zh-CN" dirty="0" smtClean="0"/>
              <a:t>6:47-48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1257300" lvl="2" indent="-342900">
              <a:buFont typeface="+mj-lt"/>
              <a:buAutoNum type="arabicParenR"/>
            </a:pPr>
            <a:r>
              <a:rPr lang="zh-CN" altLang="en-US" dirty="0"/>
              <a:t>十里多</a:t>
            </a:r>
            <a:r>
              <a:rPr lang="zh-CN" altLang="en-US" dirty="0" smtClean="0"/>
              <a:t>路</a:t>
            </a:r>
            <a:endParaRPr lang="en-US" altLang="zh-CN" dirty="0" smtClean="0"/>
          </a:p>
          <a:p>
            <a:pPr marL="1257300" lvl="2" indent="-342900">
              <a:buFont typeface="+mj-lt"/>
              <a:buAutoNum type="arabicParenR"/>
            </a:pPr>
            <a:r>
              <a:rPr lang="zh-CN" altLang="en-US" dirty="0"/>
              <a:t>耶</a:t>
            </a:r>
            <a:r>
              <a:rPr lang="zh-CN" altLang="en-US" dirty="0" smtClean="0"/>
              <a:t>稣看见</a:t>
            </a:r>
            <a:endParaRPr lang="en-US" altLang="zh-CN" dirty="0" smtClean="0"/>
          </a:p>
          <a:p>
            <a:pPr lvl="3"/>
            <a:r>
              <a:rPr lang="zh-CN" altLang="en-US" sz="1600" dirty="0" smtClean="0"/>
              <a:t>看见门徒，因风不顺，摇橹甚苦。（可</a:t>
            </a:r>
            <a:r>
              <a:rPr lang="en-US" altLang="zh-CN" sz="1600" dirty="0" smtClean="0"/>
              <a:t>6:48</a:t>
            </a:r>
            <a:r>
              <a:rPr lang="zh-CN" altLang="en-US" sz="1600" dirty="0" smtClean="0"/>
              <a:t>）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门</a:t>
            </a:r>
            <a:r>
              <a:rPr lang="zh-CN" altLang="en-US" dirty="0" smtClean="0"/>
              <a:t>徒看见耶稣</a:t>
            </a:r>
            <a:endParaRPr lang="en-US" altLang="zh-CN" dirty="0" smtClean="0"/>
          </a:p>
          <a:p>
            <a:pPr marL="1257300" lvl="2" indent="-342900">
              <a:buFont typeface="+mj-lt"/>
              <a:buAutoNum type="arabicParenR"/>
            </a:pPr>
            <a:r>
              <a:rPr lang="zh-CN" altLang="en-US" dirty="0" smtClean="0"/>
              <a:t>在海面上走</a:t>
            </a:r>
            <a:endParaRPr lang="en-US" altLang="zh-CN" dirty="0" smtClean="0"/>
          </a:p>
          <a:p>
            <a:pPr marL="1257300" lvl="2" indent="-342900">
              <a:buFont typeface="+mj-lt"/>
              <a:buAutoNum type="arabicParenR"/>
            </a:pPr>
            <a:r>
              <a:rPr lang="zh-CN" altLang="en-US" dirty="0"/>
              <a:t>渐</a:t>
            </a:r>
            <a:r>
              <a:rPr lang="zh-CN" altLang="en-US" dirty="0" smtClean="0"/>
              <a:t>渐近了船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门</a:t>
            </a:r>
            <a:r>
              <a:rPr lang="zh-CN" altLang="en-US" dirty="0" smtClean="0"/>
              <a:t>徒的反应</a:t>
            </a:r>
            <a:endParaRPr lang="en-US" altLang="zh-CN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dirty="0"/>
              <a:t>害</a:t>
            </a:r>
            <a:r>
              <a:rPr lang="zh-CN" altLang="en-US" dirty="0" smtClean="0"/>
              <a:t>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但门徒</a:t>
            </a:r>
            <a:r>
              <a:rPr lang="zh-CN" altLang="en-US" dirty="0" smtClean="0">
                <a:solidFill>
                  <a:srgbClr val="FF0000"/>
                </a:solidFill>
              </a:rPr>
              <a:t>看见他</a:t>
            </a:r>
            <a:r>
              <a:rPr lang="zh-CN" altLang="en-US" dirty="0" smtClean="0"/>
              <a:t>在海面上走，以为是</a:t>
            </a:r>
            <a:r>
              <a:rPr lang="zh-CN" altLang="en-US" dirty="0" smtClean="0">
                <a:solidFill>
                  <a:srgbClr val="FF0000"/>
                </a:solidFill>
              </a:rPr>
              <a:t>鬼怪</a:t>
            </a:r>
            <a:r>
              <a:rPr lang="zh-CN" altLang="en-US" dirty="0" smtClean="0"/>
              <a:t>，就喊叫起来。</a:t>
            </a:r>
            <a:r>
              <a:rPr lang="en-US" altLang="zh-CN" dirty="0" smtClean="0"/>
              <a:t>50</a:t>
            </a:r>
            <a:r>
              <a:rPr lang="zh-CN" altLang="en-US" dirty="0" smtClean="0"/>
              <a:t>因为他们都</a:t>
            </a:r>
            <a:r>
              <a:rPr lang="zh-CN" altLang="en-US" dirty="0" smtClean="0">
                <a:solidFill>
                  <a:srgbClr val="FF0000"/>
                </a:solidFill>
              </a:rPr>
              <a:t>看见了他</a:t>
            </a:r>
            <a:r>
              <a:rPr lang="zh-CN" altLang="en-US" dirty="0" smtClean="0"/>
              <a:t>，且甚惊慌。耶稣连忙对他们说：“你们放心。是我，不要怕。”（可</a:t>
            </a:r>
            <a:r>
              <a:rPr lang="en-US" altLang="zh-CN" dirty="0" smtClean="0"/>
              <a:t>6:49-50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这是因为他们不明白那分饼的事，心里还是愚顽</a:t>
            </a:r>
            <a:r>
              <a:rPr lang="en-US" altLang="zh-CN" dirty="0" smtClean="0"/>
              <a:t>(hardened)</a:t>
            </a:r>
            <a:r>
              <a:rPr lang="zh-CN" altLang="en-US" dirty="0" smtClean="0"/>
              <a:t>。（可</a:t>
            </a:r>
            <a:r>
              <a:rPr lang="en-US" altLang="zh-CN" dirty="0" smtClean="0"/>
              <a:t>6:52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dirty="0" smtClean="0"/>
              <a:t>对耶稣的认识不够</a:t>
            </a:r>
            <a:endParaRPr lang="en-US" altLang="zh-CN" dirty="0" smtClean="0"/>
          </a:p>
          <a:p>
            <a:pPr marL="1257300" lvl="2" indent="-342900">
              <a:buFont typeface="+mj-lt"/>
              <a:buAutoNum type="alphaLcPeriod"/>
            </a:pPr>
            <a:r>
              <a:rPr lang="zh-CN" altLang="en-US" dirty="0"/>
              <a:t>人</a:t>
            </a:r>
            <a:r>
              <a:rPr lang="zh-CN" altLang="en-US" dirty="0" smtClean="0"/>
              <a:t>性</a:t>
            </a:r>
            <a:endParaRPr lang="en-US" altLang="zh-CN" dirty="0" smtClean="0"/>
          </a:p>
          <a:p>
            <a:pPr marL="1257300" lvl="2" indent="-342900">
              <a:buFont typeface="+mj-lt"/>
              <a:buAutoNum type="alphaLcPeriod"/>
            </a:pPr>
            <a:r>
              <a:rPr lang="zh-CN" altLang="en-US" dirty="0"/>
              <a:t>神性</a:t>
            </a:r>
            <a:endParaRPr lang="en-US" altLang="zh-CN" dirty="0" smtClean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876544" y="3200400"/>
            <a:ext cx="4913376" cy="107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zh-CN" altLang="en-US" sz="2000" dirty="0" smtClean="0"/>
              <a:t>耶稣可以一下子就来到门徒面前吗？</a:t>
            </a:r>
            <a:endParaRPr lang="en-US" altLang="zh-CN" sz="2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2000" dirty="0"/>
              <a:t>耶</a:t>
            </a:r>
            <a:r>
              <a:rPr lang="zh-CN" altLang="en-US" sz="2000" dirty="0" smtClean="0"/>
              <a:t>稣是否被海水湿透了？</a:t>
            </a:r>
            <a:endParaRPr lang="en-US" altLang="zh-CN" sz="20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zh-CN" altLang="en-US" sz="2000" dirty="0"/>
              <a:t>耶</a:t>
            </a:r>
            <a:r>
              <a:rPr lang="zh-CN" altLang="en-US" sz="2000" dirty="0" smtClean="0"/>
              <a:t>稣是在冲浪吗？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199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813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/>
              <a:t>‘我是’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3" y="837438"/>
            <a:ext cx="1825371" cy="594741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prstClr val="black"/>
                </a:solidFill>
              </a:rPr>
              <a:t>20 </a:t>
            </a:r>
            <a:r>
              <a:rPr lang="zh-CN" altLang="en-US" dirty="0" smtClean="0">
                <a:solidFill>
                  <a:prstClr val="black"/>
                </a:solidFill>
              </a:rPr>
              <a:t>耶</a:t>
            </a:r>
            <a:r>
              <a:rPr lang="zh-CN" altLang="en-US" dirty="0">
                <a:solidFill>
                  <a:prstClr val="black"/>
                </a:solidFill>
              </a:rPr>
              <a:t>稣对他们说：“是我。不要怕。”</a:t>
            </a:r>
            <a:r>
              <a:rPr lang="en-US" altLang="zh-CN" dirty="0">
                <a:solidFill>
                  <a:prstClr val="black"/>
                </a:solidFill>
              </a:rPr>
              <a:t>21</a:t>
            </a:r>
            <a:r>
              <a:rPr lang="zh-CN" altLang="en-US" dirty="0">
                <a:solidFill>
                  <a:prstClr val="black"/>
                </a:solidFill>
              </a:rPr>
              <a:t>门徒就喜欢接他上船，船立时到了他们所要去的地方。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49424" y="837438"/>
            <a:ext cx="97840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b="1" dirty="0" smtClean="0"/>
              <a:t>耶稣如何安慰惧怕的门徒？</a:t>
            </a:r>
            <a:endParaRPr lang="en-US" altLang="zh-CN" b="1" dirty="0" smtClean="0"/>
          </a:p>
          <a:p>
            <a:pPr lvl="1"/>
            <a:r>
              <a:rPr lang="zh-CN" altLang="en-US" dirty="0" smtClean="0"/>
              <a:t>用他的话：“是我。不要怕。”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</a:t>
            </a:r>
            <a:r>
              <a:rPr lang="en-US" dirty="0" smtClean="0"/>
              <a:t>nd </a:t>
            </a:r>
            <a:r>
              <a:rPr lang="en-US" dirty="0"/>
              <a:t>He says to them, “I AM; do not be afraid</a:t>
            </a:r>
            <a:r>
              <a:rPr lang="en-US" dirty="0" smtClean="0"/>
              <a:t>”;(Literal Standard Version)</a:t>
            </a:r>
          </a:p>
          <a:p>
            <a:pPr lvl="2"/>
            <a:r>
              <a:rPr lang="en-US" dirty="0"/>
              <a:t>But </a:t>
            </a:r>
            <a:r>
              <a:rPr lang="en-US" dirty="0" err="1"/>
              <a:t>Yeshua</a:t>
            </a:r>
            <a:r>
              <a:rPr lang="en-US" dirty="0"/>
              <a:t> said to them, “I AM THE LIVING GOD, do not be afraid.”(Aramaic Bible in Plain </a:t>
            </a:r>
            <a:r>
              <a:rPr lang="en-US" dirty="0" smtClean="0"/>
              <a:t>English)</a:t>
            </a:r>
          </a:p>
          <a:p>
            <a:pPr lvl="1"/>
            <a:r>
              <a:rPr lang="zh-CN" altLang="en-US" dirty="0" smtClean="0"/>
              <a:t>你</a:t>
            </a:r>
            <a:r>
              <a:rPr lang="zh-CN" altLang="en-US" dirty="0" smtClean="0">
                <a:solidFill>
                  <a:srgbClr val="FF0000"/>
                </a:solidFill>
              </a:rPr>
              <a:t>不要害怕</a:t>
            </a:r>
            <a:r>
              <a:rPr lang="zh-CN" altLang="en-US" dirty="0" smtClean="0"/>
              <a:t>，因为我与你同在。</a:t>
            </a:r>
            <a:r>
              <a:rPr lang="zh-CN" altLang="en-US" dirty="0" smtClean="0">
                <a:solidFill>
                  <a:srgbClr val="FF0000"/>
                </a:solidFill>
              </a:rPr>
              <a:t>不要惊惶</a:t>
            </a:r>
            <a:r>
              <a:rPr lang="zh-CN" altLang="en-US" dirty="0" smtClean="0"/>
              <a:t>，因为我是你的神。我必坚固你，我必帮助你，我必用我公义的右手扶持你。</a:t>
            </a:r>
            <a:r>
              <a:rPr lang="en-US" altLang="zh-CN" dirty="0" smtClean="0"/>
              <a:t> (</a:t>
            </a:r>
            <a:r>
              <a:rPr lang="zh-CN" altLang="en-US" dirty="0" smtClean="0"/>
              <a:t>赛</a:t>
            </a:r>
            <a:r>
              <a:rPr lang="en-US" altLang="zh-CN" dirty="0" smtClean="0"/>
              <a:t>41:10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zh-CN" altLang="en-US" b="1" dirty="0" smtClean="0"/>
              <a:t>门徒对耶稣的话有什么反应？</a:t>
            </a:r>
            <a:endParaRPr lang="en-US" altLang="zh-CN" b="1" dirty="0" smtClean="0"/>
          </a:p>
          <a:p>
            <a:pPr lvl="1"/>
            <a:r>
              <a:rPr lang="zh-CN" altLang="en-US" dirty="0"/>
              <a:t>惧</a:t>
            </a:r>
            <a:r>
              <a:rPr lang="zh-CN" altLang="en-US" dirty="0" smtClean="0"/>
              <a:t>怕</a:t>
            </a:r>
            <a:r>
              <a:rPr lang="en-US" altLang="zh-CN" dirty="0" smtClean="0"/>
              <a:t>---</a:t>
            </a:r>
            <a:r>
              <a:rPr lang="zh-CN" altLang="en-US" dirty="0" smtClean="0"/>
              <a:t>愿意</a:t>
            </a:r>
            <a:r>
              <a:rPr lang="en-US" altLang="zh-CN" dirty="0" smtClean="0"/>
              <a:t>(willing)</a:t>
            </a:r>
            <a:r>
              <a:rPr lang="zh-CN" altLang="en-US" dirty="0" smtClean="0"/>
              <a:t>接受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夜里约有四更天，就在海面上走往他们那里去，意思要</a:t>
            </a:r>
            <a:r>
              <a:rPr lang="zh-CN" altLang="en-US" b="1" dirty="0" smtClean="0">
                <a:solidFill>
                  <a:srgbClr val="FF0000"/>
                </a:solidFill>
              </a:rPr>
              <a:t>走过</a:t>
            </a:r>
            <a:r>
              <a:rPr lang="zh-CN" altLang="en-US" dirty="0" smtClean="0"/>
              <a:t>他们去。（可</a:t>
            </a:r>
            <a:r>
              <a:rPr lang="en-US" altLang="zh-CN" dirty="0" smtClean="0"/>
              <a:t>6:48</a:t>
            </a:r>
            <a:r>
              <a:rPr lang="zh-CN" altLang="en-US" dirty="0" smtClean="0"/>
              <a:t>下）</a:t>
            </a:r>
            <a:endParaRPr lang="en-US" altLang="zh-CN" dirty="0" smtClean="0"/>
          </a:p>
          <a:p>
            <a:pPr lvl="2"/>
            <a:r>
              <a:rPr lang="zh-CN" altLang="en-US" dirty="0"/>
              <a:t>门</a:t>
            </a:r>
            <a:r>
              <a:rPr lang="zh-CN" altLang="en-US" dirty="0" smtClean="0"/>
              <a:t>徒就</a:t>
            </a:r>
            <a:r>
              <a:rPr lang="zh-CN" altLang="en-US" dirty="0" smtClean="0">
                <a:solidFill>
                  <a:srgbClr val="FF0000"/>
                </a:solidFill>
              </a:rPr>
              <a:t>喜欢接</a:t>
            </a:r>
            <a:r>
              <a:rPr lang="zh-CN" altLang="en-US" dirty="0" smtClean="0"/>
              <a:t>他上船（约</a:t>
            </a:r>
            <a:r>
              <a:rPr lang="en-US" altLang="zh-CN" dirty="0" smtClean="0"/>
              <a:t>6:21</a:t>
            </a:r>
            <a:r>
              <a:rPr lang="zh-CN" altLang="en-US" dirty="0" smtClean="0"/>
              <a:t>上）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zh-CN" altLang="en-US" b="1" dirty="0" smtClean="0"/>
              <a:t>‘船立时到了他们所要去的地方’表达什么意思？</a:t>
            </a:r>
            <a:endParaRPr lang="en-US" altLang="zh-CN" b="1" dirty="0" smtClean="0"/>
          </a:p>
          <a:p>
            <a:pPr lvl="1"/>
            <a:r>
              <a:rPr lang="zh-CN" altLang="en-US" dirty="0"/>
              <a:t>耶</a:t>
            </a:r>
            <a:r>
              <a:rPr lang="zh-CN" altLang="en-US" dirty="0" smtClean="0"/>
              <a:t>稣同在，门徒享受安息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门徒再一次经历神的大能</a:t>
            </a:r>
            <a:endParaRPr lang="en-US" altLang="zh-CN" dirty="0" smtClean="0"/>
          </a:p>
          <a:p>
            <a:pPr lvl="1"/>
            <a:r>
              <a:rPr lang="zh-CN" altLang="en-US" dirty="0"/>
              <a:t>风</a:t>
            </a:r>
            <a:r>
              <a:rPr lang="zh-CN" altLang="en-US" dirty="0" smtClean="0"/>
              <a:t>浪失去威力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zh-CN" altLang="en-US" b="1" dirty="0"/>
              <a:t>门</a:t>
            </a:r>
            <a:r>
              <a:rPr lang="zh-CN" altLang="en-US" b="1" dirty="0" smtClean="0"/>
              <a:t>徒们对耶稣认识的飞跃</a:t>
            </a:r>
            <a:endParaRPr lang="en-US" altLang="zh-CN" b="1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dirty="0"/>
              <a:t>第一</a:t>
            </a:r>
            <a:r>
              <a:rPr lang="zh-CN" altLang="en-US" dirty="0" smtClean="0"/>
              <a:t>次风暴：“这是怎样的人？连风和海也听从他了？”（太</a:t>
            </a:r>
            <a:r>
              <a:rPr lang="en-US" altLang="zh-CN" dirty="0" smtClean="0"/>
              <a:t>8:27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800100" lvl="1" indent="-342900">
              <a:buFont typeface="+mj-lt"/>
              <a:buAutoNum type="arabicParenR"/>
            </a:pPr>
            <a:r>
              <a:rPr lang="zh-CN" altLang="en-US" dirty="0"/>
              <a:t>第二</a:t>
            </a:r>
            <a:r>
              <a:rPr lang="zh-CN" altLang="en-US" dirty="0" smtClean="0"/>
              <a:t>次风暴：在船上的人都拜他， 说：“你真是神的儿子了。”（太</a:t>
            </a:r>
            <a:r>
              <a:rPr lang="en-US" altLang="zh-CN" dirty="0" smtClean="0"/>
              <a:t>14:33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342900" indent="-342900">
              <a:buFont typeface="+mj-lt"/>
              <a:buAutoNum type="arabicPeriod" startAt="4"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9436608" y="5221224"/>
            <a:ext cx="2048256" cy="749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风暴的祝福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4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24742</TotalTime>
  <Words>952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宋体</vt:lpstr>
      <vt:lpstr>Arial</vt:lpstr>
      <vt:lpstr>Calibri</vt:lpstr>
      <vt:lpstr>Calibri Light</vt:lpstr>
      <vt:lpstr>Office Theme</vt:lpstr>
      <vt:lpstr>约翰福音6章 第八课</vt:lpstr>
      <vt:lpstr>耶稣履海 （约6:16-21）</vt:lpstr>
      <vt:lpstr>离开试探</vt:lpstr>
      <vt:lpstr>耶稣履海</vt:lpstr>
      <vt:lpstr>‘我是’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约翰福音6章</dc:title>
  <dc:creator>Microsoft account</dc:creator>
  <cp:lastModifiedBy>Microsoft account</cp:lastModifiedBy>
  <cp:revision>259</cp:revision>
  <dcterms:created xsi:type="dcterms:W3CDTF">2024-03-20T19:58:15Z</dcterms:created>
  <dcterms:modified xsi:type="dcterms:W3CDTF">2024-09-29T19:13:33Z</dcterms:modified>
</cp:coreProperties>
</file>