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70" r:id="rId5"/>
    <p:sldId id="266" r:id="rId6"/>
    <p:sldId id="267" r:id="rId7"/>
    <p:sldId id="257" r:id="rId8"/>
    <p:sldId id="269" r:id="rId9"/>
    <p:sldId id="258" r:id="rId10"/>
    <p:sldId id="259" r:id="rId11"/>
    <p:sldId id="271" r:id="rId12"/>
    <p:sldId id="260" r:id="rId13"/>
    <p:sldId id="261" r:id="rId14"/>
    <p:sldId id="262" r:id="rId15"/>
    <p:sldId id="263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AD106"/>
    <a:srgbClr val="E87618"/>
    <a:srgbClr val="C5921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8" y="-3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514084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510358"/>
            <a:ext cx="45720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257550"/>
            <a:ext cx="7772400" cy="1481328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125980"/>
            <a:ext cx="7772400" cy="113157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3785546"/>
            <a:ext cx="73152" cy="12687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3597614"/>
            <a:ext cx="73152" cy="17145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3478264"/>
            <a:ext cx="73152" cy="10287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3406919"/>
            <a:ext cx="73152" cy="548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981200" cy="4388644"/>
          </a:xfrm>
        </p:spPr>
        <p:txBody>
          <a:bodyPr vert="eaVert" anchor="ctr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58674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805416"/>
            <a:ext cx="4322136" cy="4343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496149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976478" y="964110"/>
            <a:ext cx="30861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3200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3200400"/>
            <a:ext cx="3200400" cy="8572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3200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4" y="3184923"/>
            <a:ext cx="2090737" cy="195857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3200400"/>
            <a:ext cx="16002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028700"/>
            <a:ext cx="3200400" cy="21717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314450"/>
            <a:ext cx="3200400" cy="18859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3200400"/>
            <a:ext cx="49530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3200400"/>
            <a:ext cx="53340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1828800"/>
            <a:ext cx="5638800" cy="1371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1600200"/>
            <a:ext cx="5638800" cy="1600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3200400"/>
            <a:ext cx="13716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013754"/>
            <a:ext cx="5718048" cy="733115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363160" y="301698"/>
            <a:ext cx="8503920" cy="664699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384048"/>
            <a:ext cx="8156448" cy="58293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510358"/>
            <a:ext cx="36576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68580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32787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32787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301699"/>
            <a:ext cx="8867080" cy="664699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384048"/>
            <a:ext cx="7772400" cy="6858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312"/>
            <a:ext cx="4040188" cy="47982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57312"/>
            <a:ext cx="4041775" cy="47982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44278"/>
            <a:ext cx="4040188" cy="29695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44278"/>
            <a:ext cx="4041775" cy="29695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6" name="Rectangle 15"/>
          <p:cNvSpPr/>
          <p:nvPr/>
        </p:nvSpPr>
        <p:spPr>
          <a:xfrm>
            <a:off x="87790" y="510358"/>
            <a:ext cx="45720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510358"/>
            <a:ext cx="36576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4048"/>
            <a:ext cx="7772400" cy="6858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4787"/>
            <a:ext cx="8229600" cy="871538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076325"/>
            <a:ext cx="2514600" cy="3429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076325"/>
            <a:ext cx="5486400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408528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413771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31177" y="898342"/>
            <a:ext cx="99572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330939"/>
            <a:ext cx="6858000" cy="526312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420336"/>
            <a:ext cx="8778240" cy="372010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862608"/>
            <a:ext cx="6858000" cy="51435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83577" y="1012642"/>
            <a:ext cx="99572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36684" y="1090014"/>
            <a:ext cx="99572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41625"/>
            <a:ext cx="2133600" cy="273844"/>
          </a:xfrm>
        </p:spPr>
        <p:txBody>
          <a:bodyPr/>
          <a:lstStyle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1625"/>
            <a:ext cx="5562600" cy="273844"/>
          </a:xfrm>
        </p:spPr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41625"/>
            <a:ext cx="457200" cy="273844"/>
          </a:xfrm>
        </p:spPr>
        <p:txBody>
          <a:bodyPr/>
          <a:lstStyle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514084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3785546"/>
            <a:ext cx="73152" cy="12687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3597614"/>
            <a:ext cx="73152" cy="17145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3478264"/>
            <a:ext cx="73152" cy="10287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3406919"/>
            <a:ext cx="73152" cy="548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510358"/>
            <a:ext cx="45720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510358"/>
            <a:ext cx="27432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510358"/>
            <a:ext cx="9144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510358"/>
            <a:ext cx="9144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384048"/>
            <a:ext cx="7772400" cy="6858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337670"/>
            <a:ext cx="7772400" cy="3429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4812507"/>
            <a:ext cx="21336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8CC2A9-E99C-4C75-9756-F7A3889C2589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812507"/>
            <a:ext cx="55626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48125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7856DD7-AEB3-4B6E-818D-1E665B0B04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81150"/>
            <a:ext cx="7010400" cy="1295400"/>
          </a:xfrm>
        </p:spPr>
        <p:txBody>
          <a:bodyPr/>
          <a:lstStyle/>
          <a:p>
            <a:pPr algn="r"/>
            <a:r>
              <a:rPr lang="zh-CN" alt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  <a:latin typeface="Microsoft YaHei" pitchFamily="34" charset="-122"/>
                <a:ea typeface="Microsoft YaHei" pitchFamily="34" charset="-122"/>
              </a:rPr>
              <a:t>暗夜明</a:t>
            </a:r>
            <a:r>
              <a:rPr lang="zh-CN" altLang="en-US" sz="6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  <a:latin typeface="Microsoft YaHei" pitchFamily="34" charset="-122"/>
                <a:ea typeface="Microsoft YaHei" pitchFamily="34" charset="-122"/>
              </a:rPr>
              <a:t>灯</a:t>
            </a:r>
            <a:endParaRPr lang="zh-CN" altLang="en-US" sz="6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438150"/>
            <a:ext cx="3276600" cy="533400"/>
          </a:xfrm>
          <a:prstGeom prst="rect">
            <a:avLst/>
          </a:prstGeom>
          <a:solidFill>
            <a:srgbClr val="C592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上帝的双重呼召  之四</a:t>
            </a:r>
            <a:endParaRPr lang="zh-CN" altLang="en-US" sz="24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2952750"/>
            <a:ext cx="61722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800" b="1" dirty="0" smtClean="0">
                <a:latin typeface="KaiTi" pitchFamily="49" charset="-122"/>
                <a:ea typeface="KaiTi" pitchFamily="49" charset="-122"/>
              </a:rPr>
              <a:t>撒母耳</a:t>
            </a:r>
            <a:r>
              <a:rPr lang="en-US" altLang="zh-CN" sz="2800" b="1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800" b="1" dirty="0" smtClean="0">
                <a:latin typeface="KaiTi" pitchFamily="49" charset="-122"/>
                <a:ea typeface="KaiTi" pitchFamily="49" charset="-122"/>
              </a:rPr>
              <a:t>以色列最后一位士师</a:t>
            </a:r>
            <a:endParaRPr lang="en-US" altLang="zh-CN" sz="2800" b="1" dirty="0" smtClean="0"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CN" sz="2400" dirty="0"/>
          </a:p>
          <a:p>
            <a:pPr algn="ctr"/>
            <a:endParaRPr lang="en-US" altLang="zh-CN" sz="2400" dirty="0" smtClean="0"/>
          </a:p>
          <a:p>
            <a:pPr algn="r"/>
            <a:r>
              <a:rPr lang="en-US" altLang="zh-CN" sz="2400" dirty="0" smtClean="0">
                <a:latin typeface="Microsoft YaHei" pitchFamily="34" charset="-122"/>
                <a:ea typeface="Microsoft YaHei" pitchFamily="34" charset="-122"/>
              </a:rPr>
              <a:t>2024</a:t>
            </a:r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年</a:t>
            </a:r>
            <a:r>
              <a:rPr lang="en-US" altLang="zh-CN" sz="2400" dirty="0" smtClean="0">
                <a:latin typeface="Microsoft YaHei" pitchFamily="34" charset="-122"/>
                <a:ea typeface="Microsoft YaHei" pitchFamily="34" charset="-122"/>
              </a:rPr>
              <a:t>11</a:t>
            </a:r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月</a:t>
            </a:r>
            <a:endParaRPr lang="zh-CN" altLang="en-US" sz="2400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撒母耳蒙召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8077200" cy="365760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撒上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2:26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“孩子撒母耳渐渐长大、耶和华与人越发喜爱他。”（对应路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2:52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“耶稣的智慧和身量并神和人喜爱他的心都一齐增长。”）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撒上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“童子撒母耳在以利面前事奉耶和华。当那些日子、耶和华的言语稀少、不常有默示。”在这样的背景下，在已然败坏的敬拜中心耶和华神兴起了撒母耳，明明地呼召他。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撒母耳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岁被送到示罗，此时应该还很小，耶和华神为什么呼叫一个不谙世事的幼童？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600" dirty="0" smtClean="0">
              <a:solidFill>
                <a:srgbClr val="FF33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诗篇</a:t>
            </a:r>
            <a:r>
              <a:rPr lang="en-US" altLang="zh-CN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“你因敌人的缘故，从婴孩和吃奶的口中建立了能力，使仇敌和报仇的闭口无言。”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太</a:t>
            </a:r>
            <a:r>
              <a:rPr lang="en-US" altLang="zh-TW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11:25 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耶穌說：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“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父啊，天地的主，我感謝你！因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你將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这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些事向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聪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明通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达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人就藏起來，向嬰孩就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显</a:t>
            </a:r>
            <a:r>
              <a:rPr lang="zh-TW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出來。</a:t>
            </a:r>
            <a:r>
              <a:rPr lang="zh-CN" altLang="en-US" sz="3400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”</a:t>
            </a:r>
            <a:endParaRPr lang="zh-CN" altLang="en-US" sz="3400" dirty="0">
              <a:solidFill>
                <a:srgbClr val="FF33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0550"/>
            <a:ext cx="8229600" cy="4328520"/>
          </a:xfrm>
        </p:spPr>
        <p:txBody>
          <a:bodyPr>
            <a:noAutofit/>
          </a:bodyPr>
          <a:lstStyle/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赛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41:28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我看的时候并没有人、我问的时候他们中间也没有谋士、可以回答一句。</a:t>
            </a:r>
            <a:endParaRPr lang="en-US" altLang="zh-CN" sz="17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赛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50:2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我来的时候、为何无人等候呢．我呼唤的时候、为何无人答应呢。我的膀臂岂是缩短、不能救赎么．我岂无拯救之力么．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</a:t>
            </a: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赛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59:16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他见无人拯救、无人代求、甚为诧异．就用自己的膀臂施行拯救．以公义扶持自己。</a:t>
            </a:r>
            <a:endParaRPr lang="en-US" altLang="zh-CN" sz="17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赛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63:5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我仰望、见无人帮助．我诧异、没有人扶持．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</a:t>
            </a: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赛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64:7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并且无人求告你的名、无人奋力抓住你．</a:t>
            </a:r>
            <a:endParaRPr lang="en-US" altLang="zh-CN" sz="17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结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30 </a:t>
            </a:r>
            <a:r>
              <a:rPr lang="zh-CN" altLang="en-US" sz="17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我在他们中间寻找一人重修墙垣、在我面前为这国站在破口防堵、使我不灭绝这国．却找不着一个。</a:t>
            </a:r>
            <a:endParaRPr lang="zh-CN" altLang="en-US" sz="1700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神的呼召和神的审判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圣经记载了第四次耶和华神对撒母耳的双重呼召，庄严又深情。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蒙懵的小童撒母耳，照着老以利的教导回应神。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、神对撒母耳的话，如同给祂差遣的先知所发的宣告。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、神首先提到的是这宣告发生的效力。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、审判从神的家起首（彼前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、审判严厉可畏。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节，老以利强迫小撒母耳传达耶和华的话，请问，老以利听后的反应对不对？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士师时代黯然落幕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670"/>
            <a:ext cx="8153400" cy="3215280"/>
          </a:xfrm>
        </p:spPr>
        <p:txBody>
          <a:bodyPr>
            <a:normAutofit fontScale="55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以色列人抬约柜上阵，结果，祭司以利两子阵亡，约柜被掳，以利跌死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。非尼哈妻为遗腹子取名以迦博 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“荣耀离开以色列了！”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神自己顾念自己的名，迫使非利士人归还约柜；却击杀了擅观约柜的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70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个伯示麦人。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基列耶琳人被迫接手无人想要的烫山芋约柜，看守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年，却蒙了神的祝福。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撒母耳长大，耶和华与他同在，使他所说的话，一句都不落空。（</a:t>
            </a:r>
            <a:r>
              <a:rPr lang="en-US" altLang="zh-CN" b="1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b="1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b="1" dirty="0" smtClean="0">
                <a:solidFill>
                  <a:srgbClr val="FF3300"/>
                </a:solidFill>
                <a:latin typeface="KaiTi" pitchFamily="49" charset="-122"/>
                <a:ea typeface="KaiTi" pitchFamily="49" charset="-122"/>
              </a:rPr>
              <a:t>）</a:t>
            </a:r>
            <a:endParaRPr lang="en-US" altLang="zh-CN" b="1" dirty="0" smtClean="0">
              <a:solidFill>
                <a:srgbClr val="FF33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撒母耳的作为，圣经以两节经文简略概括：撒上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15-16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。撒母耳作士师，兼先知、祭司和审判官（士师）的职能。</a:t>
            </a:r>
            <a:endParaRPr lang="zh-CN" altLang="en-US" b="1" dirty="0">
              <a:solidFill>
                <a:srgbClr val="FF33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立王的呼声</a:t>
            </a:r>
            <a:r>
              <a:rPr lang="en-US" altLang="zh-CN" sz="2000" b="1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000" b="1" dirty="0" smtClean="0">
                <a:latin typeface="KaiTi" pitchFamily="49" charset="-122"/>
                <a:ea typeface="KaiTi" pitchFamily="49" charset="-122"/>
              </a:rPr>
              <a:t>以色列历史的至暗时刻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3950"/>
            <a:ext cx="8229600" cy="381000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撒上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 </a:t>
            </a:r>
            <a:r>
              <a:rPr lang="zh-CN" altLang="en-US" sz="34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撒母耳年纪老迈</a:t>
            </a: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4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以色列人要求立王，理由：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客观上：撒母耳的儿子不行他的道，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士师体制持续不下去了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；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主观上：立一个王来治理，像列国一样，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回归世界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400" b="1" dirty="0" smtClean="0">
                <a:latin typeface="KaiTi" pitchFamily="49" charset="-122"/>
                <a:ea typeface="KaiTi" pitchFamily="49" charset="-122"/>
              </a:rPr>
              <a:t>神的痛心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因为他们不是厌弃你、乃是厌弃我、不要我作他们的王。自从我领他们出埃及到如今、他们常常离弃我、事奉别神、现在他们向你所行的、是照他们素来所行的。</a:t>
            </a:r>
            <a:endParaRPr lang="en-US" altLang="zh-CN" sz="34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400" b="1" dirty="0" smtClean="0">
                <a:latin typeface="KaiTi" pitchFamily="49" charset="-122"/>
                <a:ea typeface="KaiTi" pitchFamily="49" charset="-122"/>
              </a:rPr>
              <a:t>撒母耳的警戒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：你们所立的王将成为你们的压迫者，而神将不再应允你们的哀求。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400" b="1" dirty="0" smtClean="0">
                <a:latin typeface="KaiTi" pitchFamily="49" charset="-122"/>
                <a:ea typeface="KaiTi" pitchFamily="49" charset="-122"/>
              </a:rPr>
              <a:t>百姓的呼声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：“不然、我们定要一个王治理我们、使我们像列国一样．有王治理我们、统领我们、为我们争战。”（撒上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19-20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撒母耳膏立扫罗为王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8229600" cy="381000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8:19-20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，对应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9:16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，看神答应百姓立王的时候，所存的心意：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百姓向撒母耳呼求的是“王”，是国王，王朝；</a:t>
            </a:r>
            <a:r>
              <a:rPr 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king , royal</a:t>
            </a: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。</a:t>
            </a:r>
            <a:r>
              <a:rPr 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</a:t>
            </a:r>
            <a:endParaRPr lang="en-US" altLang="zh-CN" sz="34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耶和华神要撒母耳膏的是“君”。是领袖，统治者</a:t>
            </a:r>
            <a:r>
              <a:rPr 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, captain , leader , governor </a:t>
            </a: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4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注意：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8:7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，耶和华神三次对撒母耳说“只管依从”“你要依从”“只管依从”。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9:17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节，显明耶和华神向这悖逆的以色列百姓所存的心意。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10:1-8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，撒母耳在私密的环境下膏立扫罗，将扫罗从众人中分别出来。并给应许作兆头。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10:17-25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，撒母耳在米斯巴当着以色列众支派掣签选出扫罗。之后，在吉甲立国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(11:14)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撒母耳退位告白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00150"/>
            <a:ext cx="8077200" cy="3429000"/>
          </a:xfrm>
        </p:spPr>
        <p:txBody>
          <a:bodyPr>
            <a:noAutofit/>
          </a:bodyPr>
          <a:lstStyle/>
          <a:p>
            <a:pPr marL="0">
              <a:lnSpc>
                <a:spcPct val="140000"/>
              </a:lnSpc>
              <a:buNone/>
            </a:pP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、撒母耳以“在耶和华和他的受膏者”前给我作见证，作为开头和结尾，中间讲到的是他的公正和廉洁。</a:t>
            </a: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、撒母耳数算神赐下拯救以色列的多位士师（</a:t>
            </a: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12:11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），说明“耶和华你们的神是你们的王”。</a:t>
            </a: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、现在，耶和华已经为你们立王了，“你们和你们的王都要顺从耶和华你们的神就好了”。</a:t>
            </a: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、耶和华必以“打雷降雨”来显明，你们求立王的事是在耶和华面前犯大罪了。并以此警戒百姓，“你们若仍然作恶，你们和你们的王必一同灭亡。”</a:t>
            </a: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endParaRPr lang="en-US" altLang="zh-CN" sz="5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1500" dirty="0" smtClean="0">
                <a:latin typeface="KaiTi" pitchFamily="49" charset="-122"/>
                <a:ea typeface="KaiTi" pitchFamily="49" charset="-122"/>
              </a:rPr>
              <a:t>撒母耳的事奉，以“凡听见的必耳鸣”始，至“打雷降雨”终，显明在神的百姓昏愦悖逆、沉睡不醒的世代，神要以怎样强力的声音，来震动人心啊？</a:t>
            </a:r>
            <a:r>
              <a:rPr lang="en-US" altLang="zh-CN" sz="1500" dirty="0" smtClean="0">
                <a:latin typeface="KaiTi" pitchFamily="49" charset="-122"/>
                <a:ea typeface="KaiTi" pitchFamily="49" charset="-122"/>
              </a:rPr>
              <a:t>】</a:t>
            </a:r>
            <a:endParaRPr lang="zh-CN" altLang="en-US" sz="1500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撒母耳的哀伤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00150"/>
            <a:ext cx="8077200" cy="34290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撒母耳看见，他亲手所膏立的扫罗王，不遵耶和华神为大，不敬畏神的指示，擅自献祭，存留亚玛力王的性命和上好的牛羊。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在撒母耳的严厉批评之下，扫罗极力为自己辩解并推卸责任，由此，撒母耳领悟到耶和华神至圣原则是：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耶和华喜悦燔祭和平安祭、岂如喜悦人听从他的话呢．</a:t>
            </a:r>
            <a:r>
              <a:rPr lang="zh-CN" altLang="en-US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听命胜于献祭！</a:t>
            </a:r>
            <a:endParaRPr lang="en-US" altLang="zh-CN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撒母耳向扫罗王宣告了神的旨意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“你既厌弃耶和华的命令、耶和华也厌弃你作王。”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20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撒母耳直到死的日子，再没有见扫罗，一直为立扫罗悲伤，因为耶和华后悔膏立他为以色列王。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7772400" cy="68580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撒母耳膏立大卫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23950"/>
            <a:ext cx="8077200" cy="35962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撒上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章，神差撒母耳膏立大卫；也以此安慰祂的忠仆。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圣经以撒母耳的视角记叙膏立过程，写出撒母耳的心理活动，同时，神藉此教导撒母耳：“耶和华不像人看人：人是看外貌，耶和华是看内心”。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撒母耳先看重了耶西的长子，神不拣选他（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节）；之后经过的是次子三子，耶和华都告诉撒母耳，神也不拣选他们。当众子依次从走过，全都排除后，才问出被完全忽略的幼子大卫，他在野外牧羊。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大卫被召回来后，经文叙述，在神的眼中，“他面色光红，双目清秀，容貌俊美”。耶和华说“这就是他，你起来膏他”。神在最后使用撒母耳成就祂的旨意的时候，也以此教导撒母耳。</a:t>
            </a:r>
            <a:endParaRPr lang="en-US" altLang="zh-CN" sz="32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撒母耳知道，“耶和华已经寻着一个合他心意的人，立他作百姓的君”（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13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撒母耳</a:t>
            </a:r>
            <a:r>
              <a:rPr lang="zh-CN" altLang="en-US" sz="2800" b="1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en-US" altLang="zh-CN" sz="2800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en-US" altLang="zh-CN" sz="2800" b="1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转移时代的人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以色列的历史经历了“先祖时代”，之后是摩西约书亚的作为领袖带领以色列民，进迦南后转入了“士师时代”。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士师记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记载的以色列七次兴衰的循环，证明了这个体制的失败。当此际，神需要兴起一个人，来转换士师时代，走向君王的时代。在这历史的转折关头，撒母耳忠心事奉，成为神藉以扭转历史的重要器皿。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撒母耳一生奉献给神，从小分别归主，他向着神并为着神的心意而活，这使神得以藉着他结束了士师的职分，带进君王的职分。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撒母耳，一个被神用来划分时代的人物。</a:t>
            </a:r>
            <a:endParaRPr lang="en-US" altLang="zh-CN" b="1" u="sng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经文：愿你的国来临，愿你的旨意行在地上，如同行在天上。（太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）</a:t>
            </a:r>
            <a:endParaRPr lang="zh-CN" altLang="en-US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大时代中的“小童子”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670"/>
            <a:ext cx="8077200" cy="359628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从旧约历史的背景下看撒母耳</a:t>
            </a:r>
            <a:endParaRPr lang="en-US" altLang="zh-CN" sz="3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亚伯拉罕蒙神带领出吾珥进入迦南地，圣经记载他当时的年龄，是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75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岁；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雅各蒙神带领出迦南地向哈兰出发，在伯特利梦见神的时候，是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77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岁；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摩西逃出埃及在米甸牧羊，在神的山何烈山遇见呼召他的神，是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80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岁。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童子撒母耳住在神的家中，做些杂务，神的呼召临到他，时年未知，根据情形应当很小。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回顾神一路的带领：亚伯拉罕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雅各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摩西，以色列民族终于安居在神所拣选的迦南地，已经几百年；在这期间，以色列人经历了“犯罪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受苦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呼求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蒙拯救”的循环过程，七次，神赐给他们有十多位士师。</a:t>
            </a:r>
            <a:endParaRPr lang="zh-CN" altLang="en-US" sz="3200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inkpad T470s\Pictures\Saved Pictures\自然\暗夜孤灯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19350"/>
            <a:ext cx="8534400" cy="25717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大时代中的“小童子”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37670"/>
            <a:ext cx="7772400" cy="1767480"/>
          </a:xfrm>
        </p:spPr>
        <p:txBody>
          <a:bodyPr>
            <a:normAutofit fontScale="55000" lnSpcReduction="20000"/>
          </a:bodyPr>
          <a:lstStyle/>
          <a:p>
            <a:pPr marL="91440">
              <a:lnSpc>
                <a:spcPct val="130000"/>
              </a:lnSpc>
              <a:buNone/>
            </a:pP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耶和华神拣选撒母耳为最后的士师，并以他终结士师制度，开启王国时代，由撒母耳亲手膏立了以色列国最初的两位君王。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问题：耶和华神为什么拣选一个童子？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77724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大时代中的“小妇人”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8077200" cy="3886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400" b="1" u="sng" dirty="0" smtClean="0">
                <a:latin typeface="KaiTi" pitchFamily="49" charset="-122"/>
                <a:ea typeface="KaiTi" pitchFamily="49" charset="-122"/>
              </a:rPr>
              <a:t>故事为何从遥远之处说起？</a:t>
            </a:r>
            <a:endParaRPr lang="en-US" altLang="zh-CN" sz="3400" b="1" u="sng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17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在惜字如金的圣经中，居然拿出近两章的篇幅，讲撒母耳的母亲哈拿，讲撒母耳的出生。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背景：士师记末期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时间：耶和华的节期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地点：示罗，以色列的敬拜中心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人物：以法莲山地的富人以利加拿，圣经追溯了他的五代先祖；他的一位妻子叫哈拿。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故事事件：哈拿不生育，在耶和华的殿中痛痛哭泣。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以利加拿对哈拿的安慰有用吗？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77724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大时代中的“小妇人”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8077200" cy="3886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400" b="1" u="sng" dirty="0" smtClean="0">
                <a:latin typeface="KaiTi" pitchFamily="49" charset="-122"/>
                <a:ea typeface="KaiTi" pitchFamily="49" charset="-122"/>
              </a:rPr>
              <a:t>故事为何从遥远之处说起？</a:t>
            </a:r>
            <a:endParaRPr lang="en-US" altLang="zh-CN" sz="3400" b="1" u="sng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17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在惜字如金的圣经中，居然拿出一整章，讲撒母耳母亲哈拿，讲撒母耳的出生。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背景：士师记末期 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最黑暗的时期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时间：耶和华的节期 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不是日常家庭生活的状态中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地点：示罗，以色列的敬拜中心 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不是居家度日的地方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人物：以法莲山地的富人以利加拿，圣经追溯了他的五代先祖；他的一位妻子叫哈拿。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 故事事件：哈拿不生育，在耶和华的殿中痛痛哭泣。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故事前提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“耶和华不使哈拿生育”</a:t>
            </a:r>
            <a:r>
              <a:rPr lang="en-US" altLang="zh-CN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以利加拿对哈拿的安慰有用吗？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大时代中的“小妇人”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37670"/>
            <a:ext cx="8077200" cy="359628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2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为什么以利加拿的安慰并不能帮助哈拿？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看哈拿在神面前的祈祷：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/>
            </a:r>
            <a:br>
              <a:rPr lang="en-US" altLang="zh-CN" sz="3200" dirty="0" smtClean="0">
                <a:latin typeface="KaiTi" pitchFamily="49" charset="-122"/>
                <a:ea typeface="KaiTi" pitchFamily="49" charset="-122"/>
              </a:rPr>
            </a:b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许愿说：“</a:t>
            </a: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万军之耶和华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啊、你若垂顾婢女的苦情、眷念不忘婢女、赐我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原文是“婢女”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3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一个儿子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、我必使</a:t>
            </a:r>
            <a:r>
              <a:rPr lang="zh-CN" altLang="en-US" sz="3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他终身归与</a:t>
            </a:r>
            <a:r>
              <a:rPr lang="zh-CN" alt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、不用剃头刀剃他的头。”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 【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原文：“许愿”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x2</a:t>
            </a:r>
            <a:r>
              <a:rPr lang="zh-CN" altLang="en-US" sz="32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；“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万军之耶和华</a:t>
            </a:r>
            <a:r>
              <a:rPr lang="zh-CN" altLang="en-US" sz="32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”第一次由人说出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；“眷念”一般译为“看顾”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x2】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“一个儿子”！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谁读懂了哈拿的心？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毗尼拿？以利加拿？以利？解经的人？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唯有耶和华！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哈拿的祷告，对应马利亚的祷告：“我是主的使女，情愿照你的话成就在我身上。”</a:t>
            </a:r>
            <a:endParaRPr lang="zh-CN" altLang="en-US" sz="3200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91440">
              <a:lnSpc>
                <a:spcPct val="140000"/>
              </a:lnSpc>
              <a:buNone/>
            </a:pPr>
            <a:r>
              <a:rPr lang="zh-CN" altLang="en-US" sz="3400" b="1" u="sng" dirty="0" smtClean="0">
                <a:latin typeface="KaiTi" pitchFamily="49" charset="-122"/>
                <a:ea typeface="KaiTi" pitchFamily="49" charset="-122"/>
              </a:rPr>
              <a:t>撒上</a:t>
            </a:r>
            <a:r>
              <a:rPr lang="en-US" altLang="zh-CN" sz="3400" b="1" u="sng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3400" b="1" u="sng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b="1" u="sng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3400" b="1" u="sng" dirty="0" smtClean="0">
                <a:latin typeface="KaiTi" pitchFamily="49" charset="-122"/>
                <a:ea typeface="KaiTi" pitchFamily="49" charset="-122"/>
              </a:rPr>
              <a:t>译文讨论：</a:t>
            </a:r>
            <a:endParaRPr lang="en-US" altLang="zh-CN" sz="3400" b="1" u="sng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和合本：</a:t>
            </a:r>
            <a:r>
              <a:rPr lang="en-US" altLang="zh-CN" sz="3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KaiTi" pitchFamily="49" charset="-122"/>
                <a:ea typeface="KaiTi" pitchFamily="49" charset="-122"/>
              </a:rPr>
              <a:t>我因被人激动愁苦太多，所以祈求到如今。</a:t>
            </a:r>
            <a:endParaRPr lang="en-US" altLang="zh-CN" sz="3400" dirty="0" smtClean="0">
              <a:solidFill>
                <a:schemeClr val="accent4">
                  <a:lumMod val="40000"/>
                  <a:lumOff val="60000"/>
                </a:schemeClr>
              </a:solidFill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新译本：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我因为极度愁苦和激动，才一直倾诉到现在。</a:t>
            </a:r>
          </a:p>
          <a:p>
            <a:pPr marL="914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现代译本：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我这样祷告是因为我痛苦极了。</a:t>
            </a:r>
          </a:p>
          <a:p>
            <a:pPr marL="914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思高本：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因为我由于极度的痛苦悲伤， 一直倾诉到现在。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“激动愁苦”原文为两个名词的组合，“默想、焦虑”</a:t>
            </a:r>
            <a:r>
              <a:rPr lang="en-US" altLang="zh-CN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+</a:t>
            </a:r>
            <a:r>
              <a:rPr lang="zh-CN" altLang="en-US" sz="34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“激动、悲伤”，完全没有被动的意义。</a:t>
            </a:r>
            <a:endParaRPr lang="en-US" altLang="zh-CN" sz="34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sz="1700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请思想：以利的回复和哈拿得着的安慰。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zh-CN" altLang="en-US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大时代中的“小妇人”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8153400" cy="3657600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撒母耳出生了！“撒母耳”之名，意“祂的名字是神”；音“蒙神垂听”。</a:t>
            </a:r>
            <a:endParaRPr lang="en-US" altLang="zh-CN" sz="3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“眷念不忘婢女”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——1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“耶和华顾念哈拿”</a:t>
            </a:r>
            <a:endParaRPr lang="en-US" altLang="zh-CN" sz="32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在这“个人任意而行”的世代里，撒上一章记载了耶和华神在人间得着的安慰之一。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两位女性，让神的心意得满足：路得和哈拿。所以圣经必定要记载下她们的名字，成为永远的记念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撒母耳断奶后送到示罗。哈拿和丈夫献上极重的还愿礼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赛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9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“有一婴孩为我们而生，有一子赐给我们”！</a:t>
            </a:r>
            <a:endParaRPr lang="en-US" altLang="zh-CN" sz="32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路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15-16</a:t>
            </a: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“他在主面前将要为大、淡酒浓酒都不喝、从母腹里就被圣灵充满了。他要使许多以色列人回转、归于主他们的神。”</a:t>
            </a:r>
            <a:endParaRPr lang="zh-CN" altLang="en-US" sz="3200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772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大时代中的“小婴孩”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4048"/>
            <a:ext cx="78486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因哈拿的信心，为神预备了合用的器皿</a:t>
            </a:r>
            <a:endParaRPr lang="zh-CN" altLang="en-US" sz="3400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76350"/>
            <a:ext cx="7772400" cy="3596280"/>
          </a:xfrm>
        </p:spPr>
        <p:txBody>
          <a:bodyPr>
            <a:normAutofit fontScale="40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4000" dirty="0" smtClean="0">
                <a:latin typeface="KaiTi" pitchFamily="49" charset="-122"/>
                <a:ea typeface="KaiTi" pitchFamily="49" charset="-122"/>
              </a:rPr>
              <a:t>圣经用了很长的篇幅，记载了哈拿的祷告，这篇祷告，对应马利亚的祷告：</a:t>
            </a:r>
            <a:endParaRPr lang="en-US" altLang="zh-CN" sz="40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神赐哈拿以先知的提到“将力量赐与所立的王，高举</a:t>
            </a:r>
            <a:r>
              <a:rPr lang="zh-CN" altLang="en-US" sz="38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受膏者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的角”，即，她口中第一次讲到</a:t>
            </a:r>
            <a:r>
              <a:rPr lang="zh-CN" altLang="en-US" sz="38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sz="38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弥赛亚</a:t>
            </a:r>
            <a:r>
              <a:rPr lang="zh-CN" altLang="en-US" sz="3800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”。</a:t>
            </a:r>
            <a:endParaRPr lang="en-US" altLang="zh-CN" sz="3800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路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36-38 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女先知亚拿，就是“哈拿”的希腊名写法。福音书特别记载这位妇人，暗含着神对哈拿的记念。</a:t>
            </a:r>
            <a:endParaRPr lang="en-US" altLang="zh-CN" sz="3800" dirty="0" smtClean="0">
              <a:latin typeface="KaiTi" pitchFamily="49" charset="-122"/>
              <a:ea typeface="KaiTi" pitchFamily="49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809750"/>
          <a:ext cx="7772400" cy="16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6576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哈拿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马利亚</a:t>
                      </a:r>
                      <a:endParaRPr lang="zh-CN" altLang="en-US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我的心因耶和华快乐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我灵以神我的救主为乐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他使人贫穷，也使人富足，使人卑微，也使人高贵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他叫有权柄的失位，叫卑贱的升高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与耶和华争兢的，必被打碎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那狂傲的人，正心里妄想，被被他赶散了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将力量赐与所立的王，高举受膏者的角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solidFill>
                            <a:srgbClr val="C00000"/>
                          </a:solidFill>
                          <a:latin typeface="KaiTi" pitchFamily="49" charset="-122"/>
                          <a:ea typeface="KaiTi" pitchFamily="49" charset="-122"/>
                        </a:rPr>
                        <a:t>他扶助了他的仆人以色列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2658</TotalTime>
  <Words>3632</Words>
  <Application>Microsoft Office PowerPoint</Application>
  <PresentationFormat>On-screen Show (16:9)</PresentationFormat>
  <Paragraphs>174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暗夜明灯</vt:lpstr>
      <vt:lpstr>大时代中的“小童子”</vt:lpstr>
      <vt:lpstr>大时代中的“小童子”</vt:lpstr>
      <vt:lpstr>大时代中的“小妇人”</vt:lpstr>
      <vt:lpstr>大时代中的“小妇人”</vt:lpstr>
      <vt:lpstr>大时代中的“小妇人”</vt:lpstr>
      <vt:lpstr>大时代中的“小妇人”</vt:lpstr>
      <vt:lpstr>大时代中的“小婴孩”</vt:lpstr>
      <vt:lpstr>因哈拿的信心，为神预备了合用的器皿</vt:lpstr>
      <vt:lpstr>撒母耳蒙召</vt:lpstr>
      <vt:lpstr>Slide 11</vt:lpstr>
      <vt:lpstr>神的呼召和神的审判</vt:lpstr>
      <vt:lpstr>士师时代黯然落幕</vt:lpstr>
      <vt:lpstr>立王的呼声——以色列历史的至暗时刻 </vt:lpstr>
      <vt:lpstr>撒母耳膏立扫罗为王</vt:lpstr>
      <vt:lpstr>撒母耳退位告白</vt:lpstr>
      <vt:lpstr>撒母耳的哀伤</vt:lpstr>
      <vt:lpstr>撒母耳膏立大卫</vt:lpstr>
      <vt:lpstr>撒母耳 —— 转移时代的人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站在历史转折关头</dc:title>
  <dc:creator>Thinkpad T470s</dc:creator>
  <cp:lastModifiedBy>Thinkpad T470s</cp:lastModifiedBy>
  <cp:revision>31</cp:revision>
  <dcterms:created xsi:type="dcterms:W3CDTF">2024-04-25T05:24:45Z</dcterms:created>
  <dcterms:modified xsi:type="dcterms:W3CDTF">2024-10-13T15:49:55Z</dcterms:modified>
</cp:coreProperties>
</file>