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5" r:id="rId9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41C1-4A70-43D7-8E5C-EBD9ECE9F5B7}" type="datetimeFigureOut">
              <a:rPr lang="zh-CN" altLang="en-US" smtClean="0"/>
              <a:pPr/>
              <a:t>2024/10/5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2BF91-E773-442B-B53A-FE5546FC5CC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》 16</a:t>
            </a:r>
            <a:r>
              <a:rPr lang="zh-CN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章</a:t>
            </a:r>
            <a:endParaRPr lang="zh-CN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76550"/>
            <a:ext cx="6400800" cy="1314450"/>
          </a:xfrm>
        </p:spPr>
        <p:txBody>
          <a:bodyPr/>
          <a:lstStyle/>
          <a:p>
            <a:r>
              <a:rPr lang="zh-CN" altLang="en-US" b="1" dirty="0" smtClean="0">
                <a:latin typeface="KaiTi" pitchFamily="49" charset="-122"/>
                <a:ea typeface="KaiTi" pitchFamily="49" charset="-122"/>
              </a:rPr>
              <a:t>周六查经班   </a:t>
            </a:r>
            <a:r>
              <a:rPr lang="en-US" altLang="zh-CN" sz="2400" dirty="0" smtClean="0">
                <a:latin typeface="KaiTi" pitchFamily="49" charset="-122"/>
                <a:ea typeface="KaiTi" pitchFamily="49" charset="-122"/>
              </a:rPr>
              <a:t>2024</a:t>
            </a: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年</a:t>
            </a:r>
            <a:r>
              <a:rPr lang="en-US" altLang="zh-CN" sz="2400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sz="2400" dirty="0" smtClean="0">
                <a:latin typeface="KaiTi" pitchFamily="49" charset="-122"/>
                <a:ea typeface="KaiTi" pitchFamily="49" charset="-122"/>
              </a:rPr>
              <a:t>月</a:t>
            </a:r>
            <a:endParaRPr lang="zh-CN" altLang="en-US" sz="2400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458200" cy="4572000"/>
          </a:xfrm>
        </p:spPr>
        <p:txBody>
          <a:bodyPr>
            <a:normAutofit fontScale="400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r>
              <a:rPr lang="zh-CN" altLang="en-US" sz="4200" b="1" dirty="0" smtClean="0">
                <a:latin typeface="KaiTi" pitchFamily="49" charset="-122"/>
                <a:ea typeface="KaiTi" pitchFamily="49" charset="-122"/>
              </a:rPr>
              <a:t>诵读</a:t>
            </a: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2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1-3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1300" b="1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请回想：他们之前是在哪里驻扎？与现在的处境相比，那一段经历带给他们的感受是什么？过去与现在，是否形成一个对比？</a:t>
            </a:r>
            <a:endParaRPr lang="en-US" altLang="zh-CN" sz="38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在这一段经文中，出现了“发怨言”一语，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上一次出现在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24】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800" dirty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对比</a:t>
            </a:r>
            <a:r>
              <a:rPr lang="en-US" altLang="zh-CN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11-12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，</a:t>
            </a:r>
            <a:r>
              <a:rPr lang="en-US" altLang="zh-CN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章以色列百姓的抱怨是轻的，但神却不责备</a:t>
            </a:r>
            <a:r>
              <a:rPr lang="en-US" altLang="zh-CN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14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章百姓的行为，反称</a:t>
            </a:r>
            <a:r>
              <a:rPr lang="en-US" altLang="zh-CN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章百姓的表现算是“发怨言”，为什么？</a:t>
            </a:r>
            <a:endParaRPr lang="en-US" altLang="zh-CN" sz="38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500" dirty="0" smtClean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4500" b="1" dirty="0">
                <a:latin typeface="KaiTi" pitchFamily="49" charset="-122"/>
                <a:ea typeface="KaiTi" pitchFamily="49" charset="-122"/>
              </a:rPr>
              <a:t>诵读</a:t>
            </a:r>
            <a:r>
              <a:rPr lang="zh-CN" altLang="en-US" sz="45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45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45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4500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4-5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神赐食物给以色列人，同时赐给他们当遵守的法度。</a:t>
            </a:r>
            <a:endParaRPr lang="en-US" altLang="zh-CN" sz="3800" dirty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500" dirty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1-3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节以色列人在汛的旷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野发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怨言，这是他们第几次发怨言？说明了他们怎样的属灵光景？</a:t>
            </a:r>
          </a:p>
          <a:p>
            <a:pPr marL="91440" indent="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出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埃及的过程中他们经历过神的作为和恩典，但他们对神有过信心吗？现在的情形如何？他们信心的基础是什么？</a:t>
            </a:r>
          </a:p>
          <a:p>
            <a:pPr marL="91440" indent="0">
              <a:lnSpc>
                <a:spcPct val="13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思</a:t>
            </a:r>
            <a:r>
              <a:rPr lang="zh-CN" altLang="en-US" sz="3800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想一下我们与当年的以色列人有哪些类似？</a:t>
            </a:r>
            <a:endParaRPr lang="en-US" altLang="zh-CN" sz="3800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419600"/>
          </a:xfrm>
        </p:spPr>
        <p:txBody>
          <a:bodyPr>
            <a:normAutofit fontScale="40000" lnSpcReduction="20000"/>
          </a:bodyPr>
          <a:lstStyle/>
          <a:p>
            <a:pPr marL="274320">
              <a:lnSpc>
                <a:spcPct val="140000"/>
              </a:lnSpc>
              <a:spcAft>
                <a:spcPts val="600"/>
              </a:spcAft>
              <a:buNone/>
            </a:pPr>
            <a:r>
              <a:rPr lang="zh-CN" altLang="en-US" sz="6000" b="1" dirty="0" smtClean="0">
                <a:latin typeface="KaiTi" pitchFamily="49" charset="-122"/>
                <a:ea typeface="KaiTi" pitchFamily="49" charset="-122"/>
              </a:rPr>
              <a:t>诵读</a:t>
            </a:r>
            <a:r>
              <a:rPr lang="zh-CN" altLang="en-US" sz="60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60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60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60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6-12</a:t>
            </a:r>
          </a:p>
          <a:p>
            <a:pPr marL="27432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在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6-7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节中，摩西是如何解释以色列众人发怨言的行为的？摩西的话显出他怎样的生命光景？</a:t>
            </a:r>
            <a:endParaRPr lang="en-US" altLang="zh-CN" sz="3800" dirty="0" smtClean="0">
              <a:latin typeface="KaiTi" pitchFamily="49" charset="-122"/>
              <a:ea typeface="KaiTi" pitchFamily="49" charset="-122"/>
            </a:endParaRPr>
          </a:p>
          <a:p>
            <a:pPr marL="27432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		6-7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节，摩西亚伦说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27432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		8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节，摩西说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27432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		9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节，摩西对亚伦说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27432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		11-12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节，耶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和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华晓谕摩西说</a:t>
            </a:r>
            <a:r>
              <a:rPr lang="en-US" altLang="zh-CN" sz="3800" dirty="0" smtClean="0">
                <a:latin typeface="KaiTi" pitchFamily="49" charset="-122"/>
                <a:ea typeface="KaiTi" pitchFamily="49" charset="-122"/>
              </a:rPr>
              <a:t>……</a:t>
            </a:r>
          </a:p>
          <a:p>
            <a:pPr marL="27432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在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1-12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节这段经文中，突出的词语是：“怨言”和“听见”。对应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和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。神的解决方案在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dirty="0"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，“我原知道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他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们的痛苦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”；神</a:t>
            </a:r>
            <a:r>
              <a:rPr lang="zh-CN" altLang="en-US" sz="3800" dirty="0">
                <a:latin typeface="KaiTi" pitchFamily="49" charset="-122"/>
                <a:ea typeface="KaiTi" pitchFamily="49" charset="-122"/>
              </a:rPr>
              <a:t>的目的则贯穿出埃及记</a:t>
            </a:r>
            <a:r>
              <a:rPr lang="zh-CN" altLang="en-US" sz="38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3800" dirty="0" smtClean="0"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神为什么很不喜悦民众“发怨言”？</a:t>
            </a:r>
            <a:endParaRPr lang="en-US" altLang="zh-CN" sz="38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众人为什么偏偏不免要“发怨言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”？</a:t>
            </a:r>
            <a:endParaRPr lang="en-US" altLang="zh-CN" sz="3800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marL="274320" indent="0">
              <a:lnSpc>
                <a:spcPct val="14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 人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认为他们最需要的和神认为他们最需要的，有什么不同？</a:t>
            </a: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参考经文：申命记</a:t>
            </a: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8</a:t>
            </a:r>
            <a:r>
              <a:rPr lang="zh-CN" altLang="en-US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3】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267200" y="1504950"/>
            <a:ext cx="3810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/>
          <p:cNvSpPr/>
          <p:nvPr/>
        </p:nvSpPr>
        <p:spPr>
          <a:xfrm>
            <a:off x="4800600" y="1885950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怨言</a:t>
            </a:r>
            <a:endParaRPr lang="zh-CN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080273"/>
          </a:xfrm>
        </p:spPr>
        <p:txBody>
          <a:bodyPr>
            <a:normAutofit fontScale="47500" lnSpcReduction="20000"/>
          </a:bodyPr>
          <a:lstStyle/>
          <a:p>
            <a:pPr marL="274320">
              <a:lnSpc>
                <a:spcPct val="14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b="1" u="sng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中心问题：神为什么要带领以色列人到汛的旷野？</a:t>
            </a:r>
          </a:p>
          <a:p>
            <a:pPr marL="274320">
              <a:lnSpc>
                <a:spcPct val="14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如果以色列人信靠神，并不抱怨，是否就不会被经历旷野路了？</a:t>
            </a:r>
          </a:p>
          <a:p>
            <a:pPr marL="274320">
              <a:lnSpc>
                <a:spcPct val="14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红海</a:t>
            </a:r>
            <a:r>
              <a:rPr 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书珥的旷野</a:t>
            </a:r>
            <a:r>
              <a:rPr 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以琳</a:t>
            </a:r>
            <a:r>
              <a:rPr 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-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汛的旷野，体会一下神所带领的路。你信主后的路像不像？</a:t>
            </a:r>
          </a:p>
          <a:p>
            <a:pPr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zh-CN" altLang="en-US" sz="3800" b="1" dirty="0" smtClean="0">
                <a:latin typeface="KaiTi" pitchFamily="49" charset="-122"/>
                <a:ea typeface="KaiTi" pitchFamily="49" charset="-122"/>
              </a:rPr>
              <a:t>诵读</a:t>
            </a:r>
            <a:r>
              <a:rPr lang="zh-CN" altLang="en-US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出埃及记 </a:t>
            </a:r>
            <a:r>
              <a:rPr lang="en-US" altLang="zh-CN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13-30</a:t>
            </a:r>
          </a:p>
          <a:p>
            <a:pPr marL="274320">
              <a:lnSpc>
                <a:spcPct val="14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神赐给以色列人吗哪的时候，神开始要求他们守安息日，神的心意是什么？我们今天如何看待安息日？</a:t>
            </a:r>
          </a:p>
          <a:p>
            <a:pPr marL="274320">
              <a:lnSpc>
                <a:spcPct val="14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zh-CN" altLang="en-US" b="1" dirty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从神对吗哪拾取的规定，我们看到了什么？</a:t>
            </a:r>
          </a:p>
          <a:p>
            <a:pPr indent="0">
              <a:lnSpc>
                <a:spcPct val="140000"/>
              </a:lnSpc>
              <a:buNone/>
            </a:pPr>
            <a:endParaRPr lang="en-US" altLang="zh-CN" dirty="0"/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、多收的也没有余，少收的也没有缺；</a:t>
            </a:r>
            <a:endParaRPr lang="en-US" altLang="zh-CN" dirty="0" smtClean="0"/>
          </a:p>
          <a:p>
            <a:pPr indent="0">
              <a:lnSpc>
                <a:spcPct val="140000"/>
              </a:lnSpc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、第六天收双倍，因为安息日必没有吗哪可收；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鹧鸪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10200" y="1809750"/>
            <a:ext cx="3012140" cy="3048000"/>
          </a:xfrm>
        </p:spPr>
      </p:pic>
      <p:pic>
        <p:nvPicPr>
          <p:cNvPr id="5" name="Picture 4" descr="鹌鹑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76350"/>
            <a:ext cx="4357160" cy="36864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1000" y="285750"/>
            <a:ext cx="457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鹌鹑  与  鹧鸪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438150"/>
            <a:ext cx="2057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华人基督徒查经资料网站</a:t>
            </a:r>
            <a:r>
              <a:rPr lang="en-US" altLang="zh-CN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》</a:t>
            </a: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提供的注释是：鹈鹕</a:t>
            </a:r>
            <a:endParaRPr lang="zh-CN" altLang="en-US" b="1" dirty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419600"/>
          </a:xfrm>
        </p:spPr>
        <p:txBody>
          <a:bodyPr>
            <a:normAutofit fontScale="47500" lnSpcReduction="20000"/>
          </a:bodyPr>
          <a:lstStyle/>
          <a:p>
            <a:pPr indent="0">
              <a:lnSpc>
                <a:spcPct val="130000"/>
              </a:lnSpc>
              <a:buNone/>
            </a:pPr>
            <a:r>
              <a:rPr lang="zh-CN" altLang="en-US" sz="3800" b="1" dirty="0" smtClean="0">
                <a:latin typeface="KaiTi" pitchFamily="49" charset="-122"/>
                <a:ea typeface="KaiTi" pitchFamily="49" charset="-122"/>
              </a:rPr>
              <a:t>诵读 </a:t>
            </a:r>
            <a:r>
              <a:rPr lang="zh-CN" altLang="en-US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3800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31-36</a:t>
            </a:r>
          </a:p>
          <a:p>
            <a:pPr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鹌鹑，略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一、介绍“吗哪”，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manna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、大小；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、颜色；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、滋味。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关于吗哪的这些介绍，可以使你联想到什么？</a:t>
            </a:r>
            <a:endParaRPr lang="en-US" altLang="zh-CN" b="1" dirty="0" smtClean="0">
              <a:solidFill>
                <a:srgbClr val="0070C0"/>
              </a:solidFill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小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不容易看见；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白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圣洁，毫无瑕疵；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	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甜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——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诗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</a:t>
            </a:r>
          </a:p>
          <a:p>
            <a:pPr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中文翻译得很妙，选用两个中文里面的疑问语气词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dirty="0">
                <a:latin typeface="KaiTi" pitchFamily="49" charset="-122"/>
                <a:ea typeface="KaiTi" pitchFamily="49" charset="-122"/>
              </a:rPr>
              <a:t>二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、神要求以色列人世世代代记念吗哪。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dirty="0">
                <a:latin typeface="KaiTi" pitchFamily="49" charset="-122"/>
                <a:ea typeface="KaiTi" pitchFamily="49" charset="-122"/>
              </a:rPr>
              <a:t>三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、吗哪将存放在法柜前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跨越眼前的时间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indent="0">
              <a:lnSpc>
                <a:spcPct val="130000"/>
              </a:lnSpc>
              <a:buNone/>
            </a:pPr>
            <a:r>
              <a:rPr lang="zh-CN" altLang="en-US" dirty="0">
                <a:latin typeface="KaiTi" pitchFamily="49" charset="-122"/>
                <a:ea typeface="KaiTi" pitchFamily="49" charset="-122"/>
              </a:rPr>
              <a:t>四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、吗哪从降下之日起，以色列人进入以吗哪为生的一个特殊时代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超越当时的理解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080273"/>
          </a:xfrm>
        </p:spPr>
        <p:txBody>
          <a:bodyPr>
            <a:normAutofit fontScale="47500" lnSpcReduction="20000"/>
          </a:bodyPr>
          <a:lstStyle/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节，“第六日”指哪一日？是怎么数算的？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节，“圣安息日”，原文的构成是：“守安息日”、“安息日”、“圣”。为三个名词联合组成的一个词组。可以理解为名词性的：“守安息圣日”。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这是圣经中神第一次教导人有关安息日的观念。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安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息日与守安息日为一体，显明了神的意愿，不是给人一个观念，而是使人在遵行中建立对神、以及对神的律例的认识。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“试验”与试探、试练，是同一个词（包括雅各书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）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spcAft>
                <a:spcPts val="300"/>
              </a:spcAft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耶和华神第一次赐下吗哪和关于拾取吗哪的律例，为什么就对摩西“抱怨”说：“你们不肯守我的诫命和律法法，要到几时呢？”神不是有怜悯有恩典，不轻易发怒的神吗？</a:t>
            </a:r>
            <a:endParaRPr lang="zh-CN" altLang="en-US" dirty="0"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382000" cy="4080273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1398</TotalTime>
  <Words>899</Words>
  <Application>Microsoft Office PowerPoint</Application>
  <PresentationFormat>On-screen Show (16:9)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《出埃及记》 16章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《出埃及记》 16章</dc:title>
  <dc:creator>Thinkpad T470s</dc:creator>
  <cp:lastModifiedBy>Thinkpad T470s</cp:lastModifiedBy>
  <cp:revision>12</cp:revision>
  <dcterms:created xsi:type="dcterms:W3CDTF">2024-10-04T21:08:17Z</dcterms:created>
  <dcterms:modified xsi:type="dcterms:W3CDTF">2024-10-06T01:57:45Z</dcterms:modified>
</cp:coreProperties>
</file>