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88" r:id="rId3"/>
    <p:sldId id="294" r:id="rId4"/>
    <p:sldId id="295" r:id="rId5"/>
    <p:sldId id="290" r:id="rId6"/>
    <p:sldId id="297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4" d="100"/>
          <a:sy n="84" d="100"/>
        </p:scale>
        <p:origin x="581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DB5076-0746-4727-9EAD-FD671E31A6E4}" type="datetimeFigureOut">
              <a:rPr lang="en-CA" smtClean="0"/>
              <a:t>2024-11-03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E9CD97-6327-4DBF-8F4F-DFA75EED37C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1420984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26C65-0E5B-4810-A2CB-98FE30BB82E5}" type="datetimeFigureOut">
              <a:rPr lang="en-CA" smtClean="0"/>
              <a:t>2024-11-03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31EE5-1889-4DD4-AAC2-F26440368A5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2037688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26C65-0E5B-4810-A2CB-98FE30BB82E5}" type="datetimeFigureOut">
              <a:rPr lang="en-CA" smtClean="0"/>
              <a:t>2024-11-03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31EE5-1889-4DD4-AAC2-F26440368A5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4770340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26C65-0E5B-4810-A2CB-98FE30BB82E5}" type="datetimeFigureOut">
              <a:rPr lang="en-CA" smtClean="0"/>
              <a:t>2024-11-03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31EE5-1889-4DD4-AAC2-F26440368A5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6466865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26C65-0E5B-4810-A2CB-98FE30BB82E5}" type="datetimeFigureOut">
              <a:rPr lang="en-CA" smtClean="0"/>
              <a:t>2024-11-03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31EE5-1889-4DD4-AAC2-F26440368A5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9544022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26C65-0E5B-4810-A2CB-98FE30BB82E5}" type="datetimeFigureOut">
              <a:rPr lang="en-CA" smtClean="0"/>
              <a:t>2024-11-03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31EE5-1889-4DD4-AAC2-F26440368A5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8657772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26C65-0E5B-4810-A2CB-98FE30BB82E5}" type="datetimeFigureOut">
              <a:rPr lang="en-CA" smtClean="0"/>
              <a:t>2024-11-03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31EE5-1889-4DD4-AAC2-F26440368A5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8489544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26C65-0E5B-4810-A2CB-98FE30BB82E5}" type="datetimeFigureOut">
              <a:rPr lang="en-CA" smtClean="0"/>
              <a:t>2024-11-03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31EE5-1889-4DD4-AAC2-F26440368A5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252742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26C65-0E5B-4810-A2CB-98FE30BB82E5}" type="datetimeFigureOut">
              <a:rPr lang="en-CA" smtClean="0"/>
              <a:t>2024-11-03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31EE5-1889-4DD4-AAC2-F26440368A5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1416414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26C65-0E5B-4810-A2CB-98FE30BB82E5}" type="datetimeFigureOut">
              <a:rPr lang="en-CA" smtClean="0"/>
              <a:t>2024-11-03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31EE5-1889-4DD4-AAC2-F26440368A5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1325077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26C65-0E5B-4810-A2CB-98FE30BB82E5}" type="datetimeFigureOut">
              <a:rPr lang="en-CA" smtClean="0"/>
              <a:t>2024-11-03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31EE5-1889-4DD4-AAC2-F26440368A5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3892744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26C65-0E5B-4810-A2CB-98FE30BB82E5}" type="datetimeFigureOut">
              <a:rPr lang="en-CA" smtClean="0"/>
              <a:t>2024-11-03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31EE5-1889-4DD4-AAC2-F26440368A5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9890858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526C65-0E5B-4810-A2CB-98FE30BB82E5}" type="datetimeFigureOut">
              <a:rPr lang="en-CA" smtClean="0"/>
              <a:t>2024-11-03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431EE5-1889-4DD4-AAC2-F26440368A5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3105420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CN" altLang="en-US" dirty="0"/>
              <a:t>约翰福</a:t>
            </a:r>
            <a:r>
              <a:rPr lang="zh-CN" altLang="en-US" dirty="0" smtClean="0"/>
              <a:t>音</a:t>
            </a:r>
            <a:r>
              <a:rPr lang="en-US" altLang="zh-CN" dirty="0" smtClean="0"/>
              <a:t>6</a:t>
            </a:r>
            <a:r>
              <a:rPr lang="zh-CN" altLang="en-US" dirty="0" smtClean="0"/>
              <a:t>章</a:t>
            </a:r>
            <a:r>
              <a:rPr lang="en-US" altLang="zh-CN" dirty="0" smtClean="0"/>
              <a:t/>
            </a:r>
            <a:br>
              <a:rPr lang="en-US" altLang="zh-CN" dirty="0" smtClean="0"/>
            </a:br>
            <a:r>
              <a:rPr lang="zh-CN" altLang="en-US" dirty="0" smtClean="0"/>
              <a:t>第十一课</a:t>
            </a:r>
            <a:endParaRPr lang="en-C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071068"/>
            <a:ext cx="9144000" cy="1186732"/>
          </a:xfrm>
        </p:spPr>
        <p:txBody>
          <a:bodyPr/>
          <a:lstStyle/>
          <a:p>
            <a:r>
              <a:rPr lang="en-US" altLang="zh-CN" dirty="0" smtClean="0"/>
              <a:t>11</a:t>
            </a:r>
            <a:r>
              <a:rPr lang="zh-CN" altLang="en-US" dirty="0" smtClean="0"/>
              <a:t>月</a:t>
            </a:r>
            <a:r>
              <a:rPr lang="en-US" altLang="zh-CN" dirty="0" smtClean="0"/>
              <a:t>3</a:t>
            </a:r>
            <a:r>
              <a:rPr lang="zh-CN" altLang="en-US" dirty="0" smtClean="0"/>
              <a:t>日， </a:t>
            </a:r>
            <a:r>
              <a:rPr lang="en-US" altLang="zh-CN" dirty="0" smtClean="0"/>
              <a:t>2024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5535985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16769"/>
            <a:ext cx="10515600" cy="1325563"/>
          </a:xfrm>
        </p:spPr>
        <p:txBody>
          <a:bodyPr/>
          <a:lstStyle/>
          <a:p>
            <a:pPr algn="ctr"/>
            <a:r>
              <a:rPr lang="zh-CN" altLang="en-US" dirty="0" smtClean="0"/>
              <a:t>为那存到永生的食物劳力</a:t>
            </a:r>
            <a:r>
              <a:rPr lang="en-US" altLang="zh-CN" dirty="0" smtClean="0"/>
              <a:t/>
            </a:r>
            <a:br>
              <a:rPr lang="en-US" altLang="zh-CN" dirty="0" smtClean="0"/>
            </a:br>
            <a:r>
              <a:rPr lang="zh-CN" altLang="en-US" dirty="0" smtClean="0"/>
              <a:t>（约</a:t>
            </a:r>
            <a:r>
              <a:rPr lang="en-US" altLang="zh-CN" dirty="0" smtClean="0"/>
              <a:t>6:22-33</a:t>
            </a:r>
            <a:r>
              <a:rPr lang="zh-CN" altLang="en-US" dirty="0" smtClean="0"/>
              <a:t>）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6400" y="1625600"/>
            <a:ext cx="11379200" cy="5232399"/>
          </a:xfrm>
        </p:spPr>
        <p:txBody>
          <a:bodyPr>
            <a:normAutofit fontScale="85000" lnSpcReduction="1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en-US" altLang="zh-CN" dirty="0" smtClean="0"/>
              <a:t>6:22</a:t>
            </a:r>
            <a:r>
              <a:rPr lang="zh-CN" altLang="en-US" dirty="0" smtClean="0"/>
              <a:t>第二日，站在海那边的众人，知道那里没有别的船，只有一只小船，又知道耶稣没有同他的门徒上船，乃是门徒自己去的。</a:t>
            </a:r>
            <a:r>
              <a:rPr lang="en-US" altLang="zh-CN" dirty="0" smtClean="0"/>
              <a:t>23</a:t>
            </a:r>
            <a:r>
              <a:rPr lang="zh-CN" altLang="en-US" dirty="0" smtClean="0"/>
              <a:t>然而有几只小船从提比哩亚来，靠近主祝谢后分饼给人吃的地方。</a:t>
            </a:r>
            <a:r>
              <a:rPr lang="en-US" altLang="zh-CN" dirty="0" smtClean="0"/>
              <a:t>24</a:t>
            </a:r>
            <a:r>
              <a:rPr lang="zh-CN" altLang="en-US" dirty="0" smtClean="0"/>
              <a:t>众人见耶稣和门徒，都不在那里，就上了船，往迦百农去找耶稣。</a:t>
            </a:r>
            <a:r>
              <a:rPr lang="en-US" altLang="zh-CN" dirty="0" smtClean="0"/>
              <a:t>25</a:t>
            </a:r>
            <a:r>
              <a:rPr lang="zh-CN" altLang="en-US" dirty="0" smtClean="0"/>
              <a:t>既在海那边找着了，就对他说，拉比，是几时到这里来的。</a:t>
            </a:r>
            <a:r>
              <a:rPr lang="en-US" altLang="zh-CN" dirty="0" smtClean="0"/>
              <a:t>26</a:t>
            </a:r>
            <a:r>
              <a:rPr lang="zh-CN" altLang="en-US" dirty="0" smtClean="0"/>
              <a:t>耶稣回答说，我实实在在地告诉你们，你们找我，并不是因见了神迹，乃是因吃饼得饱。</a:t>
            </a:r>
            <a:r>
              <a:rPr lang="en-US" altLang="zh-CN" dirty="0" smtClean="0"/>
              <a:t>27</a:t>
            </a:r>
            <a:r>
              <a:rPr lang="zh-CN" altLang="en-US" dirty="0" smtClean="0"/>
              <a:t>不要为那必坏的食物劳力，要为那存到永生的食物劳力，就是人子要赐给你们的。因为人子是父神所印证的。</a:t>
            </a:r>
            <a:r>
              <a:rPr lang="en-US" altLang="zh-CN" dirty="0" smtClean="0"/>
              <a:t>28</a:t>
            </a:r>
            <a:r>
              <a:rPr lang="zh-CN" altLang="en-US" dirty="0" smtClean="0"/>
              <a:t>众人问他说，我们当行什么，才算作神的工呢？</a:t>
            </a:r>
            <a:r>
              <a:rPr lang="en-US" altLang="zh-CN" dirty="0" smtClean="0"/>
              <a:t>29</a:t>
            </a:r>
            <a:r>
              <a:rPr lang="zh-CN" altLang="en-US" dirty="0" smtClean="0"/>
              <a:t>耶稣回答说，信神所差来的，这就是作神的工。</a:t>
            </a:r>
            <a:r>
              <a:rPr lang="en-US" altLang="zh-CN" dirty="0" smtClean="0"/>
              <a:t>30</a:t>
            </a:r>
            <a:r>
              <a:rPr lang="zh-CN" altLang="en-US" dirty="0" smtClean="0"/>
              <a:t>他们又说，你行什么神迹，叫我们看见就信你。你到底作什么事呢？</a:t>
            </a:r>
            <a:r>
              <a:rPr lang="en-US" altLang="zh-CN" dirty="0" smtClean="0"/>
              <a:t>31</a:t>
            </a:r>
            <a:r>
              <a:rPr lang="zh-CN" altLang="en-US" dirty="0" smtClean="0"/>
              <a:t>我们的祖宗在旷野吃过吗哪，如经上写着说，他从天上赐下粮来给他们吃。</a:t>
            </a:r>
            <a:r>
              <a:rPr lang="en-US" altLang="zh-CN" dirty="0" smtClean="0"/>
              <a:t>32</a:t>
            </a:r>
            <a:r>
              <a:rPr lang="zh-CN" altLang="en-US" dirty="0" smtClean="0"/>
              <a:t>耶稣说，我实实在在地告诉你们，那从天上来的粮，不是摩西赐给你们的，乃是我父将天上来的真粮赐给你们。</a:t>
            </a:r>
            <a:r>
              <a:rPr lang="en-US" altLang="zh-CN" dirty="0" smtClean="0"/>
              <a:t>33</a:t>
            </a:r>
            <a:r>
              <a:rPr lang="zh-CN" altLang="en-US" dirty="0" smtClean="0"/>
              <a:t>因为神的粮，就是那从天上降下来赐生命给世界的。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949634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4776" y="116769"/>
            <a:ext cx="10515600" cy="1026231"/>
          </a:xfrm>
        </p:spPr>
        <p:txBody>
          <a:bodyPr/>
          <a:lstStyle/>
          <a:p>
            <a:pPr algn="ctr"/>
            <a:r>
              <a:rPr lang="zh-CN" altLang="en-US" dirty="0" smtClean="0"/>
              <a:t>人的邪恶（约</a:t>
            </a:r>
            <a:r>
              <a:rPr lang="en-US" altLang="zh-CN" dirty="0" smtClean="0"/>
              <a:t>6:30-31</a:t>
            </a:r>
            <a:r>
              <a:rPr lang="zh-CN" altLang="en-US" dirty="0" smtClean="0"/>
              <a:t>）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9456" y="1143000"/>
            <a:ext cx="3035808" cy="5714999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en-US" altLang="zh-CN" dirty="0" smtClean="0"/>
              <a:t>30</a:t>
            </a:r>
            <a:r>
              <a:rPr lang="zh-CN" altLang="en-US" dirty="0" smtClean="0"/>
              <a:t>他们又说：“你行什么神迹，叫我们看见就信你？你到底作什么事呢？</a:t>
            </a:r>
            <a:r>
              <a:rPr lang="en-US" altLang="zh-CN" dirty="0" smtClean="0"/>
              <a:t>31</a:t>
            </a:r>
            <a:r>
              <a:rPr lang="zh-CN" altLang="en-US" dirty="0" smtClean="0"/>
              <a:t>我们的祖宗在旷野吃过吗哪，如经上写着说，他从天上赐下粮来给他们吃。”</a:t>
            </a:r>
            <a:endParaRPr lang="en-CA" dirty="0"/>
          </a:p>
        </p:txBody>
      </p:sp>
      <p:sp>
        <p:nvSpPr>
          <p:cNvPr id="4" name="TextBox 3"/>
          <p:cNvSpPr txBox="1"/>
          <p:nvPr/>
        </p:nvSpPr>
        <p:spPr>
          <a:xfrm>
            <a:off x="3438144" y="1143000"/>
            <a:ext cx="8488680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zh-CN" altLang="en-US" sz="2400" dirty="0" smtClean="0"/>
              <a:t>作</a:t>
            </a:r>
            <a:r>
              <a:rPr lang="en-US" altLang="zh-CN" sz="2400" dirty="0" smtClean="0"/>
              <a:t>doing ——</a:t>
            </a:r>
            <a:r>
              <a:rPr lang="zh-CN" altLang="en-US" sz="2400" dirty="0" smtClean="0"/>
              <a:t>信</a:t>
            </a:r>
            <a:r>
              <a:rPr lang="en-US" altLang="zh-CN" sz="2400" dirty="0" smtClean="0"/>
              <a:t>believing</a:t>
            </a:r>
            <a:r>
              <a:rPr lang="zh-CN" altLang="en-US" sz="2400" dirty="0" smtClean="0"/>
              <a:t>（</a:t>
            </a:r>
            <a:r>
              <a:rPr lang="en-US" altLang="zh-CN" sz="2400" dirty="0" smtClean="0"/>
              <a:t>6:28-29</a:t>
            </a:r>
            <a:r>
              <a:rPr lang="zh-CN" altLang="en-US" sz="2400" dirty="0" smtClean="0"/>
              <a:t>）</a:t>
            </a:r>
            <a:endParaRPr lang="en-US" altLang="zh-CN" sz="2400" dirty="0" smtClean="0"/>
          </a:p>
          <a:p>
            <a:pPr marL="342900" indent="-342900">
              <a:buFont typeface="+mj-lt"/>
              <a:buAutoNum type="arabicPeriod"/>
            </a:pPr>
            <a:r>
              <a:rPr lang="zh-CN" altLang="en-US" sz="2400" dirty="0" smtClean="0"/>
              <a:t>人的邪恶（</a:t>
            </a:r>
            <a:r>
              <a:rPr lang="en-US" altLang="zh-CN" sz="2400" dirty="0" smtClean="0"/>
              <a:t>30</a:t>
            </a:r>
            <a:r>
              <a:rPr lang="zh-CN" altLang="en-US" sz="2400" dirty="0" smtClean="0"/>
              <a:t>节）</a:t>
            </a:r>
            <a:endParaRPr lang="en-US" altLang="zh-CN" sz="2400" dirty="0" smtClean="0"/>
          </a:p>
          <a:p>
            <a:pPr lvl="1"/>
            <a:r>
              <a:rPr lang="zh-CN" altLang="en-US" dirty="0" smtClean="0"/>
              <a:t>要耶稣再行一个神迹</a:t>
            </a:r>
            <a:endParaRPr lang="en-US" altLang="zh-CN" dirty="0" smtClean="0"/>
          </a:p>
          <a:p>
            <a:pPr lvl="2"/>
            <a:r>
              <a:rPr lang="zh-CN" altLang="en-US" dirty="0"/>
              <a:t>五饼二</a:t>
            </a:r>
            <a:r>
              <a:rPr lang="zh-CN" altLang="en-US" dirty="0" smtClean="0"/>
              <a:t>鱼：信耶稣是那先知</a:t>
            </a:r>
            <a:endParaRPr lang="en-US" altLang="zh-CN" dirty="0" smtClean="0"/>
          </a:p>
          <a:p>
            <a:pPr lvl="2"/>
            <a:r>
              <a:rPr lang="zh-CN" altLang="en-US" dirty="0" smtClean="0"/>
              <a:t>不合己意：再要神迹</a:t>
            </a:r>
            <a:endParaRPr lang="en-US" altLang="zh-CN" dirty="0" smtClean="0"/>
          </a:p>
          <a:p>
            <a:pPr lvl="1"/>
            <a:r>
              <a:rPr lang="zh-CN" altLang="en-US" dirty="0"/>
              <a:t>耶</a:t>
            </a:r>
            <a:r>
              <a:rPr lang="zh-CN" altLang="en-US" dirty="0" smtClean="0"/>
              <a:t>稣给他们定性：邪恶淫乱</a:t>
            </a:r>
            <a:endParaRPr lang="en-US" altLang="zh-CN" dirty="0" smtClean="0"/>
          </a:p>
          <a:p>
            <a:pPr lvl="2"/>
            <a:r>
              <a:rPr lang="zh-CN" altLang="en-US" dirty="0" smtClean="0"/>
              <a:t>耶稣回答说：“一个邪恶淫乱的世代求看神迹。除了先知约拿的神迹以外，再没有神迹给他们看。”（太</a:t>
            </a:r>
            <a:r>
              <a:rPr lang="en-US" altLang="zh-CN" dirty="0" smtClean="0"/>
              <a:t>12:39</a:t>
            </a:r>
            <a:r>
              <a:rPr lang="zh-CN" altLang="en-US" dirty="0" smtClean="0"/>
              <a:t>；</a:t>
            </a:r>
            <a:r>
              <a:rPr lang="en-US" altLang="zh-CN" dirty="0" smtClean="0"/>
              <a:t>16:4</a:t>
            </a:r>
            <a:r>
              <a:rPr lang="zh-CN" altLang="en-US" dirty="0" smtClean="0"/>
              <a:t>）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耶稣咒诅他们</a:t>
            </a:r>
            <a:endParaRPr lang="en-US" altLang="zh-CN" dirty="0" smtClean="0"/>
          </a:p>
          <a:p>
            <a:pPr lvl="1"/>
            <a:r>
              <a:rPr lang="zh-CN" altLang="en-US" dirty="0"/>
              <a:t>	</a:t>
            </a:r>
            <a:r>
              <a:rPr lang="zh-CN" altLang="en-US" dirty="0" smtClean="0"/>
              <a:t>耶稣在诸城中行了许多异能，那些城的人终不悔改，就在那时候责备他们</a:t>
            </a:r>
            <a:r>
              <a:rPr lang="en-US" altLang="zh-CN" dirty="0" smtClean="0"/>
              <a:t>	</a:t>
            </a:r>
            <a:r>
              <a:rPr lang="zh-CN" altLang="en-US" dirty="0" smtClean="0"/>
              <a:t>说，</a:t>
            </a:r>
            <a:r>
              <a:rPr lang="en-US" altLang="zh-CN" dirty="0" smtClean="0"/>
              <a:t>21 </a:t>
            </a:r>
            <a:r>
              <a:rPr lang="zh-CN" altLang="en-US" dirty="0" smtClean="0"/>
              <a:t>哥拉汛哪，你有祸了，伯赛大啊，你有祸了，</a:t>
            </a:r>
            <a:r>
              <a:rPr lang="en-US" altLang="zh-CN" dirty="0" smtClean="0"/>
              <a:t>…… 23</a:t>
            </a:r>
            <a:r>
              <a:rPr lang="zh-CN" altLang="en-US" dirty="0" smtClean="0"/>
              <a:t>迦百农阿，你</a:t>
            </a:r>
            <a:r>
              <a:rPr lang="en-US" altLang="zh-CN" dirty="0" smtClean="0"/>
              <a:t>	</a:t>
            </a:r>
            <a:r>
              <a:rPr lang="zh-CN" altLang="en-US" dirty="0" smtClean="0"/>
              <a:t>已经升到天上。将来必坠落阴间。</a:t>
            </a:r>
            <a:r>
              <a:rPr lang="en-US" altLang="zh-CN" dirty="0" smtClean="0"/>
              <a:t>……</a:t>
            </a:r>
            <a:r>
              <a:rPr lang="zh-CN" altLang="en-US" dirty="0" smtClean="0"/>
              <a:t>（太</a:t>
            </a:r>
            <a:r>
              <a:rPr lang="en-US" altLang="zh-CN" dirty="0" smtClean="0"/>
              <a:t>11:20-24</a:t>
            </a:r>
            <a:r>
              <a:rPr lang="zh-CN" altLang="en-US" dirty="0" smtClean="0"/>
              <a:t>）</a:t>
            </a:r>
            <a:endParaRPr lang="en-US" altLang="zh-CN" dirty="0" smtClean="0"/>
          </a:p>
          <a:p>
            <a:r>
              <a:rPr lang="en-US" dirty="0" smtClean="0"/>
              <a:t>3. </a:t>
            </a:r>
            <a:r>
              <a:rPr lang="zh-CN" altLang="en-US" sz="2400" dirty="0" smtClean="0"/>
              <a:t>人的期待（</a:t>
            </a:r>
            <a:r>
              <a:rPr lang="en-US" altLang="zh-CN" sz="2400" dirty="0" smtClean="0"/>
              <a:t>31</a:t>
            </a:r>
            <a:r>
              <a:rPr lang="zh-CN" altLang="en-US" sz="2400" dirty="0" smtClean="0"/>
              <a:t>节）</a:t>
            </a:r>
            <a:endParaRPr lang="en-US" altLang="zh-CN" sz="2400" dirty="0" smtClean="0"/>
          </a:p>
          <a:p>
            <a:pPr lvl="1"/>
            <a:r>
              <a:rPr lang="zh-CN" altLang="en-US" dirty="0" smtClean="0"/>
              <a:t>吗哪四十年</a:t>
            </a:r>
            <a:endParaRPr lang="en-US" altLang="zh-CN" dirty="0" smtClean="0"/>
          </a:p>
          <a:p>
            <a:pPr lvl="1"/>
            <a:r>
              <a:rPr lang="zh-CN" altLang="en-US" dirty="0"/>
              <a:t>耶</a:t>
            </a:r>
            <a:r>
              <a:rPr lang="zh-CN" altLang="en-US" dirty="0" smtClean="0"/>
              <a:t>稣也要持续喂饱人们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不明白圣经（太</a:t>
            </a:r>
            <a:r>
              <a:rPr lang="en-US" altLang="zh-CN" dirty="0" smtClean="0"/>
              <a:t>22:29</a:t>
            </a:r>
            <a:r>
              <a:rPr lang="zh-CN" altLang="en-US" dirty="0" smtClean="0"/>
              <a:t>）</a:t>
            </a:r>
            <a:endParaRPr lang="en-US" altLang="zh-CN" dirty="0" smtClean="0"/>
          </a:p>
          <a:p>
            <a:pPr lvl="2"/>
            <a:r>
              <a:rPr lang="zh-CN" altLang="en-US" dirty="0"/>
              <a:t>仅</a:t>
            </a:r>
            <a:r>
              <a:rPr lang="zh-CN" altLang="en-US" dirty="0" smtClean="0"/>
              <a:t>仅从肉体满足理解圣经（出</a:t>
            </a:r>
            <a:r>
              <a:rPr lang="en-US" altLang="zh-CN" dirty="0" smtClean="0"/>
              <a:t>16:15</a:t>
            </a:r>
            <a:r>
              <a:rPr lang="zh-CN" altLang="en-US" dirty="0" smtClean="0"/>
              <a:t>）</a:t>
            </a:r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229555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4776" y="116769"/>
            <a:ext cx="10515600" cy="605607"/>
          </a:xfrm>
        </p:spPr>
        <p:txBody>
          <a:bodyPr>
            <a:normAutofit fontScale="90000"/>
          </a:bodyPr>
          <a:lstStyle/>
          <a:p>
            <a:pPr algn="ctr"/>
            <a:r>
              <a:rPr lang="zh-CN" altLang="en-US" dirty="0" smtClean="0"/>
              <a:t>真粮（约</a:t>
            </a:r>
            <a:r>
              <a:rPr lang="en-US" altLang="zh-CN" dirty="0" smtClean="0"/>
              <a:t>6:30-33</a:t>
            </a:r>
            <a:r>
              <a:rPr lang="zh-CN" altLang="en-US" dirty="0" smtClean="0"/>
              <a:t>）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9456" y="722376"/>
            <a:ext cx="2452116" cy="6135623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 fontScale="92500" lnSpcReduction="1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en-US" altLang="zh-CN" dirty="0" smtClean="0"/>
              <a:t>32</a:t>
            </a:r>
            <a:r>
              <a:rPr lang="zh-CN" altLang="en-US" dirty="0" smtClean="0"/>
              <a:t>耶稣说：“</a:t>
            </a:r>
            <a:r>
              <a:rPr lang="zh-CN" altLang="en-US" dirty="0" smtClean="0">
                <a:solidFill>
                  <a:srgbClr val="FF0000"/>
                </a:solidFill>
              </a:rPr>
              <a:t>我实实在在地告诉你们，那从天上来的粮，不是摩西赐给你们的，乃是我父将天上来的真粮</a:t>
            </a:r>
            <a:r>
              <a:rPr lang="zh-CN" altLang="en-US" u="sng" dirty="0" smtClean="0">
                <a:solidFill>
                  <a:srgbClr val="FF0000"/>
                </a:solidFill>
              </a:rPr>
              <a:t>赐给</a:t>
            </a:r>
            <a:r>
              <a:rPr lang="zh-CN" altLang="en-US" dirty="0" smtClean="0">
                <a:solidFill>
                  <a:srgbClr val="FF0000"/>
                </a:solidFill>
              </a:rPr>
              <a:t>你们。</a:t>
            </a:r>
            <a:r>
              <a:rPr lang="en-US" altLang="zh-CN" dirty="0" smtClean="0">
                <a:solidFill>
                  <a:srgbClr val="FF0000"/>
                </a:solidFill>
              </a:rPr>
              <a:t>33</a:t>
            </a:r>
            <a:r>
              <a:rPr lang="zh-CN" altLang="en-US" dirty="0" smtClean="0">
                <a:solidFill>
                  <a:srgbClr val="FF0000"/>
                </a:solidFill>
              </a:rPr>
              <a:t>因为神的粮，就是那从天上降下来赐生命给世界的。</a:t>
            </a:r>
            <a:r>
              <a:rPr lang="zh-CN" altLang="en-US" dirty="0" smtClean="0"/>
              <a:t>”</a:t>
            </a:r>
            <a:endParaRPr lang="en-CA" dirty="0"/>
          </a:p>
        </p:txBody>
      </p:sp>
      <p:sp>
        <p:nvSpPr>
          <p:cNvPr id="4" name="TextBox 3"/>
          <p:cNvSpPr txBox="1"/>
          <p:nvPr/>
        </p:nvSpPr>
        <p:spPr>
          <a:xfrm>
            <a:off x="2825496" y="722376"/>
            <a:ext cx="9211056" cy="64633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zh-CN" altLang="en-US" sz="2400" dirty="0" smtClean="0"/>
              <a:t>耶稣纠正犹太人的错误</a:t>
            </a:r>
            <a:endParaRPr lang="en-US" altLang="zh-CN" sz="2400" dirty="0" smtClean="0"/>
          </a:p>
          <a:p>
            <a:pPr marL="914400" lvl="1" indent="-457200">
              <a:buFont typeface="+mj-lt"/>
              <a:buAutoNum type="arabicParenR"/>
            </a:pPr>
            <a:r>
              <a:rPr lang="zh-CN" altLang="en-US" sz="2000" dirty="0"/>
              <a:t>旷</a:t>
            </a:r>
            <a:r>
              <a:rPr lang="zh-CN" altLang="en-US" sz="2000" dirty="0" smtClean="0"/>
              <a:t>野吗哪不是摩西而是天父所赐的</a:t>
            </a:r>
            <a:endParaRPr lang="en-US" altLang="zh-CN" sz="2000" dirty="0" smtClean="0"/>
          </a:p>
          <a:p>
            <a:pPr marL="1428750" lvl="2" indent="-514350">
              <a:buFont typeface="+mj-lt"/>
              <a:buAutoNum type="romanUcPeriod"/>
            </a:pPr>
            <a:r>
              <a:rPr lang="zh-CN" altLang="en-US" dirty="0"/>
              <a:t>约 </a:t>
            </a:r>
            <a:r>
              <a:rPr lang="en-US" altLang="zh-CN" dirty="0" smtClean="0"/>
              <a:t>9:28 </a:t>
            </a:r>
            <a:r>
              <a:rPr lang="zh-CN" altLang="en-US" dirty="0" smtClean="0"/>
              <a:t>他们就骂他说，你是他的门徒。我们是摩西的门徒。</a:t>
            </a:r>
            <a:endParaRPr lang="en-US" altLang="zh-CN" dirty="0" smtClean="0"/>
          </a:p>
          <a:p>
            <a:pPr marL="1428750" lvl="2" indent="-514350">
              <a:buFont typeface="+mj-lt"/>
              <a:buAutoNum type="romanUcPeriod"/>
            </a:pPr>
            <a:r>
              <a:rPr lang="zh-CN" altLang="en-US" dirty="0"/>
              <a:t>约 </a:t>
            </a:r>
            <a:r>
              <a:rPr lang="en-US" altLang="zh-CN" dirty="0" smtClean="0"/>
              <a:t>8:53</a:t>
            </a:r>
            <a:r>
              <a:rPr lang="zh-CN" altLang="en-US" dirty="0" smtClean="0"/>
              <a:t>上</a:t>
            </a:r>
            <a:r>
              <a:rPr lang="en-US" altLang="zh-CN" dirty="0" smtClean="0"/>
              <a:t> </a:t>
            </a:r>
            <a:r>
              <a:rPr lang="zh-CN" altLang="en-US" dirty="0" smtClean="0"/>
              <a:t>难道你比我们的祖宗亚伯拉罕还大吗？</a:t>
            </a:r>
            <a:endParaRPr lang="en-US" altLang="zh-CN" dirty="0" smtClean="0"/>
          </a:p>
          <a:p>
            <a:pPr marL="1428750" lvl="2" indent="-514350">
              <a:buFont typeface="+mj-lt"/>
              <a:buAutoNum type="romanUcPeriod"/>
            </a:pPr>
            <a:r>
              <a:rPr lang="zh-CN" altLang="en-US" dirty="0" smtClean="0"/>
              <a:t>申</a:t>
            </a:r>
            <a:r>
              <a:rPr lang="en-US" altLang="zh-CN" dirty="0" smtClean="0"/>
              <a:t>34:6 </a:t>
            </a:r>
            <a:r>
              <a:rPr lang="zh-CN" altLang="en-US" dirty="0" smtClean="0"/>
              <a:t>耶和华将他埋葬在摩押地，</a:t>
            </a:r>
            <a:r>
              <a:rPr lang="en-US" altLang="zh-CN" dirty="0" smtClean="0"/>
              <a:t>……</a:t>
            </a:r>
            <a:r>
              <a:rPr lang="zh-CN" altLang="en-US" dirty="0" smtClean="0"/>
              <a:t>到今日没有人知道他的坟墓。</a:t>
            </a:r>
            <a:endParaRPr lang="en-US" altLang="zh-CN" dirty="0" smtClean="0"/>
          </a:p>
          <a:p>
            <a:pPr marL="914400" lvl="1" indent="-457200">
              <a:buFont typeface="+mj-lt"/>
              <a:buAutoNum type="arabicParenR"/>
            </a:pPr>
            <a:r>
              <a:rPr lang="zh-CN" altLang="en-US" sz="2000" dirty="0" smtClean="0"/>
              <a:t>天父不仅仅在旷野漂流时赐吗哪，今天他还在赐‘吗哪’：真粮</a:t>
            </a:r>
            <a:endParaRPr lang="en-US" altLang="zh-CN" sz="2000" dirty="0" smtClean="0"/>
          </a:p>
          <a:p>
            <a:pPr lvl="3"/>
            <a:r>
              <a:rPr lang="en-US" altLang="zh-CN" sz="2000" dirty="0" smtClean="0"/>
              <a:t>but </a:t>
            </a:r>
            <a:r>
              <a:rPr lang="en-US" altLang="zh-CN" sz="2000" dirty="0"/>
              <a:t>it is my Father </a:t>
            </a:r>
            <a:r>
              <a:rPr lang="en-US" altLang="zh-CN" sz="2000" dirty="0">
                <a:solidFill>
                  <a:srgbClr val="FF0000"/>
                </a:solidFill>
              </a:rPr>
              <a:t>who gives you </a:t>
            </a:r>
            <a:r>
              <a:rPr lang="en-US" altLang="zh-CN" sz="2000" dirty="0"/>
              <a:t>the true bread from heaven.</a:t>
            </a:r>
            <a:endParaRPr lang="en-US" altLang="zh-CN" sz="2000" dirty="0" smtClean="0"/>
          </a:p>
          <a:p>
            <a:pPr marL="800100" lvl="1" indent="-342900">
              <a:buFont typeface="+mj-lt"/>
              <a:buAutoNum type="arabicParenR"/>
            </a:pPr>
            <a:r>
              <a:rPr lang="zh-CN" altLang="en-US" sz="2000" dirty="0" smtClean="0"/>
              <a:t>旷野的吗哪是今天‘真粮’的预表（灵食 </a:t>
            </a:r>
            <a:r>
              <a:rPr lang="zh-CN" altLang="en-US" sz="2000" i="1" dirty="0" smtClean="0"/>
              <a:t>林前</a:t>
            </a:r>
            <a:r>
              <a:rPr lang="en-US" altLang="zh-CN" sz="2000" i="1" dirty="0" smtClean="0"/>
              <a:t>10:3</a:t>
            </a:r>
            <a:r>
              <a:rPr lang="zh-CN" altLang="en-US" sz="2000" dirty="0" smtClean="0"/>
              <a:t>）</a:t>
            </a:r>
            <a:endParaRPr lang="en-US" altLang="zh-CN" sz="2000" dirty="0" smtClean="0"/>
          </a:p>
          <a:p>
            <a:pPr marL="342900" indent="-342900">
              <a:buFont typeface="+mj-lt"/>
              <a:buAutoNum type="arabicPeriod"/>
            </a:pPr>
            <a:r>
              <a:rPr lang="zh-CN" altLang="en-US" sz="2400" dirty="0"/>
              <a:t>真</a:t>
            </a:r>
            <a:r>
              <a:rPr lang="zh-CN" altLang="en-US" sz="2400" dirty="0" smtClean="0"/>
              <a:t>粮</a:t>
            </a:r>
            <a:endParaRPr lang="en-US" altLang="zh-CN" sz="2400" dirty="0" smtClean="0"/>
          </a:p>
          <a:p>
            <a:pPr marL="914400" lvl="1" indent="-457200">
              <a:buFont typeface="+mj-lt"/>
              <a:buAutoNum type="arabicParenR"/>
            </a:pPr>
            <a:r>
              <a:rPr lang="zh-CN" altLang="en-US" sz="2000" dirty="0"/>
              <a:t>天</a:t>
            </a:r>
            <a:r>
              <a:rPr lang="zh-CN" altLang="en-US" sz="2000" dirty="0" smtClean="0"/>
              <a:t>上降下来  </a:t>
            </a:r>
            <a:endParaRPr lang="en-US" altLang="zh-CN" sz="2000" dirty="0" smtClean="0"/>
          </a:p>
          <a:p>
            <a:pPr marL="1428750" lvl="2" indent="-514350">
              <a:buFont typeface="+mj-lt"/>
              <a:buAutoNum type="romanUcPeriod"/>
            </a:pPr>
            <a:r>
              <a:rPr lang="zh-CN" altLang="en-US" dirty="0" smtClean="0"/>
              <a:t>“道成肉身”</a:t>
            </a:r>
            <a:endParaRPr lang="en-US" altLang="zh-CN" dirty="0" smtClean="0"/>
          </a:p>
          <a:p>
            <a:pPr marL="1428750" lvl="2" indent="-514350">
              <a:buFont typeface="+mj-lt"/>
              <a:buAutoNum type="romanUcPeriod"/>
            </a:pPr>
            <a:r>
              <a:rPr lang="zh-CN" altLang="en-US" dirty="0" smtClean="0"/>
              <a:t>从天到地 </a:t>
            </a:r>
            <a:r>
              <a:rPr lang="en-US" altLang="zh-CN" dirty="0" smtClean="0"/>
              <a:t>vs </a:t>
            </a:r>
            <a:r>
              <a:rPr lang="zh-CN" altLang="en-US" dirty="0" smtClean="0"/>
              <a:t>从地到天</a:t>
            </a:r>
            <a:endParaRPr lang="en-US" altLang="zh-CN" dirty="0" smtClean="0"/>
          </a:p>
          <a:p>
            <a:pPr marL="914400" lvl="1" indent="-457200">
              <a:buFont typeface="+mj-lt"/>
              <a:buAutoNum type="arabicParenR"/>
            </a:pPr>
            <a:r>
              <a:rPr lang="zh-CN" altLang="en-US" sz="2000" dirty="0" smtClean="0"/>
              <a:t>赐生命给世界</a:t>
            </a:r>
            <a:endParaRPr lang="en-US" altLang="zh-CN" sz="2000" dirty="0" smtClean="0"/>
          </a:p>
          <a:p>
            <a:pPr marL="342900" indent="-342900">
              <a:buFont typeface="+mj-lt"/>
              <a:buAutoNum type="arabicPeriod" startAt="4"/>
            </a:pPr>
            <a:r>
              <a:rPr lang="zh-CN" altLang="en-US" sz="2400" dirty="0" smtClean="0"/>
              <a:t>吗哪：</a:t>
            </a:r>
            <a:endParaRPr lang="en-US" altLang="zh-CN" sz="2400" dirty="0" smtClean="0"/>
          </a:p>
          <a:p>
            <a:pPr marL="914400" lvl="1" indent="-457200">
              <a:buFont typeface="+mj-lt"/>
              <a:buAutoNum type="arabicParenR"/>
            </a:pPr>
            <a:r>
              <a:rPr lang="zh-CN" altLang="en-US" sz="2000" dirty="0" smtClean="0"/>
              <a:t>这是什么？</a:t>
            </a:r>
            <a:endParaRPr lang="en-US" altLang="zh-CN" sz="2000" dirty="0" smtClean="0"/>
          </a:p>
          <a:p>
            <a:pPr lvl="2"/>
            <a:r>
              <a:rPr lang="zh-CN" altLang="en-US" dirty="0" smtClean="0"/>
              <a:t>以色列人看见，不知道是什么，就彼此对问说，</a:t>
            </a:r>
            <a:r>
              <a:rPr lang="zh-CN" altLang="en-US" b="1" dirty="0" smtClean="0">
                <a:solidFill>
                  <a:srgbClr val="FF0000"/>
                </a:solidFill>
              </a:rPr>
              <a:t>这是什么呢</a:t>
            </a:r>
            <a:r>
              <a:rPr lang="zh-CN" altLang="en-US" dirty="0" smtClean="0"/>
              <a:t>？（出</a:t>
            </a:r>
            <a:r>
              <a:rPr lang="en-US" altLang="zh-CN" dirty="0" smtClean="0"/>
              <a:t>16:15</a:t>
            </a:r>
            <a:r>
              <a:rPr lang="zh-CN" altLang="en-US" dirty="0" smtClean="0"/>
              <a:t>上）</a:t>
            </a:r>
            <a:endParaRPr lang="en-US" altLang="zh-CN" dirty="0" smtClean="0"/>
          </a:p>
          <a:p>
            <a:pPr marL="914400" lvl="1" indent="-457200">
              <a:buFont typeface="+mj-lt"/>
              <a:buAutoNum type="arabicParenR"/>
            </a:pPr>
            <a:r>
              <a:rPr lang="zh-CN" altLang="en-US" sz="2000" dirty="0"/>
              <a:t>只</a:t>
            </a:r>
            <a:r>
              <a:rPr lang="zh-CN" altLang="en-US" sz="2000" dirty="0" smtClean="0"/>
              <a:t>是问</a:t>
            </a:r>
            <a:endParaRPr lang="en-US" altLang="zh-CN" sz="2000" dirty="0" smtClean="0"/>
          </a:p>
          <a:p>
            <a:pPr lvl="2"/>
            <a:r>
              <a:rPr lang="zh-CN" altLang="en-US" dirty="0" smtClean="0"/>
              <a:t>彼拉多说，真理是什么呢？（约</a:t>
            </a:r>
            <a:r>
              <a:rPr lang="en-US" altLang="zh-CN" dirty="0" smtClean="0"/>
              <a:t>18:38</a:t>
            </a:r>
            <a:r>
              <a:rPr lang="zh-CN" altLang="en-US" dirty="0" smtClean="0"/>
              <a:t>上）</a:t>
            </a:r>
            <a:endParaRPr lang="en-US" altLang="zh-CN" dirty="0" smtClean="0"/>
          </a:p>
          <a:p>
            <a:pPr marL="914400" lvl="1" indent="-457200">
              <a:buFont typeface="+mj-lt"/>
              <a:buAutoNum type="arabicParenR"/>
            </a:pPr>
            <a:r>
              <a:rPr lang="zh-CN" altLang="en-US" sz="2000" dirty="0"/>
              <a:t>不</a:t>
            </a:r>
            <a:r>
              <a:rPr lang="zh-CN" altLang="en-US" sz="2000" dirty="0" smtClean="0"/>
              <a:t>去思想、寻求</a:t>
            </a:r>
            <a:endParaRPr lang="en-US" altLang="zh-CN" sz="2000" dirty="0" smtClean="0"/>
          </a:p>
          <a:p>
            <a:pPr lvl="2"/>
            <a:r>
              <a:rPr lang="zh-CN" altLang="en-US" dirty="0" smtClean="0"/>
              <a:t>你们祈求，就给你们。寻找，就寻见。叩门，就给你们开门。（太</a:t>
            </a:r>
            <a:r>
              <a:rPr lang="en-US" altLang="zh-CN" dirty="0" smtClean="0"/>
              <a:t>7:7</a:t>
            </a:r>
            <a:r>
              <a:rPr lang="zh-CN" altLang="en-US" dirty="0" smtClean="0"/>
              <a:t>）</a:t>
            </a:r>
            <a:endParaRPr lang="en-US" altLang="zh-CN" dirty="0" smtClean="0"/>
          </a:p>
          <a:p>
            <a:endParaRPr lang="en-CA" dirty="0"/>
          </a:p>
        </p:txBody>
      </p:sp>
      <p:sp>
        <p:nvSpPr>
          <p:cNvPr id="5" name="Rectangle 4"/>
          <p:cNvSpPr/>
          <p:nvPr/>
        </p:nvSpPr>
        <p:spPr>
          <a:xfrm>
            <a:off x="7786116" y="3473970"/>
            <a:ext cx="2478024" cy="9601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dirty="0" smtClean="0"/>
              <a:t>真光（约</a:t>
            </a:r>
            <a:r>
              <a:rPr lang="en-US" altLang="zh-CN" dirty="0" smtClean="0"/>
              <a:t>1:9</a:t>
            </a:r>
            <a:r>
              <a:rPr lang="zh-CN" altLang="en-US" dirty="0" smtClean="0"/>
              <a:t>）</a:t>
            </a:r>
            <a:endParaRPr lang="en-US" altLang="zh-CN" dirty="0" smtClean="0"/>
          </a:p>
          <a:p>
            <a:pPr algn="ctr"/>
            <a:r>
              <a:rPr lang="zh-CN" altLang="en-US" dirty="0" smtClean="0"/>
              <a:t>真葡萄树（约</a:t>
            </a:r>
            <a:r>
              <a:rPr lang="en-US" altLang="zh-CN" dirty="0" smtClean="0"/>
              <a:t>15</a:t>
            </a:r>
            <a:r>
              <a:rPr lang="zh-CN" altLang="en-US" dirty="0" smtClean="0"/>
              <a:t>：</a:t>
            </a:r>
            <a:r>
              <a:rPr lang="en-US" altLang="zh-CN" dirty="0" smtClean="0"/>
              <a:t>1</a:t>
            </a:r>
            <a:r>
              <a:rPr lang="zh-CN" altLang="en-US" dirty="0" smtClean="0"/>
              <a:t>）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770898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09093"/>
            <a:ext cx="10515600" cy="915035"/>
          </a:xfrm>
        </p:spPr>
        <p:txBody>
          <a:bodyPr/>
          <a:lstStyle/>
          <a:p>
            <a:pPr algn="ctr"/>
            <a:r>
              <a:rPr lang="zh-CN" altLang="en-US" dirty="0" smtClean="0"/>
              <a:t>我就是生命的粮（约</a:t>
            </a:r>
            <a:r>
              <a:rPr lang="en-US" altLang="zh-CN" dirty="0" smtClean="0"/>
              <a:t>6:34-42</a:t>
            </a:r>
            <a:r>
              <a:rPr lang="zh-CN" altLang="en-US" dirty="0" smtClean="0"/>
              <a:t>）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15568"/>
            <a:ext cx="10070592" cy="5769864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en-US" altLang="zh-CN" dirty="0" smtClean="0"/>
              <a:t>34</a:t>
            </a:r>
            <a:r>
              <a:rPr lang="zh-CN" altLang="en-US" dirty="0" smtClean="0"/>
              <a:t>他们说：“主阿，常将这粮赐给我们。”</a:t>
            </a:r>
            <a:r>
              <a:rPr lang="en-US" altLang="zh-CN" dirty="0" smtClean="0"/>
              <a:t>35</a:t>
            </a:r>
            <a:r>
              <a:rPr lang="zh-CN" altLang="en-US" dirty="0" smtClean="0"/>
              <a:t>耶稣说：“我就是生命的粮。到我这里来的，必定不饿。信我的，永远不渴。</a:t>
            </a:r>
            <a:r>
              <a:rPr lang="en-US" altLang="zh-CN" dirty="0" smtClean="0"/>
              <a:t>36</a:t>
            </a:r>
            <a:r>
              <a:rPr lang="zh-CN" altLang="en-US" dirty="0" smtClean="0"/>
              <a:t>只是我对你们说过，你们已经看见我，还是不信。</a:t>
            </a:r>
            <a:r>
              <a:rPr lang="en-US" altLang="zh-CN" dirty="0" smtClean="0"/>
              <a:t>37</a:t>
            </a:r>
            <a:r>
              <a:rPr lang="zh-CN" altLang="en-US" dirty="0" smtClean="0"/>
              <a:t>凡父所赐给我的人，必到我这里来。到我这里来的，我总不丢弃他。</a:t>
            </a:r>
            <a:r>
              <a:rPr lang="en-US" altLang="zh-CN" dirty="0" smtClean="0"/>
              <a:t>38</a:t>
            </a:r>
            <a:r>
              <a:rPr lang="zh-CN" altLang="en-US" dirty="0" smtClean="0"/>
              <a:t>因为我从天上降下来，不是要按自己的意思行，乃是要按那差我来者的意思行。</a:t>
            </a:r>
            <a:r>
              <a:rPr lang="en-US" altLang="zh-CN" dirty="0" smtClean="0"/>
              <a:t>39</a:t>
            </a:r>
            <a:r>
              <a:rPr lang="zh-CN" altLang="en-US" dirty="0" smtClean="0"/>
              <a:t>差我来者的意思，就是他所赐给我的，叫我一个也不失落，在末日却叫他复活。</a:t>
            </a:r>
            <a:r>
              <a:rPr lang="en-US" altLang="zh-CN" dirty="0" smtClean="0"/>
              <a:t>40</a:t>
            </a:r>
            <a:r>
              <a:rPr lang="zh-CN" altLang="en-US" dirty="0" smtClean="0"/>
              <a:t>因为我父的意思，是叫一切见子而信的人得永生。并且在末日我要叫他复活</a:t>
            </a:r>
            <a:r>
              <a:rPr lang="zh-CN" altLang="en-US" dirty="0"/>
              <a:t>。” </a:t>
            </a:r>
            <a:r>
              <a:rPr lang="en-US" altLang="zh-CN" dirty="0" smtClean="0"/>
              <a:t>41</a:t>
            </a:r>
            <a:r>
              <a:rPr lang="zh-CN" altLang="en-US" dirty="0" smtClean="0"/>
              <a:t>犹太人因为耶稣说，我是从天上降下来的粮，就私下议论他。</a:t>
            </a:r>
            <a:r>
              <a:rPr lang="en-US" altLang="zh-CN" dirty="0" smtClean="0"/>
              <a:t>42</a:t>
            </a:r>
            <a:r>
              <a:rPr lang="zh-CN" altLang="en-US" dirty="0" smtClean="0"/>
              <a:t>说：“这不是约瑟的儿子耶稣吗？他的父母我们岂不认得吗？他如今怎么说，我是从天上降下来的呢？”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8771038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09093"/>
            <a:ext cx="10515600" cy="915035"/>
          </a:xfrm>
        </p:spPr>
        <p:txBody>
          <a:bodyPr/>
          <a:lstStyle/>
          <a:p>
            <a:pPr algn="ctr"/>
            <a:r>
              <a:rPr lang="zh-CN" altLang="en-US" dirty="0" smtClean="0"/>
              <a:t>我就是生命的粮（约</a:t>
            </a:r>
            <a:r>
              <a:rPr lang="en-US" altLang="zh-CN" dirty="0" smtClean="0"/>
              <a:t>6:34-40</a:t>
            </a:r>
            <a:r>
              <a:rPr lang="zh-CN" altLang="en-US" dirty="0" smtClean="0"/>
              <a:t>）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1168" y="1115568"/>
            <a:ext cx="4233672" cy="5769864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 fontScale="77500" lnSpcReduction="2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en-US" altLang="zh-CN" dirty="0" smtClean="0"/>
              <a:t>34</a:t>
            </a:r>
            <a:r>
              <a:rPr lang="zh-CN" altLang="en-US" dirty="0" smtClean="0"/>
              <a:t>他们说：“主阿，常将这粮赐给我们。”</a:t>
            </a:r>
            <a:r>
              <a:rPr lang="en-US" altLang="zh-CN" dirty="0" smtClean="0"/>
              <a:t>35</a:t>
            </a:r>
            <a:r>
              <a:rPr lang="zh-CN" altLang="en-US" dirty="0" smtClean="0"/>
              <a:t>耶稣说：“我就是生命的粮。到我这里来的，必定不饿。信我的，永远不渴。</a:t>
            </a:r>
            <a:r>
              <a:rPr lang="en-US" altLang="zh-CN" dirty="0" smtClean="0"/>
              <a:t>36</a:t>
            </a:r>
            <a:r>
              <a:rPr lang="zh-CN" altLang="en-US" dirty="0" smtClean="0"/>
              <a:t>只是我对你们说过，你们已经看见我，还是不信。</a:t>
            </a:r>
            <a:r>
              <a:rPr lang="en-US" altLang="zh-CN" dirty="0" smtClean="0"/>
              <a:t>37</a:t>
            </a:r>
            <a:r>
              <a:rPr lang="zh-CN" altLang="en-US" dirty="0" smtClean="0"/>
              <a:t>凡父所赐给我的人，必到我这里来。到我这里来的，我总不丢弃他。</a:t>
            </a:r>
            <a:r>
              <a:rPr lang="en-US" altLang="zh-CN" dirty="0" smtClean="0"/>
              <a:t>38</a:t>
            </a:r>
            <a:r>
              <a:rPr lang="zh-CN" altLang="en-US" dirty="0" smtClean="0"/>
              <a:t>因为我从天上降下来，不是要按自己的意思行，乃是要按那差我来者的意思行。</a:t>
            </a:r>
            <a:r>
              <a:rPr lang="en-US" altLang="zh-CN" dirty="0" smtClean="0"/>
              <a:t>39</a:t>
            </a:r>
            <a:r>
              <a:rPr lang="zh-CN" altLang="en-US" dirty="0" smtClean="0"/>
              <a:t>差我来者的意思，就是他所赐给我的，叫我一个也不失落，在末日却叫他复活。</a:t>
            </a:r>
            <a:r>
              <a:rPr lang="en-US" altLang="zh-CN" dirty="0" smtClean="0"/>
              <a:t>40</a:t>
            </a:r>
            <a:r>
              <a:rPr lang="zh-CN" altLang="en-US" dirty="0" smtClean="0"/>
              <a:t>因为我父的意思，是叫一切见子而信的人得永生。并且在末日我要叫他复活。”</a:t>
            </a:r>
            <a:endParaRPr lang="en-CA" dirty="0"/>
          </a:p>
        </p:txBody>
      </p:sp>
      <p:sp>
        <p:nvSpPr>
          <p:cNvPr id="5" name="TextBox 4"/>
          <p:cNvSpPr txBox="1"/>
          <p:nvPr/>
        </p:nvSpPr>
        <p:spPr>
          <a:xfrm>
            <a:off x="4581144" y="1115568"/>
            <a:ext cx="6986016" cy="62786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zh-CN" altLang="en-US" sz="2200" b="1" dirty="0" smtClean="0"/>
              <a:t>众人渴慕的是什么？</a:t>
            </a:r>
            <a:endParaRPr lang="en-US" altLang="zh-CN" sz="2200" b="1" dirty="0" smtClean="0"/>
          </a:p>
          <a:p>
            <a:pPr lvl="2"/>
            <a:r>
              <a:rPr lang="zh-CN" altLang="en-US" sz="2000" b="1" dirty="0" smtClean="0">
                <a:solidFill>
                  <a:srgbClr val="FF0000"/>
                </a:solidFill>
              </a:rPr>
              <a:t>常</a:t>
            </a:r>
            <a:r>
              <a:rPr lang="zh-CN" altLang="en-US" sz="2000" dirty="0" smtClean="0"/>
              <a:t>将这粮赐给我们</a:t>
            </a:r>
            <a:endParaRPr lang="en-US" altLang="zh-CN" sz="2000" dirty="0" smtClean="0"/>
          </a:p>
          <a:p>
            <a:pPr lvl="2"/>
            <a:r>
              <a:rPr lang="zh-CN" altLang="en-US" sz="2000" dirty="0"/>
              <a:t>对耶稣态度的变化：拉比</a:t>
            </a:r>
            <a:r>
              <a:rPr lang="en-US" altLang="zh-CN" sz="2000" dirty="0"/>
              <a:t>——</a:t>
            </a:r>
            <a:r>
              <a:rPr lang="zh-CN" altLang="en-US" sz="2000" dirty="0"/>
              <a:t>主阿（</a:t>
            </a:r>
            <a:r>
              <a:rPr lang="en-CA" altLang="zh-CN" sz="2000" dirty="0"/>
              <a:t>KJV</a:t>
            </a:r>
            <a:r>
              <a:rPr lang="zh-CN" altLang="en-CA" sz="2000" dirty="0" smtClean="0"/>
              <a:t>）</a:t>
            </a:r>
            <a:endParaRPr lang="en-US" altLang="zh-CN" sz="2000" dirty="0" smtClean="0"/>
          </a:p>
          <a:p>
            <a:pPr marL="342900" indent="-342900">
              <a:buFont typeface="+mj-lt"/>
              <a:buAutoNum type="arabicPeriod"/>
            </a:pPr>
            <a:r>
              <a:rPr lang="zh-CN" altLang="en-US" sz="2200" b="1" dirty="0"/>
              <a:t>耶</a:t>
            </a:r>
            <a:r>
              <a:rPr lang="zh-CN" altLang="en-US" sz="2200" b="1" dirty="0" smtClean="0"/>
              <a:t>稣的第一个宣告：我是生命的粮</a:t>
            </a:r>
            <a:endParaRPr lang="en-US" altLang="zh-CN" sz="2200" b="1" dirty="0" smtClean="0"/>
          </a:p>
          <a:p>
            <a:pPr lvl="1"/>
            <a:r>
              <a:rPr lang="en-US" altLang="zh-CN" dirty="0" smtClean="0"/>
              <a:t>I AM</a:t>
            </a:r>
          </a:p>
          <a:p>
            <a:pPr lvl="1"/>
            <a:r>
              <a:rPr lang="zh-CN" altLang="en-US" dirty="0" smtClean="0"/>
              <a:t>真粮</a:t>
            </a:r>
            <a:endParaRPr lang="en-US" altLang="zh-CN" dirty="0" smtClean="0"/>
          </a:p>
          <a:p>
            <a:pPr lvl="1"/>
            <a:r>
              <a:rPr lang="zh-CN" altLang="en-US" dirty="0"/>
              <a:t>得</a:t>
            </a:r>
            <a:r>
              <a:rPr lang="zh-CN" altLang="en-US" dirty="0" smtClean="0"/>
              <a:t>着真粮的秘诀：信</a:t>
            </a:r>
            <a:endParaRPr lang="en-US" altLang="zh-CN" dirty="0" smtClean="0"/>
          </a:p>
          <a:p>
            <a:pPr lvl="2"/>
            <a:r>
              <a:rPr lang="zh-CN" altLang="en-US" dirty="0" smtClean="0"/>
              <a:t>信的人</a:t>
            </a:r>
            <a:endParaRPr lang="en-US" altLang="zh-CN" dirty="0" smtClean="0"/>
          </a:p>
          <a:p>
            <a:pPr lvl="3"/>
            <a:r>
              <a:rPr lang="zh-CN" altLang="en-US" dirty="0"/>
              <a:t>必</a:t>
            </a:r>
            <a:r>
              <a:rPr lang="zh-CN" altLang="en-US" dirty="0" smtClean="0"/>
              <a:t>定不饿</a:t>
            </a:r>
            <a:endParaRPr lang="en-US" altLang="zh-CN" dirty="0" smtClean="0"/>
          </a:p>
          <a:p>
            <a:pPr lvl="3"/>
            <a:r>
              <a:rPr lang="zh-CN" altLang="en-US" dirty="0"/>
              <a:t>永</a:t>
            </a:r>
            <a:r>
              <a:rPr lang="zh-CN" altLang="en-US" dirty="0" smtClean="0"/>
              <a:t>远不渴（约</a:t>
            </a:r>
            <a:r>
              <a:rPr lang="en-US" altLang="zh-CN" dirty="0" smtClean="0"/>
              <a:t>4</a:t>
            </a:r>
            <a:r>
              <a:rPr lang="zh-CN" altLang="en-US" dirty="0" smtClean="0"/>
              <a:t>：</a:t>
            </a:r>
            <a:r>
              <a:rPr lang="en-US" altLang="zh-CN" dirty="0" smtClean="0"/>
              <a:t>14</a:t>
            </a:r>
            <a:r>
              <a:rPr lang="zh-CN" altLang="en-US" dirty="0" smtClean="0"/>
              <a:t>）</a:t>
            </a:r>
            <a:endParaRPr lang="en-US" altLang="zh-CN" dirty="0" smtClean="0"/>
          </a:p>
          <a:p>
            <a:pPr marL="342900" indent="-342900">
              <a:buFont typeface="+mj-lt"/>
              <a:buAutoNum type="arabicPeriod"/>
            </a:pPr>
            <a:r>
              <a:rPr lang="zh-CN" altLang="en-US" sz="2200" b="1" dirty="0" smtClean="0"/>
              <a:t>人的问题</a:t>
            </a:r>
            <a:r>
              <a:rPr lang="en-US" altLang="zh-CN" dirty="0" smtClean="0"/>
              <a:t/>
            </a:r>
            <a:br>
              <a:rPr lang="en-US" altLang="zh-CN" dirty="0" smtClean="0"/>
            </a:br>
            <a:r>
              <a:rPr lang="en-US" altLang="zh-CN" dirty="0" smtClean="0"/>
              <a:t>	</a:t>
            </a:r>
            <a:r>
              <a:rPr lang="zh-CN" altLang="en-US" dirty="0" smtClean="0"/>
              <a:t>看见</a:t>
            </a:r>
            <a:r>
              <a:rPr lang="en-US" altLang="zh-CN" dirty="0" smtClean="0"/>
              <a:t>——</a:t>
            </a:r>
            <a:r>
              <a:rPr lang="zh-CN" altLang="en-US" dirty="0" smtClean="0"/>
              <a:t>不信</a:t>
            </a:r>
            <a:endParaRPr lang="en-US" altLang="zh-CN" dirty="0" smtClean="0"/>
          </a:p>
          <a:p>
            <a:pPr lvl="2"/>
            <a:r>
              <a:rPr lang="zh-CN" altLang="en-US" dirty="0" smtClean="0"/>
              <a:t>出埃及的以色列人</a:t>
            </a:r>
            <a:endParaRPr lang="en-US" altLang="zh-CN" dirty="0" smtClean="0"/>
          </a:p>
          <a:p>
            <a:pPr lvl="2"/>
            <a:r>
              <a:rPr lang="zh-CN" altLang="en-US" dirty="0"/>
              <a:t>耶</a:t>
            </a:r>
            <a:r>
              <a:rPr lang="zh-CN" altLang="en-US" dirty="0" smtClean="0"/>
              <a:t>稣时代的以色列人</a:t>
            </a:r>
            <a:endParaRPr lang="en-US" altLang="zh-CN" dirty="0" smtClean="0"/>
          </a:p>
          <a:p>
            <a:pPr marL="342900" indent="-342900">
              <a:buFont typeface="+mj-lt"/>
              <a:buAutoNum type="arabicPeriod"/>
            </a:pPr>
            <a:r>
              <a:rPr lang="zh-CN" altLang="en-US" sz="2200" b="1" dirty="0"/>
              <a:t>不</a:t>
            </a:r>
            <a:r>
              <a:rPr lang="zh-CN" altLang="en-US" sz="2200" b="1" dirty="0" smtClean="0"/>
              <a:t>信的根源</a:t>
            </a:r>
            <a:endParaRPr lang="en-US" altLang="zh-CN" sz="2200" b="1" dirty="0" smtClean="0"/>
          </a:p>
          <a:p>
            <a:pPr lvl="1"/>
            <a:r>
              <a:rPr lang="zh-CN" altLang="en-US" dirty="0"/>
              <a:t>不</a:t>
            </a:r>
            <a:r>
              <a:rPr lang="zh-CN" altLang="en-US" dirty="0" smtClean="0"/>
              <a:t>是父所赐的（推论）</a:t>
            </a:r>
            <a:endParaRPr lang="en-US" altLang="zh-CN" dirty="0" smtClean="0"/>
          </a:p>
          <a:p>
            <a:pPr lvl="2"/>
            <a:r>
              <a:rPr lang="zh-CN" altLang="en-US" dirty="0" smtClean="0"/>
              <a:t>父所赐的，必到我这里来</a:t>
            </a:r>
            <a:endParaRPr lang="en-US" altLang="zh-CN" dirty="0" smtClean="0"/>
          </a:p>
          <a:p>
            <a:pPr lvl="2"/>
            <a:r>
              <a:rPr lang="zh-CN" altLang="en-US" dirty="0" smtClean="0"/>
              <a:t>我总不丢弃他</a:t>
            </a:r>
            <a:endParaRPr lang="en-US" altLang="zh-CN" dirty="0" smtClean="0"/>
          </a:p>
          <a:p>
            <a:pPr lvl="2"/>
            <a:r>
              <a:rPr lang="zh-CN" altLang="en-US" dirty="0" smtClean="0"/>
              <a:t>我遵行天父的旨意</a:t>
            </a:r>
            <a:endParaRPr lang="en-US" altLang="zh-CN" dirty="0" smtClean="0"/>
          </a:p>
          <a:p>
            <a:pPr lvl="2"/>
            <a:r>
              <a:rPr lang="zh-CN" altLang="en-US" dirty="0" smtClean="0"/>
              <a:t>见子而信</a:t>
            </a:r>
            <a:endParaRPr lang="en-US" altLang="zh-CN" dirty="0" smtClean="0"/>
          </a:p>
          <a:p>
            <a:pPr marL="342900" indent="-342900">
              <a:buFont typeface="+mj-lt"/>
              <a:buAutoNum type="arabicPeriod"/>
            </a:pPr>
            <a:endParaRPr lang="en-CA" dirty="0"/>
          </a:p>
        </p:txBody>
      </p:sp>
      <p:sp>
        <p:nvSpPr>
          <p:cNvPr id="4" name="Oval 3"/>
          <p:cNvSpPr/>
          <p:nvPr/>
        </p:nvSpPr>
        <p:spPr>
          <a:xfrm>
            <a:off x="8561832" y="2491740"/>
            <a:ext cx="3877056" cy="150876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dirty="0" smtClean="0"/>
              <a:t>以色列人在旷野：饿、渴</a:t>
            </a:r>
            <a:endParaRPr lang="en-US" altLang="zh-CN" dirty="0" smtClean="0"/>
          </a:p>
          <a:p>
            <a:pPr algn="ctr"/>
            <a:r>
              <a:rPr lang="zh-CN" altLang="en-US" dirty="0" smtClean="0"/>
              <a:t>“人活着不是单靠食物，乃是靠耶和华口里所出的一切话。”（申</a:t>
            </a:r>
            <a:r>
              <a:rPr lang="en-US" altLang="zh-CN" dirty="0" smtClean="0"/>
              <a:t>8:3</a:t>
            </a:r>
            <a:r>
              <a:rPr lang="zh-CN" altLang="en-US" dirty="0" smtClean="0"/>
              <a:t>下）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0444333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28093</TotalTime>
  <Words>1644</Words>
  <Application>Microsoft Office PowerPoint</Application>
  <PresentationFormat>Widescreen</PresentationFormat>
  <Paragraphs>70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宋体</vt:lpstr>
      <vt:lpstr>Arial</vt:lpstr>
      <vt:lpstr>Calibri</vt:lpstr>
      <vt:lpstr>Calibri Light</vt:lpstr>
      <vt:lpstr>Office Theme</vt:lpstr>
      <vt:lpstr>约翰福音6章 第十一课</vt:lpstr>
      <vt:lpstr>为那存到永生的食物劳力 （约6:22-33）</vt:lpstr>
      <vt:lpstr>人的邪恶（约6:30-31）</vt:lpstr>
      <vt:lpstr>真粮（约6:30-33）</vt:lpstr>
      <vt:lpstr>我就是生命的粮（约6:34-42）</vt:lpstr>
      <vt:lpstr>我就是生命的粮（约6:34-40）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约翰福音6章</dc:title>
  <dc:creator>Microsoft account</dc:creator>
  <cp:lastModifiedBy>Microsoft account</cp:lastModifiedBy>
  <cp:revision>327</cp:revision>
  <dcterms:created xsi:type="dcterms:W3CDTF">2024-03-20T19:58:15Z</dcterms:created>
  <dcterms:modified xsi:type="dcterms:W3CDTF">2024-11-04T00:06:45Z</dcterms:modified>
</cp:coreProperties>
</file>