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8" r:id="rId3"/>
    <p:sldId id="290" r:id="rId4"/>
    <p:sldId id="297" r:id="rId5"/>
    <p:sldId id="296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第十二课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17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约翰福音</a:t>
            </a:r>
            <a:r>
              <a:rPr lang="en-US" altLang="zh-CN" dirty="0" smtClean="0"/>
              <a:t>6:24-58</a:t>
            </a:r>
            <a:r>
              <a:rPr lang="zh-CN" altLang="en-US" dirty="0" smtClean="0"/>
              <a:t>节的结构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24-27</a:t>
            </a:r>
            <a:r>
              <a:rPr lang="zh-CN" altLang="en-US" dirty="0" smtClean="0"/>
              <a:t>节 要为存到永生的食物劳力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28-29</a:t>
            </a:r>
            <a:r>
              <a:rPr lang="zh-CN" altLang="en-US" dirty="0" smtClean="0"/>
              <a:t>节 信神所差来的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30-33</a:t>
            </a:r>
            <a:r>
              <a:rPr lang="zh-CN" altLang="en-US" dirty="0" smtClean="0"/>
              <a:t>节 我父将天上来的真粮赐给你们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34-40</a:t>
            </a:r>
            <a:r>
              <a:rPr lang="zh-CN" altLang="en-US" dirty="0" smtClean="0"/>
              <a:t>节  我就是生命的粮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41-51</a:t>
            </a:r>
            <a:r>
              <a:rPr lang="zh-CN" altLang="en-US" dirty="0" smtClean="0"/>
              <a:t>节 信的人有永生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52-58</a:t>
            </a:r>
            <a:r>
              <a:rPr lang="zh-CN" altLang="en-US" dirty="0" smtClean="0"/>
              <a:t>节 吃我肉喝我血的人有永生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07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533"/>
            <a:ext cx="10515600" cy="915035"/>
          </a:xfrm>
        </p:spPr>
        <p:txBody>
          <a:bodyPr/>
          <a:lstStyle/>
          <a:p>
            <a:pPr algn="ctr"/>
            <a:r>
              <a:rPr lang="zh-CN" altLang="en-US" dirty="0" smtClean="0"/>
              <a:t>我就是生命的粮（约</a:t>
            </a:r>
            <a:r>
              <a:rPr lang="en-US" altLang="zh-CN" dirty="0" smtClean="0"/>
              <a:t>6:34-42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7014"/>
            <a:ext cx="10070592" cy="464437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34</a:t>
            </a:r>
            <a:r>
              <a:rPr lang="zh-CN" altLang="en-US" dirty="0" smtClean="0"/>
              <a:t>他们说：“主阿，常将这粮赐给我们。”</a:t>
            </a:r>
            <a:r>
              <a:rPr lang="en-US" altLang="zh-CN" dirty="0" smtClean="0"/>
              <a:t>35</a:t>
            </a:r>
            <a:r>
              <a:rPr lang="zh-CN" altLang="en-US" dirty="0" smtClean="0"/>
              <a:t>耶稣说：“我就是生命的粮。到我这里来的，必定不饿。信我的，永远不渴。</a:t>
            </a:r>
            <a:r>
              <a:rPr lang="en-US" altLang="zh-CN" dirty="0" smtClean="0"/>
              <a:t>36</a:t>
            </a:r>
            <a:r>
              <a:rPr lang="zh-CN" altLang="en-US" dirty="0" smtClean="0"/>
              <a:t>只是我对你们说过，你们已经看见我，还是不信。</a:t>
            </a:r>
            <a:r>
              <a:rPr lang="en-US" altLang="zh-CN" dirty="0" smtClean="0"/>
              <a:t>37</a:t>
            </a:r>
            <a:r>
              <a:rPr lang="zh-CN" altLang="en-US" dirty="0" smtClean="0"/>
              <a:t>凡父所赐给我的人，必到我这里来。到我这里来的，我总不丢弃他。</a:t>
            </a:r>
            <a:r>
              <a:rPr lang="en-US" altLang="zh-CN" dirty="0" smtClean="0"/>
              <a:t>38</a:t>
            </a:r>
            <a:r>
              <a:rPr lang="zh-CN" altLang="en-US" dirty="0" smtClean="0"/>
              <a:t>因为我从天上降下来，不是要按自己的意思行，乃是要按那差我来者的意思行。</a:t>
            </a:r>
            <a:r>
              <a:rPr lang="en-US" altLang="zh-CN" dirty="0" smtClean="0"/>
              <a:t>39</a:t>
            </a:r>
            <a:r>
              <a:rPr lang="zh-CN" altLang="en-US" dirty="0" smtClean="0"/>
              <a:t>差我来者的意思，就是他所赐给我的，叫我一个也不失落，在末日却叫他复活。</a:t>
            </a:r>
            <a:r>
              <a:rPr lang="en-US" altLang="zh-CN" dirty="0" smtClean="0"/>
              <a:t>40</a:t>
            </a:r>
            <a:r>
              <a:rPr lang="zh-CN" altLang="en-US" dirty="0" smtClean="0"/>
              <a:t>因为我父的意思，是叫一切见子而信的人得永生。并且在末日我要叫他复活。”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710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915035"/>
          </a:xfrm>
        </p:spPr>
        <p:txBody>
          <a:bodyPr/>
          <a:lstStyle/>
          <a:p>
            <a:pPr algn="ctr"/>
            <a:r>
              <a:rPr lang="zh-CN" altLang="en-US" dirty="0" smtClean="0"/>
              <a:t>我就是生命的粮（约</a:t>
            </a:r>
            <a:r>
              <a:rPr lang="en-US" altLang="zh-CN" dirty="0" smtClean="0"/>
              <a:t>6:34-40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115568"/>
            <a:ext cx="4233672" cy="57698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34</a:t>
            </a:r>
            <a:r>
              <a:rPr lang="zh-CN" altLang="en-US" dirty="0" smtClean="0"/>
              <a:t>他们说：“主阿，常将这粮赐给我们。”</a:t>
            </a:r>
            <a:r>
              <a:rPr lang="en-US" altLang="zh-CN" dirty="0" smtClean="0"/>
              <a:t>35</a:t>
            </a:r>
            <a:r>
              <a:rPr lang="zh-CN" altLang="en-US" dirty="0" smtClean="0"/>
              <a:t>耶稣说：“我就是生命的粮。到我这里来的，必定不饿。信我的，永远不渴。</a:t>
            </a:r>
            <a:r>
              <a:rPr lang="en-US" altLang="zh-CN" dirty="0" smtClean="0"/>
              <a:t>36</a:t>
            </a:r>
            <a:r>
              <a:rPr lang="zh-CN" altLang="en-US" dirty="0" smtClean="0"/>
              <a:t>只是我对你们说过，你们已经看见我，还是</a:t>
            </a:r>
            <a:r>
              <a:rPr lang="zh-CN" altLang="en-US" b="1" u="sng" dirty="0" smtClean="0"/>
              <a:t>不信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37</a:t>
            </a:r>
            <a:r>
              <a:rPr lang="zh-CN" altLang="en-US" dirty="0" smtClean="0"/>
              <a:t>凡父所赐给我的人，必到我这里来。到我这里来的，我总不丢弃他。</a:t>
            </a:r>
            <a:r>
              <a:rPr lang="en-US" altLang="zh-CN" dirty="0" smtClean="0"/>
              <a:t>38</a:t>
            </a:r>
            <a:r>
              <a:rPr lang="zh-CN" altLang="en-US" dirty="0" smtClean="0"/>
              <a:t>因为我从天上降下来，不是要按自己的意思行，乃是要按那差我来者的意思行。</a:t>
            </a:r>
            <a:r>
              <a:rPr lang="en-US" altLang="zh-CN" dirty="0" smtClean="0"/>
              <a:t>39</a:t>
            </a:r>
            <a:r>
              <a:rPr lang="zh-CN" altLang="en-US" dirty="0" smtClean="0"/>
              <a:t>差我来者的意思，就是他所赐给我的，叫我一个也不失落，在末日却叫他复活。</a:t>
            </a:r>
            <a:r>
              <a:rPr lang="en-US" altLang="zh-CN" dirty="0" smtClean="0"/>
              <a:t>40</a:t>
            </a:r>
            <a:r>
              <a:rPr lang="zh-CN" altLang="en-US" dirty="0" smtClean="0"/>
              <a:t>因为我父的意思，是叫一切见子而信的人得永生。并且在末日我要叫他复活。”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581143" y="1115568"/>
            <a:ext cx="748360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200" b="1" dirty="0" smtClean="0"/>
              <a:t>众人渴慕的是什么？</a:t>
            </a:r>
            <a:endParaRPr lang="en-US" altLang="zh-CN" sz="2200" b="1" dirty="0" smtClean="0"/>
          </a:p>
          <a:p>
            <a:pPr lvl="2"/>
            <a:r>
              <a:rPr lang="zh-CN" altLang="en-US" sz="2000" b="1" dirty="0" smtClean="0">
                <a:solidFill>
                  <a:srgbClr val="FF0000"/>
                </a:solidFill>
              </a:rPr>
              <a:t>常</a:t>
            </a:r>
            <a:r>
              <a:rPr lang="zh-CN" altLang="en-US" sz="2000" dirty="0" smtClean="0"/>
              <a:t>将这粮赐给我们</a:t>
            </a:r>
            <a:endParaRPr lang="en-US" altLang="zh-CN" sz="2000" dirty="0" smtClean="0"/>
          </a:p>
          <a:p>
            <a:pPr lvl="2"/>
            <a:r>
              <a:rPr lang="zh-CN" altLang="en-US" sz="2000" dirty="0"/>
              <a:t>对耶稣态度的变化：拉比</a:t>
            </a:r>
            <a:r>
              <a:rPr lang="en-US" altLang="zh-CN" sz="2000" dirty="0"/>
              <a:t>——</a:t>
            </a:r>
            <a:r>
              <a:rPr lang="zh-CN" altLang="en-US" sz="2000" dirty="0"/>
              <a:t>主阿（</a:t>
            </a:r>
            <a:r>
              <a:rPr lang="en-CA" altLang="zh-CN" sz="2000" dirty="0"/>
              <a:t>KJV</a:t>
            </a:r>
            <a:r>
              <a:rPr lang="zh-CN" altLang="en-CA" sz="2000" dirty="0" smtClean="0"/>
              <a:t>）</a:t>
            </a:r>
            <a:endParaRPr lang="en-US" altLang="zh-CN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/>
              <a:t>耶</a:t>
            </a:r>
            <a:r>
              <a:rPr lang="zh-CN" altLang="en-US" sz="2200" b="1" dirty="0" smtClean="0"/>
              <a:t>稣的第一个宣告：我是生命的粮（三次：</a:t>
            </a:r>
            <a:r>
              <a:rPr lang="en-US" altLang="zh-CN" sz="2200" b="1" dirty="0" smtClean="0"/>
              <a:t>35</a:t>
            </a:r>
            <a:r>
              <a:rPr lang="zh-CN" altLang="en-US" sz="2200" b="1" dirty="0"/>
              <a:t>、</a:t>
            </a:r>
            <a:r>
              <a:rPr lang="zh-CN" altLang="en-US" sz="2200" b="1" dirty="0" smtClean="0"/>
              <a:t> </a:t>
            </a:r>
            <a:r>
              <a:rPr lang="en-US" altLang="zh-CN" sz="2200" b="1" dirty="0" smtClean="0"/>
              <a:t>48</a:t>
            </a:r>
            <a:r>
              <a:rPr lang="zh-CN" altLang="en-US" sz="2200" b="1" dirty="0" smtClean="0"/>
              <a:t>、</a:t>
            </a:r>
            <a:r>
              <a:rPr lang="en-US" altLang="zh-CN" sz="2200" b="1" dirty="0" smtClean="0"/>
              <a:t>51</a:t>
            </a:r>
            <a:r>
              <a:rPr lang="zh-CN" altLang="en-US" sz="2200" b="1" dirty="0" smtClean="0"/>
              <a:t>）</a:t>
            </a:r>
            <a:endParaRPr lang="en-US" altLang="zh-CN" sz="2200" b="1" dirty="0" smtClean="0"/>
          </a:p>
          <a:p>
            <a:pPr lvl="1"/>
            <a:r>
              <a:rPr lang="en-US" altLang="zh-CN" dirty="0" smtClean="0"/>
              <a:t>I AM</a:t>
            </a:r>
          </a:p>
          <a:p>
            <a:pPr lvl="1"/>
            <a:r>
              <a:rPr lang="zh-CN" altLang="en-US" dirty="0" smtClean="0"/>
              <a:t>真粮</a:t>
            </a:r>
            <a:endParaRPr lang="en-US" altLang="zh-CN" dirty="0" smtClean="0"/>
          </a:p>
          <a:p>
            <a:pPr lvl="1"/>
            <a:r>
              <a:rPr lang="zh-CN" altLang="en-US" dirty="0"/>
              <a:t>得</a:t>
            </a:r>
            <a:r>
              <a:rPr lang="zh-CN" altLang="en-US" dirty="0" smtClean="0"/>
              <a:t>着真粮的秘诀：</a:t>
            </a:r>
            <a:r>
              <a:rPr lang="zh-CN" altLang="en-US" b="1" dirty="0" smtClean="0"/>
              <a:t>信</a:t>
            </a:r>
            <a:endParaRPr lang="en-US" altLang="zh-CN" b="1" dirty="0" smtClean="0"/>
          </a:p>
          <a:p>
            <a:pPr lvl="2"/>
            <a:r>
              <a:rPr lang="zh-CN" altLang="en-US" dirty="0" smtClean="0"/>
              <a:t>信的人得满足（不饿、不渴）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 smtClean="0"/>
              <a:t>人的问题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	</a:t>
            </a:r>
            <a:r>
              <a:rPr lang="zh-CN" altLang="en-US" dirty="0" smtClean="0"/>
              <a:t>看见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不信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出埃及的以色列人</a:t>
            </a:r>
            <a:endParaRPr lang="en-US" altLang="zh-CN" dirty="0" smtClean="0"/>
          </a:p>
          <a:p>
            <a:pPr lvl="2"/>
            <a:r>
              <a:rPr lang="zh-CN" altLang="en-US" dirty="0"/>
              <a:t>耶</a:t>
            </a:r>
            <a:r>
              <a:rPr lang="zh-CN" altLang="en-US" dirty="0" smtClean="0"/>
              <a:t>稣时代的以色列人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1" dirty="0"/>
              <a:t>不</a:t>
            </a:r>
            <a:r>
              <a:rPr lang="zh-CN" altLang="en-US" sz="2200" b="1" dirty="0" smtClean="0"/>
              <a:t>信的根源</a:t>
            </a:r>
            <a:endParaRPr lang="en-US" altLang="zh-CN" sz="2200" b="1" dirty="0" smtClean="0"/>
          </a:p>
          <a:p>
            <a:pPr lvl="1"/>
            <a:r>
              <a:rPr lang="zh-CN" altLang="en-US" dirty="0" smtClean="0"/>
              <a:t>父所赐的人（</a:t>
            </a:r>
            <a:r>
              <a:rPr lang="en-US" altLang="zh-CN" dirty="0" smtClean="0"/>
              <a:t>37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39</a:t>
            </a:r>
            <a:r>
              <a:rPr lang="zh-CN" altLang="en-US" dirty="0" smtClean="0"/>
              <a:t>节）：拣选（预定）</a:t>
            </a:r>
            <a:r>
              <a:rPr lang="en-US" altLang="zh-CN" dirty="0" smtClean="0"/>
              <a:t>/</a:t>
            </a:r>
            <a:r>
              <a:rPr lang="zh-CN" altLang="en-US" dirty="0" smtClean="0"/>
              <a:t>人的自由意志 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主耶稣的自由意志服在父的主权之下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‘我总不丢弃他’</a:t>
            </a:r>
            <a:endParaRPr lang="en-US" altLang="zh-CN" dirty="0" smtClean="0"/>
          </a:p>
          <a:p>
            <a:pPr lvl="5"/>
            <a:r>
              <a:rPr lang="zh-CN" altLang="en-US" dirty="0"/>
              <a:t>一</a:t>
            </a:r>
            <a:r>
              <a:rPr lang="zh-CN" altLang="en-US" dirty="0" smtClean="0"/>
              <a:t>个也不失落（不会失去救恩）</a:t>
            </a:r>
            <a:endParaRPr lang="en-US" altLang="zh-CN" dirty="0" smtClean="0"/>
          </a:p>
          <a:p>
            <a:pPr lvl="5"/>
            <a:r>
              <a:rPr lang="zh-CN" altLang="en-US" dirty="0" smtClean="0"/>
              <a:t>得永生</a:t>
            </a:r>
            <a:endParaRPr lang="en-US" altLang="zh-CN" dirty="0" smtClean="0"/>
          </a:p>
          <a:p>
            <a:pPr lvl="5"/>
            <a:r>
              <a:rPr lang="zh-CN" altLang="en-US" dirty="0"/>
              <a:t>末</a:t>
            </a:r>
            <a:r>
              <a:rPr lang="zh-CN" altLang="en-US" dirty="0" smtClean="0"/>
              <a:t>日复活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8362764" y="2491740"/>
            <a:ext cx="3829235" cy="150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以色列人在旷野：饿、渴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“人活着不是单靠食物，乃是靠耶和华口里所出的一切话。”（申</a:t>
            </a:r>
            <a:r>
              <a:rPr lang="en-US" altLang="zh-CN" dirty="0" smtClean="0"/>
              <a:t>8:3</a:t>
            </a:r>
            <a:r>
              <a:rPr lang="zh-CN" altLang="en-US" dirty="0" smtClean="0"/>
              <a:t>下）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443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915035"/>
          </a:xfrm>
        </p:spPr>
        <p:txBody>
          <a:bodyPr/>
          <a:lstStyle/>
          <a:p>
            <a:pPr algn="ctr"/>
            <a:r>
              <a:rPr lang="zh-CN" altLang="en-US" dirty="0" smtClean="0"/>
              <a:t>‘信’的人有永生（约</a:t>
            </a:r>
            <a:r>
              <a:rPr lang="en-US" altLang="zh-CN" dirty="0" smtClean="0"/>
              <a:t>6:41-51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09" y="1115568"/>
            <a:ext cx="5797118" cy="57698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41</a:t>
            </a:r>
            <a:r>
              <a:rPr lang="zh-CN" altLang="en-US" dirty="0" smtClean="0"/>
              <a:t>犹太人因为耶稣说，我是从天上降下来的粮，就私下议论他。</a:t>
            </a:r>
            <a:r>
              <a:rPr lang="en-US" altLang="zh-CN" dirty="0" smtClean="0"/>
              <a:t>42</a:t>
            </a:r>
            <a:r>
              <a:rPr lang="zh-CN" altLang="en-US" dirty="0" smtClean="0"/>
              <a:t>说：“这不是约瑟的儿子耶稣吗？他的父母我们岂不认得吗？他如今怎么说，我是从天上降下来的呢？”</a:t>
            </a:r>
            <a:r>
              <a:rPr lang="en-US" altLang="zh-CN" dirty="0" smtClean="0"/>
              <a:t>43</a:t>
            </a:r>
            <a:r>
              <a:rPr lang="zh-CN" altLang="en-US" dirty="0" smtClean="0"/>
              <a:t>耶稣回答说：“</a:t>
            </a:r>
            <a:r>
              <a:rPr lang="zh-CN" altLang="en-US" dirty="0" smtClean="0">
                <a:solidFill>
                  <a:srgbClr val="FF0000"/>
                </a:solidFill>
              </a:rPr>
              <a:t>你们不要大家议论。</a:t>
            </a:r>
            <a:r>
              <a:rPr lang="en-US" altLang="zh-CN" dirty="0" smtClean="0">
                <a:solidFill>
                  <a:srgbClr val="FF0000"/>
                </a:solidFill>
              </a:rPr>
              <a:t>44</a:t>
            </a:r>
            <a:r>
              <a:rPr lang="zh-CN" altLang="en-US" dirty="0" smtClean="0">
                <a:solidFill>
                  <a:srgbClr val="FF0000"/>
                </a:solidFill>
              </a:rPr>
              <a:t>若不是差我来的父吸引人，就没有能到我这里来的。到我这里来的，在末日我要叫他复活。</a:t>
            </a:r>
            <a:r>
              <a:rPr lang="en-US" altLang="zh-CN" dirty="0" smtClean="0">
                <a:solidFill>
                  <a:srgbClr val="FF0000"/>
                </a:solidFill>
              </a:rPr>
              <a:t>45</a:t>
            </a:r>
            <a:r>
              <a:rPr lang="zh-CN" altLang="en-US" dirty="0" smtClean="0">
                <a:solidFill>
                  <a:srgbClr val="FF0000"/>
                </a:solidFill>
              </a:rPr>
              <a:t>在先知书上写着说，他们都要蒙神的教训。凡听见父之教训又学习的，就到我这里来。</a:t>
            </a:r>
            <a:r>
              <a:rPr lang="en-US" altLang="zh-CN" dirty="0" smtClean="0">
                <a:solidFill>
                  <a:srgbClr val="FF0000"/>
                </a:solidFill>
              </a:rPr>
              <a:t>46</a:t>
            </a:r>
            <a:r>
              <a:rPr lang="zh-CN" altLang="en-US" dirty="0" smtClean="0">
                <a:solidFill>
                  <a:srgbClr val="FF0000"/>
                </a:solidFill>
              </a:rPr>
              <a:t>这不是说，有人看见过父，惟独从神来的，他看见过父。</a:t>
            </a:r>
            <a:r>
              <a:rPr lang="en-US" altLang="zh-CN" dirty="0" smtClean="0">
                <a:solidFill>
                  <a:srgbClr val="FF0000"/>
                </a:solidFill>
              </a:rPr>
              <a:t>47</a:t>
            </a:r>
            <a:r>
              <a:rPr lang="zh-CN" altLang="en-US" dirty="0" smtClean="0">
                <a:solidFill>
                  <a:srgbClr val="FF0000"/>
                </a:solidFill>
              </a:rPr>
              <a:t>我实实在在地告诉你们，信的人有永生。</a:t>
            </a:r>
            <a:r>
              <a:rPr lang="en-US" altLang="zh-CN" dirty="0" smtClean="0">
                <a:solidFill>
                  <a:srgbClr val="FF0000"/>
                </a:solidFill>
              </a:rPr>
              <a:t>48</a:t>
            </a:r>
            <a:r>
              <a:rPr lang="zh-CN" altLang="en-US" dirty="0" smtClean="0">
                <a:solidFill>
                  <a:srgbClr val="FF0000"/>
                </a:solidFill>
              </a:rPr>
              <a:t>我就是生命的粮。</a:t>
            </a:r>
            <a:r>
              <a:rPr lang="en-US" altLang="zh-CN" dirty="0" smtClean="0">
                <a:solidFill>
                  <a:srgbClr val="FF0000"/>
                </a:solidFill>
              </a:rPr>
              <a:t>49</a:t>
            </a:r>
            <a:r>
              <a:rPr lang="zh-CN" altLang="en-US" dirty="0" smtClean="0">
                <a:solidFill>
                  <a:srgbClr val="FF0000"/>
                </a:solidFill>
              </a:rPr>
              <a:t>你们的祖宗在旷野吃过吗哪，还是死了。</a:t>
            </a:r>
            <a:r>
              <a:rPr lang="en-US" altLang="zh-CN" dirty="0" smtClean="0">
                <a:solidFill>
                  <a:srgbClr val="FF0000"/>
                </a:solidFill>
              </a:rPr>
              <a:t>50</a:t>
            </a:r>
            <a:r>
              <a:rPr lang="zh-CN" altLang="en-US" dirty="0" smtClean="0">
                <a:solidFill>
                  <a:srgbClr val="FF0000"/>
                </a:solidFill>
              </a:rPr>
              <a:t>这是从天上降下来的粮，叫人吃了就不死。</a:t>
            </a:r>
            <a:r>
              <a:rPr lang="en-US" altLang="zh-CN" dirty="0" smtClean="0">
                <a:solidFill>
                  <a:srgbClr val="FF0000"/>
                </a:solidFill>
              </a:rPr>
              <a:t>51</a:t>
            </a:r>
            <a:r>
              <a:rPr lang="zh-CN" altLang="en-US" dirty="0" smtClean="0">
                <a:solidFill>
                  <a:srgbClr val="FF0000"/>
                </a:solidFill>
              </a:rPr>
              <a:t>我是从天上降下来生命的粮。人若吃这粮，就必永远活着。我所要赐的粮，就是我的肉，为世人之生命所赐的</a:t>
            </a:r>
            <a:r>
              <a:rPr lang="zh-CN" altLang="en-US" dirty="0" smtClean="0"/>
              <a:t>。”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294269" y="1115568"/>
            <a:ext cx="56461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犹太人‘信’的拦阻：凭外貌认耶稣</a:t>
            </a:r>
            <a:endParaRPr lang="en-US" altLang="zh-CN" dirty="0" smtClean="0"/>
          </a:p>
          <a:p>
            <a:pPr marL="1257300" lvl="2" indent="-342900">
              <a:buFont typeface="+mj-lt"/>
              <a:buAutoNum type="arabicParenR"/>
            </a:pPr>
            <a:r>
              <a:rPr lang="zh-CN" altLang="en-US" dirty="0" smtClean="0"/>
              <a:t>路加详细考察</a:t>
            </a:r>
            <a:endParaRPr lang="en-US" altLang="zh-CN" dirty="0" smtClean="0"/>
          </a:p>
          <a:p>
            <a:pPr marL="1257300" lvl="2" indent="-342900">
              <a:buFont typeface="+mj-lt"/>
              <a:buAutoNum type="arabicParenR"/>
            </a:pPr>
            <a:r>
              <a:rPr lang="zh-CN" altLang="en-US" dirty="0"/>
              <a:t>保</a:t>
            </a:r>
            <a:r>
              <a:rPr lang="zh-CN" altLang="en-US" dirty="0" smtClean="0"/>
              <a:t>罗曾凭外貌认过基督（林后</a:t>
            </a:r>
            <a:r>
              <a:rPr lang="en-US" altLang="zh-CN" dirty="0" smtClean="0"/>
              <a:t>5:16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eriod"/>
            </a:pP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被父吸引的人信耶稣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dirty="0" smtClean="0"/>
              <a:t>父如何吸引人？</a:t>
            </a:r>
            <a:endParaRPr lang="en-US" altLang="zh-CN" dirty="0" smtClean="0"/>
          </a:p>
          <a:p>
            <a:pPr marL="1314450" lvl="2" indent="-400050">
              <a:buFont typeface="+mj-lt"/>
              <a:buAutoNum type="romanUcPeriod"/>
            </a:pPr>
            <a:r>
              <a:rPr lang="zh-CN" altLang="en-US" dirty="0" smtClean="0"/>
              <a:t>神教训众人</a:t>
            </a:r>
            <a:endParaRPr lang="en-US" altLang="zh-CN" dirty="0" smtClean="0"/>
          </a:p>
          <a:p>
            <a:pPr marL="1314450" lvl="2" indent="-400050">
              <a:buFont typeface="+mj-lt"/>
              <a:buAutoNum type="romanUcPeriod"/>
            </a:pPr>
            <a:r>
              <a:rPr lang="zh-CN" altLang="en-US" dirty="0"/>
              <a:t>听</a:t>
            </a:r>
            <a:r>
              <a:rPr lang="zh-CN" altLang="en-US" dirty="0" smtClean="0"/>
              <a:t>见又学习的人（赛</a:t>
            </a:r>
            <a:r>
              <a:rPr lang="en-US" altLang="zh-CN" dirty="0" smtClean="0"/>
              <a:t>54:13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惟独耶稣从神来，见过父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从来没有人看见神；只有在父怀里的独生子将他表明出来。（约</a:t>
            </a:r>
            <a:r>
              <a:rPr lang="en-US" altLang="zh-CN" dirty="0" smtClean="0"/>
              <a:t>1:18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信的人有永生</a:t>
            </a:r>
            <a:endParaRPr lang="en-US" altLang="zh-CN" dirty="0" smtClean="0"/>
          </a:p>
          <a:p>
            <a:pPr lvl="1"/>
            <a:r>
              <a:rPr lang="en-US" altLang="zh-CN" dirty="0"/>
              <a:t>He that believeth on me hath everlasting life</a:t>
            </a:r>
            <a:r>
              <a:rPr lang="en-US" altLang="zh-CN" dirty="0" smtClean="0"/>
              <a:t>.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KJV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物</a:t>
            </a:r>
            <a:r>
              <a:rPr lang="zh-CN" altLang="en-US" dirty="0" smtClean="0"/>
              <a:t>质的吗哪</a:t>
            </a:r>
            <a:r>
              <a:rPr lang="en-US" altLang="zh-CN" dirty="0" smtClean="0"/>
              <a:t>/</a:t>
            </a:r>
            <a:r>
              <a:rPr lang="zh-CN" altLang="en-US" dirty="0" smtClean="0"/>
              <a:t>属灵的吗哪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dirty="0" smtClean="0"/>
              <a:t>死（</a:t>
            </a:r>
            <a:r>
              <a:rPr lang="en-US" altLang="zh-CN" dirty="0" smtClean="0"/>
              <a:t>58</a:t>
            </a:r>
            <a:r>
              <a:rPr lang="zh-CN" altLang="en-US" dirty="0" smtClean="0"/>
              <a:t>节）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dirty="0" smtClean="0"/>
              <a:t>不死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/>
              <a:t>我所要赐的：我的肉</a:t>
            </a:r>
            <a:endParaRPr lang="en-US" altLang="zh-CN" dirty="0" smtClean="0"/>
          </a:p>
          <a:p>
            <a:pPr lvl="1"/>
            <a:r>
              <a:rPr lang="zh-CN" altLang="en-US" dirty="0"/>
              <a:t>十字</a:t>
            </a:r>
            <a:r>
              <a:rPr lang="zh-CN" altLang="en-US" dirty="0" smtClean="0"/>
              <a:t>架的牺牲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eriod"/>
            </a:pP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446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吃我肉喝我血的人有永生</a:t>
            </a:r>
            <a:br>
              <a:rPr lang="zh-CN" altLang="en-US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784" y="1349406"/>
            <a:ext cx="4692589" cy="539762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52</a:t>
            </a:r>
            <a:r>
              <a:rPr lang="zh-CN" altLang="en-US" dirty="0" smtClean="0"/>
              <a:t>因此，犹太人彼此争论说：“这个人怎能把他的肉，给我们吃呢？”</a:t>
            </a:r>
            <a:r>
              <a:rPr lang="en-US" altLang="zh-CN" dirty="0" smtClean="0"/>
              <a:t>53</a:t>
            </a:r>
            <a:r>
              <a:rPr lang="zh-CN" altLang="en-US" dirty="0" smtClean="0"/>
              <a:t>耶稣说：“我实实在在地告诉你们，你们若不</a:t>
            </a:r>
            <a:r>
              <a:rPr lang="zh-CN" altLang="en-US" dirty="0" smtClean="0">
                <a:solidFill>
                  <a:srgbClr val="FF0000"/>
                </a:solidFill>
              </a:rPr>
              <a:t>吃人子的肉</a:t>
            </a:r>
            <a:r>
              <a:rPr lang="zh-CN" altLang="en-US" dirty="0" smtClean="0"/>
              <a:t>，不</a:t>
            </a:r>
            <a:r>
              <a:rPr lang="zh-CN" altLang="en-US" dirty="0" smtClean="0">
                <a:solidFill>
                  <a:srgbClr val="FF0000"/>
                </a:solidFill>
              </a:rPr>
              <a:t>喝人子的血</a:t>
            </a:r>
            <a:r>
              <a:rPr lang="zh-CN" altLang="en-US" dirty="0" smtClean="0"/>
              <a:t>，就没有生命在你们里面。</a:t>
            </a:r>
            <a:r>
              <a:rPr lang="en-US" altLang="zh-CN" dirty="0" smtClean="0"/>
              <a:t>54</a:t>
            </a:r>
            <a:r>
              <a:rPr lang="zh-CN" altLang="en-US" dirty="0" smtClean="0">
                <a:solidFill>
                  <a:srgbClr val="FF0000"/>
                </a:solidFill>
              </a:rPr>
              <a:t>吃我肉</a:t>
            </a:r>
            <a:r>
              <a:rPr lang="zh-CN" altLang="en-US" dirty="0" smtClean="0"/>
              <a:t>，</a:t>
            </a:r>
            <a:r>
              <a:rPr lang="zh-CN" altLang="en-US" dirty="0" smtClean="0">
                <a:solidFill>
                  <a:srgbClr val="FF0000"/>
                </a:solidFill>
              </a:rPr>
              <a:t>喝我血</a:t>
            </a:r>
            <a:r>
              <a:rPr lang="zh-CN" altLang="en-US" dirty="0" smtClean="0"/>
              <a:t>的人就有永生。在末日我要叫他复活。</a:t>
            </a:r>
            <a:r>
              <a:rPr lang="en-US" altLang="zh-CN" dirty="0" smtClean="0"/>
              <a:t>55</a:t>
            </a:r>
            <a:r>
              <a:rPr lang="zh-CN" altLang="en-US" dirty="0" smtClean="0">
                <a:solidFill>
                  <a:srgbClr val="FF0000"/>
                </a:solidFill>
              </a:rPr>
              <a:t>我的肉</a:t>
            </a:r>
            <a:r>
              <a:rPr lang="zh-CN" altLang="en-US" dirty="0" smtClean="0"/>
              <a:t>真是可吃的，</a:t>
            </a:r>
            <a:r>
              <a:rPr lang="zh-CN" altLang="en-US" dirty="0" smtClean="0">
                <a:solidFill>
                  <a:srgbClr val="FF0000"/>
                </a:solidFill>
              </a:rPr>
              <a:t>我的血</a:t>
            </a:r>
            <a:r>
              <a:rPr lang="zh-CN" altLang="en-US" dirty="0" smtClean="0"/>
              <a:t>真是可喝的。</a:t>
            </a:r>
            <a:r>
              <a:rPr lang="en-US" altLang="zh-CN" dirty="0" smtClean="0"/>
              <a:t>56</a:t>
            </a:r>
            <a:r>
              <a:rPr lang="zh-CN" altLang="en-US" dirty="0" smtClean="0">
                <a:solidFill>
                  <a:srgbClr val="FF0000"/>
                </a:solidFill>
              </a:rPr>
              <a:t>吃我肉喝我血</a:t>
            </a:r>
            <a:r>
              <a:rPr lang="zh-CN" altLang="en-US" dirty="0" smtClean="0"/>
              <a:t>的人，常在我里面，我也常在他里面。</a:t>
            </a:r>
            <a:r>
              <a:rPr lang="en-US" altLang="zh-CN" dirty="0" smtClean="0"/>
              <a:t>57</a:t>
            </a:r>
            <a:r>
              <a:rPr lang="zh-CN" altLang="en-US" dirty="0" smtClean="0"/>
              <a:t>永活的父怎样差我来，我又因父活着，照样，</a:t>
            </a:r>
            <a:r>
              <a:rPr lang="zh-CN" altLang="en-US" dirty="0" smtClean="0">
                <a:solidFill>
                  <a:srgbClr val="FF0000"/>
                </a:solidFill>
              </a:rPr>
              <a:t>吃我肉</a:t>
            </a:r>
            <a:r>
              <a:rPr lang="zh-CN" altLang="en-US" dirty="0" smtClean="0"/>
              <a:t>的人，也要因我活着。</a:t>
            </a:r>
            <a:r>
              <a:rPr lang="en-US" altLang="zh-CN" dirty="0" smtClean="0"/>
              <a:t>58</a:t>
            </a:r>
            <a:r>
              <a:rPr lang="zh-CN" altLang="en-US" dirty="0" smtClean="0"/>
              <a:t>这就是从天上降下来的粮。吃这粮的人，就永远活着，不象你们的祖宗吃过吗哪，还是死了。”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56080" y="1349405"/>
            <a:ext cx="6289077" cy="5397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CN" altLang="en-US" sz="2400" b="1" dirty="0" smtClean="0"/>
              <a:t>犹太人为什么有如此激烈的争论？（</a:t>
            </a:r>
            <a:r>
              <a:rPr lang="en-US" altLang="zh-CN" sz="2400" dirty="0" smtClean="0"/>
              <a:t>52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/>
              <a:t>不同意见（约</a:t>
            </a:r>
            <a:r>
              <a:rPr lang="en-US" altLang="zh-CN" dirty="0" smtClean="0"/>
              <a:t>7:12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CN" altLang="en-US" sz="2400" b="1" dirty="0" smtClean="0"/>
              <a:t>吃与不吃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53</a:t>
            </a:r>
            <a:r>
              <a:rPr lang="en-US" altLang="zh-CN" sz="2400" dirty="0"/>
              <a:t>-</a:t>
            </a:r>
            <a:r>
              <a:rPr lang="en-US" altLang="zh-CN" sz="2400" dirty="0" smtClean="0"/>
              <a:t>54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不</a:t>
            </a:r>
            <a:r>
              <a:rPr lang="zh-CN" altLang="en-US" dirty="0" smtClean="0"/>
              <a:t>吃、不喝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没有永生</a:t>
            </a:r>
            <a:endParaRPr lang="en-US" altLang="zh-CN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/>
              <a:t>吃、喝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永生、末日复活</a:t>
            </a:r>
            <a:endParaRPr lang="en-US" altLang="zh-CN" dirty="0" smtClean="0"/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CN" altLang="en-US" sz="2400" b="1" dirty="0"/>
              <a:t>人</a:t>
            </a:r>
            <a:r>
              <a:rPr lang="zh-CN" altLang="en-US" sz="2400" b="1" dirty="0" smtClean="0"/>
              <a:t>子的肉、人子的血</a:t>
            </a:r>
            <a:endParaRPr lang="en-US" altLang="zh-CN" sz="2400" b="1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十字架的牺牲、逾越节的羔羊、神的羔羊（</a:t>
            </a:r>
            <a:r>
              <a:rPr lang="en-US" altLang="zh-CN" sz="2000" dirty="0" smtClean="0"/>
              <a:t>55</a:t>
            </a:r>
            <a:r>
              <a:rPr lang="zh-CN" altLang="en-US" sz="2000" dirty="0" smtClean="0"/>
              <a:t>节）</a:t>
            </a:r>
            <a:endParaRPr lang="en-US" altLang="zh-CN" sz="20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原</a:t>
            </a:r>
            <a:r>
              <a:rPr lang="zh-CN" altLang="en-US" sz="2000" dirty="0" smtClean="0"/>
              <a:t>文：我的肉是真食物，我的血是真饮料（真粮）</a:t>
            </a:r>
            <a:endParaRPr lang="en-US" altLang="zh-CN" sz="2000" dirty="0" smtClean="0"/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CN" altLang="en-US" sz="2400" b="1" dirty="0" smtClean="0"/>
              <a:t>因耶稣而活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56-58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与耶稣亲密的关系（</a:t>
            </a:r>
            <a:r>
              <a:rPr lang="zh-CN" altLang="en-US" sz="2000" dirty="0" smtClean="0">
                <a:solidFill>
                  <a:srgbClr val="FF0000"/>
                </a:solidFill>
              </a:rPr>
              <a:t>住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86</a:t>
            </a:r>
            <a:r>
              <a:rPr lang="zh-CN" altLang="en-US" sz="2000" dirty="0" smtClean="0"/>
              <a:t>次 </a:t>
            </a:r>
            <a:r>
              <a:rPr lang="en-US" altLang="zh-CN" sz="2000" dirty="0" smtClean="0"/>
              <a:t>of 118</a:t>
            </a:r>
            <a:r>
              <a:rPr lang="zh-CN" altLang="en-US" sz="2000" dirty="0" smtClean="0"/>
              <a:t>次）</a:t>
            </a:r>
            <a:endParaRPr lang="en-US" altLang="zh-CN" sz="20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/>
              <a:t>耶稣是生命的保障</a:t>
            </a:r>
            <a:endParaRPr lang="en-US" altLang="zh-CN" sz="20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/>
              <a:t>耶稣</a:t>
            </a:r>
            <a:r>
              <a:rPr lang="en-US" altLang="zh-CN" sz="2000" dirty="0" smtClean="0"/>
              <a:t>VS</a:t>
            </a:r>
            <a:r>
              <a:rPr lang="zh-CN" altLang="en-US" sz="2000" dirty="0" smtClean="0"/>
              <a:t>物质的吗哪：永生</a:t>
            </a:r>
            <a:r>
              <a:rPr lang="en-US" altLang="zh-CN" sz="2000" dirty="0" smtClean="0"/>
              <a:t>VS</a:t>
            </a:r>
            <a:r>
              <a:rPr lang="zh-CN" altLang="en-US" sz="2000" dirty="0" smtClean="0"/>
              <a:t>死（见</a:t>
            </a:r>
            <a:r>
              <a:rPr lang="en-US" altLang="zh-CN" sz="2000" dirty="0" smtClean="0"/>
              <a:t>49-50</a:t>
            </a:r>
            <a:r>
              <a:rPr lang="zh-CN" altLang="en-US" sz="2000" dirty="0" smtClean="0"/>
              <a:t>节）</a:t>
            </a:r>
            <a:endParaRPr lang="en-US" altLang="zh-CN" sz="20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用‘吃肉、喝血’表达‘信耶稣’对我们有什么提醒？</a:t>
            </a:r>
            <a:endParaRPr lang="en-US" altLang="zh-CN" sz="2400" b="1" dirty="0" smtClean="0"/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en-US" altLang="zh-CN" sz="2400" dirty="0" smtClean="0"/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endParaRPr lang="en-CA" dirty="0"/>
          </a:p>
        </p:txBody>
      </p:sp>
      <p:sp>
        <p:nvSpPr>
          <p:cNvPr id="5" name="Oval 4"/>
          <p:cNvSpPr/>
          <p:nvPr/>
        </p:nvSpPr>
        <p:spPr>
          <a:xfrm>
            <a:off x="9722336" y="2479583"/>
            <a:ext cx="2282093" cy="664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喻指‘圣餐’？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38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29025</TotalTime>
  <Words>1565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Wingdings</vt:lpstr>
      <vt:lpstr>Office Theme</vt:lpstr>
      <vt:lpstr>约翰福音6章 第十二课</vt:lpstr>
      <vt:lpstr>约翰福音6:24-58节的结构</vt:lpstr>
      <vt:lpstr>我就是生命的粮（约6:34-42）</vt:lpstr>
      <vt:lpstr>我就是生命的粮（约6:34-40）</vt:lpstr>
      <vt:lpstr>‘信’的人有永生（约6:41-51）</vt:lpstr>
      <vt:lpstr>吃我肉喝我血的人有永生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359</cp:revision>
  <dcterms:created xsi:type="dcterms:W3CDTF">2024-03-20T19:58:15Z</dcterms:created>
  <dcterms:modified xsi:type="dcterms:W3CDTF">2024-11-18T02:53:14Z</dcterms:modified>
</cp:coreProperties>
</file>