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6" r:id="rId4"/>
    <p:sldId id="272" r:id="rId5"/>
    <p:sldId id="273" r:id="rId6"/>
    <p:sldId id="275" r:id="rId7"/>
    <p:sldId id="274" r:id="rId8"/>
    <p:sldId id="259" r:id="rId9"/>
    <p:sldId id="262" r:id="rId10"/>
    <p:sldId id="263" r:id="rId11"/>
    <p:sldId id="265" r:id="rId1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1D1C0D7-80F6-4A2D-B79A-B3D4CB40392A}" type="datetimeFigureOut">
              <a:rPr lang="zh-CN" altLang="en-US" smtClean="0"/>
              <a:pPr/>
              <a:t>2024/12/8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9C13DDD-F007-4278-84F8-FB06D2A8AF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57350"/>
            <a:ext cx="8458200" cy="1102519"/>
          </a:xfrm>
        </p:spPr>
        <p:txBody>
          <a:bodyPr>
            <a:normAutofit/>
          </a:bodyPr>
          <a:lstStyle/>
          <a:p>
            <a:pPr algn="r"/>
            <a:r>
              <a:rPr lang="zh-CN" alt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基督荣耀的见证</a:t>
            </a:r>
            <a:endParaRPr lang="zh-CN" alt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257550"/>
            <a:ext cx="6781800" cy="1676400"/>
          </a:xfrm>
        </p:spPr>
        <p:txBody>
          <a:bodyPr>
            <a:noAutofit/>
          </a:bodyPr>
          <a:lstStyle/>
          <a:p>
            <a:pPr algn="r"/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彼得</a:t>
            </a:r>
            <a:r>
              <a:rPr lang="en-US" altLang="zh-CN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2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从顽石到磐石</a:t>
            </a:r>
            <a:endParaRPr lang="en-US" altLang="zh-CN" sz="2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algn="r"/>
            <a:endParaRPr lang="en-US" altLang="zh-CN" sz="1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algn="r"/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2024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  <a:latin typeface="KaiTi" pitchFamily="49" charset="-122"/>
                <a:ea typeface="KaiTi" pitchFamily="49" charset="-122"/>
              </a:rPr>
              <a:t>月</a:t>
            </a:r>
            <a:endParaRPr lang="zh-CN" altLang="en-US" b="1" dirty="0">
              <a:solidFill>
                <a:schemeClr val="accent2">
                  <a:lumMod val="75000"/>
                </a:schemeClr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61950"/>
            <a:ext cx="33528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上帝的双重</a:t>
            </a:r>
            <a:r>
              <a:rPr lang="zh-CN" altLang="en-US" sz="2400" smtClean="0">
                <a:latin typeface="Microsoft YaHei" pitchFamily="34" charset="-122"/>
                <a:ea typeface="Microsoft YaHei" pitchFamily="34" charset="-122"/>
              </a:rPr>
              <a:t>呼召 之五</a:t>
            </a:r>
            <a:endParaRPr lang="zh-CN" altLang="en-US" sz="2400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3124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主耶稣为何呼召彼得？</a:t>
            </a:r>
            <a:endParaRPr lang="en-US" altLang="zh-CN" sz="40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彼得：不够智慧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对神的道领受得迟钝；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          不够忠心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三次不认主；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          不够有责任感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几次重操旧业；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          不够有学问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无系统学术训练；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          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不够沉稳</a:t>
            </a: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600" dirty="0" smtClean="0">
                <a:latin typeface="Microsoft YaHei" pitchFamily="34" charset="-122"/>
                <a:ea typeface="Microsoft YaHei" pitchFamily="34" charset="-122"/>
              </a:rPr>
              <a:t>常常冲动冒失；</a:t>
            </a:r>
            <a:endParaRPr lang="en-US" altLang="zh-CN" sz="26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30000"/>
              </a:lnSpc>
              <a:buNone/>
            </a:pPr>
            <a:r>
              <a:rPr lang="en-US" altLang="zh-CN" sz="2600" dirty="0" smtClean="0">
                <a:latin typeface="Microsoft YaHei" pitchFamily="34" charset="-122"/>
                <a:ea typeface="Microsoft YaHei" pitchFamily="34" charset="-122"/>
              </a:rPr>
              <a:t>           …………</a:t>
            </a:r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疑问符号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2190750"/>
            <a:ext cx="2817232" cy="2285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61950"/>
            <a:ext cx="8686800" cy="144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主赐“彼得”之名，意思是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“岩石”</a:t>
            </a: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" name="Picture 3" descr="石头教堂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04950"/>
            <a:ext cx="6629400" cy="320371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010400" y="590550"/>
            <a:ext cx="19812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石头的特点：</a:t>
            </a: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en-US" altLang="zh-CN" sz="1600" dirty="0" smtClean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、坚硬，很难改变。</a:t>
            </a: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en-US" altLang="zh-CN" sz="1600" dirty="0" smtClean="0">
                <a:latin typeface="Microsoft YaHei" pitchFamily="34" charset="-122"/>
                <a:ea typeface="Microsoft YaHei" pitchFamily="34" charset="-122"/>
              </a:rPr>
              <a:t>2</a:t>
            </a: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、不规则，彼此很难联合；</a:t>
            </a: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en-US" altLang="zh-CN" sz="1600" dirty="0" smtClean="0">
                <a:latin typeface="Microsoft YaHei" pitchFamily="34" charset="-122"/>
                <a:ea typeface="Microsoft YaHei" pitchFamily="34" charset="-122"/>
              </a:rPr>
              <a:t>3</a:t>
            </a: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、切割打造困难，需用利器对付；</a:t>
            </a: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en-US" altLang="zh-CN" sz="1600" dirty="0" smtClean="0">
                <a:latin typeface="Microsoft YaHei" pitchFamily="34" charset="-122"/>
                <a:ea typeface="Microsoft YaHei" pitchFamily="34" charset="-122"/>
              </a:rPr>
              <a:t>4</a:t>
            </a: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、然而，一旦恰当磨造成形之后，可以建造永久性建筑。</a:t>
            </a: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sz="16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感谢神，阿们！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</p:spPr>
        <p:txBody>
          <a:bodyPr/>
          <a:lstStyle/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主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pic>
        <p:nvPicPr>
          <p:cNvPr id="4" name="Picture 3" descr="彼得对耶稣说：“你是基督”1-1703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7350"/>
            <a:ext cx="5867400" cy="33004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438150"/>
            <a:ext cx="3962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彼得代表门徒的</a:t>
            </a:r>
            <a:r>
              <a:rPr lang="zh-CN" altLang="en-US" b="1" dirty="0" smtClean="0">
                <a:latin typeface="Microsoft YaHei" pitchFamily="34" charset="-122"/>
                <a:ea typeface="Microsoft YaHei" pitchFamily="34" charset="-122"/>
              </a:rPr>
              <a:t>宣告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“你是基督，永生神的儿子！”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29400" y="895350"/>
            <a:ext cx="2133600" cy="396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主耶稣基督的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b="1" dirty="0" smtClean="0">
                <a:latin typeface="Microsoft YaHei" pitchFamily="34" charset="-122"/>
                <a:ea typeface="Microsoft YaHei" pitchFamily="34" charset="-122"/>
              </a:rPr>
              <a:t>启示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：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2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“我还要告诉你：你是彼得、我要把我的教会建造在这磐石上．阴间的权柄、不能胜过他。”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19812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zh-CN" altLang="en-US" sz="1600" dirty="0" smtClean="0"/>
              <a:t>       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从此耶稣才指示门徒、他必须上耶路撒冷去、受长老祭司长文士许多的苦、并且被杀、第三日复活。</a:t>
            </a:r>
            <a:r>
              <a:rPr lang="zh-CN" altLang="en-US" sz="1800" u="sng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彼得就拉着他、劝他说、主阿！万不可如此、这事必不临到你身上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</a:t>
            </a: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</a:b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耶稣转过来、对彼得说、撒但！退我后边去吧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！ 你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是绊我脚的．因为你不体贴神的意思、只体贴人的意思。</a:t>
            </a: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</a:b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于是耶稣对门徒说、若有人要跟从我、就当舍己、背起他的十字架、来跟从我。</a:t>
            </a:r>
            <a:endParaRPr lang="zh-CN" altLang="en-US" sz="18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24150"/>
            <a:ext cx="8229600" cy="2206752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100" b="1" u="sng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300" b="1" u="sng" dirty="0" smtClean="0">
                <a:solidFill>
                  <a:srgbClr val="002060"/>
                </a:solidFill>
              </a:rPr>
              <a:t>主耶稣的启示  </a:t>
            </a:r>
            <a:r>
              <a:rPr lang="en-US" altLang="zh-CN" sz="3300" b="1" u="sng" dirty="0" smtClean="0">
                <a:solidFill>
                  <a:srgbClr val="002060"/>
                </a:solidFill>
              </a:rPr>
              <a:t>VS  </a:t>
            </a:r>
            <a:r>
              <a:rPr lang="zh-CN" altLang="en-US" sz="3300" b="1" u="sng" dirty="0" smtClean="0">
                <a:solidFill>
                  <a:srgbClr val="002060"/>
                </a:solidFill>
              </a:rPr>
              <a:t>彼得的拦阻</a:t>
            </a:r>
            <a:endParaRPr lang="en-US" altLang="zh-CN" sz="3300" b="1" u="sng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b="1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002060"/>
                </a:solidFill>
              </a:rPr>
              <a:t>从此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——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开始；</a:t>
            </a:r>
            <a:endParaRPr lang="en-US" altLang="zh-CN" sz="2600" b="1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002060"/>
                </a:solidFill>
              </a:rPr>
              <a:t>耶稣指示门徒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——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彼得斥责耶稣；</a:t>
            </a:r>
            <a:endParaRPr lang="en-US" altLang="zh-CN" sz="2600" b="1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600" b="1" dirty="0" smtClean="0">
                <a:solidFill>
                  <a:srgbClr val="002060"/>
                </a:solidFill>
              </a:rPr>
              <a:t>耶稣表示“一定、一定！”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——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彼得表示“否定、否定！”</a:t>
            </a:r>
            <a:endParaRPr lang="en-US" altLang="zh-CN" sz="2600" b="1" dirty="0" smtClean="0">
              <a:solidFill>
                <a:srgbClr val="00206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sz="2600" b="1" dirty="0" smtClean="0">
                <a:solidFill>
                  <a:srgbClr val="002060"/>
                </a:solidFill>
              </a:rPr>
              <a:t>{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受苦、被杀、复活</a:t>
            </a:r>
            <a:r>
              <a:rPr lang="en-US" sz="2600" b="1" dirty="0" smtClean="0">
                <a:solidFill>
                  <a:srgbClr val="002060"/>
                </a:solidFill>
              </a:rPr>
              <a:t>}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要成就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——</a:t>
            </a:r>
            <a:r>
              <a:rPr lang="en-US" sz="2600" b="1" dirty="0" smtClean="0">
                <a:solidFill>
                  <a:srgbClr val="002060"/>
                </a:solidFill>
              </a:rPr>
              <a:t>{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这些事（包括复活）</a:t>
            </a:r>
            <a:r>
              <a:rPr lang="en-US" sz="2600" b="1" dirty="0" smtClean="0">
                <a:solidFill>
                  <a:srgbClr val="002060"/>
                </a:solidFill>
              </a:rPr>
              <a:t>}</a:t>
            </a:r>
            <a:r>
              <a:rPr lang="zh-CN" altLang="en-US" sz="2600" b="1" dirty="0" smtClean="0">
                <a:solidFill>
                  <a:srgbClr val="002060"/>
                </a:solidFill>
              </a:rPr>
              <a:t>不临到</a:t>
            </a:r>
            <a:r>
              <a:rPr lang="zh-CN" altLang="en-US" sz="2600" dirty="0" smtClean="0">
                <a:solidFill>
                  <a:srgbClr val="002060"/>
                </a:solidFill>
              </a:rPr>
              <a:t>。</a:t>
            </a:r>
            <a:endParaRPr lang="zh-CN" altLang="en-US" sz="26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19600" y="2876550"/>
            <a:ext cx="4267200" cy="1066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1600" dirty="0" smtClean="0">
                <a:latin typeface="KaiTi" pitchFamily="49" charset="-122"/>
                <a:ea typeface="KaiTi" pitchFamily="49" charset="-122"/>
              </a:rPr>
              <a:t>彼得的话按原文直译：</a:t>
            </a: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1600" dirty="0" smtClean="0">
                <a:latin typeface="KaiTi" pitchFamily="49" charset="-122"/>
                <a:ea typeface="KaiTi" pitchFamily="49" charset="-122"/>
              </a:rPr>
              <a:t>“彼得就拉他到一旁，开始斥责他，说，愿神怜悯你，主啊，这事必不临到你”！</a:t>
            </a:r>
            <a:endParaRPr lang="zh-CN" altLang="en-US" sz="1600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638800" y="1428750"/>
            <a:ext cx="152400" cy="1295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077200" cy="4191000"/>
          </a:xfrm>
        </p:spPr>
        <p:txBody>
          <a:bodyPr>
            <a:normAutofit fontScale="9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主耶稣的呼唤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1000" dirty="0" smtClean="0">
                <a:latin typeface="Microsoft YaHei" pitchFamily="34" charset="-122"/>
                <a:ea typeface="Microsoft YaHei" pitchFamily="34" charset="-122"/>
              </a:rPr>
              <a:t/>
            </a:r>
            <a:br>
              <a:rPr lang="en-US" altLang="zh-CN" sz="1000" dirty="0" smtClean="0">
                <a:latin typeface="Microsoft YaHei" pitchFamily="34" charset="-122"/>
                <a:ea typeface="Microsoft YaHei" pitchFamily="34" charset="-122"/>
              </a:rPr>
            </a:br>
            <a:r>
              <a:rPr lang="en-US" altLang="zh-CN" sz="1000" dirty="0" smtClean="0">
                <a:latin typeface="Microsoft YaHei" pitchFamily="34" charset="-122"/>
                <a:ea typeface="Microsoft YaHei" pitchFamily="34" charset="-122"/>
              </a:rPr>
              <a:t>            </a:t>
            </a:r>
            <a:r>
              <a:rPr lang="zh-CN" altLang="en-US" sz="10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“</a:t>
            </a:r>
            <a:r>
              <a:rPr lang="zh-CN" altLang="en-US" sz="18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我在磨炼之中、常和我同在的就是</a:t>
            </a:r>
            <a:r>
              <a:rPr lang="zh-CN" altLang="en-US" sz="1800" b="1" u="sng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你们</a:t>
            </a:r>
            <a:r>
              <a:rPr lang="zh-CN" altLang="en-US" sz="18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．我将国赐给你们、正如我父赐给我一样。叫你们在我国里、坐在我的席上吃喝．并且坐在宝座上、审判以色列十二个支派。”</a:t>
            </a:r>
            <a:endParaRPr lang="en-US" altLang="zh-CN" sz="18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       主又说：“</a:t>
            </a:r>
            <a:r>
              <a:rPr lang="zh-CN" alt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西门、西门</a:t>
            </a: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！</a:t>
            </a:r>
            <a:r>
              <a:rPr lang="en-US" altLang="zh-CN" sz="16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【</a:t>
            </a:r>
            <a:r>
              <a:rPr lang="zh-CN" altLang="en-US" sz="16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看哪！</a:t>
            </a:r>
            <a:r>
              <a:rPr lang="en-US" altLang="zh-CN" sz="16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】</a:t>
            </a: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撒但</a:t>
            </a:r>
            <a:endParaRPr lang="en-US" altLang="zh-CN" sz="2000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想要得着你们、好筛你们、像筛麦子一样．</a:t>
            </a:r>
            <a:endParaRPr lang="en-US" altLang="zh-CN" sz="2000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但我已经为你祈求、叫你不至于失了信心．</a:t>
            </a:r>
            <a:endParaRPr lang="en-US" altLang="zh-CN" sz="2000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000" dirty="0" smtClean="0">
                <a:solidFill>
                  <a:srgbClr val="C00000"/>
                </a:solidFill>
                <a:latin typeface="Microsoft YaHei" pitchFamily="34" charset="-122"/>
                <a:ea typeface="Microsoft YaHei" pitchFamily="34" charset="-122"/>
              </a:rPr>
              <a:t>你回头以后、要坚固你的弟兄。”</a:t>
            </a:r>
            <a:endParaRPr lang="en-US" altLang="zh-CN" sz="2000" dirty="0" smtClean="0">
              <a:solidFill>
                <a:srgbClr val="C0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600" dirty="0" smtClean="0">
                <a:latin typeface="KaiTi" pitchFamily="49" charset="-122"/>
                <a:ea typeface="KaiTi" pitchFamily="49" charset="-122"/>
              </a:rPr>
              <a:t>      彼得说：“主啊，我就是同你下监、同你受死、</a:t>
            </a:r>
            <a:endParaRPr lang="en-US" altLang="zh-CN" sz="16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600" dirty="0" smtClean="0">
                <a:latin typeface="KaiTi" pitchFamily="49" charset="-122"/>
                <a:ea typeface="KaiTi" pitchFamily="49" charset="-122"/>
              </a:rPr>
              <a:t>也是甘心！”</a:t>
            </a:r>
            <a:r>
              <a:rPr lang="zh-CN" altLang="en-US" sz="1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耶稣说：“</a:t>
            </a:r>
            <a:r>
              <a:rPr lang="zh-CN" altLang="en-US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彼得</a:t>
            </a:r>
            <a:r>
              <a:rPr lang="zh-CN" altLang="en-US" sz="1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，我告诉你、今日鸡还没</a:t>
            </a:r>
            <a:endParaRPr lang="en-US" altLang="zh-CN" sz="16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有叫、你要三次说不认得我。</a:t>
            </a:r>
            <a:r>
              <a:rPr lang="zh-CN" altLang="en-US" sz="1600" dirty="0" smtClean="0">
                <a:latin typeface="KaiTi" pitchFamily="49" charset="-122"/>
                <a:ea typeface="KaiTi" pitchFamily="49" charset="-122"/>
              </a:rPr>
              <a:t>”（</a:t>
            </a:r>
            <a:r>
              <a:rPr lang="zh-CN" altLang="en-US" sz="1800" dirty="0" smtClean="0">
                <a:latin typeface="Microsoft YaHei" pitchFamily="34" charset="-122"/>
                <a:ea typeface="Microsoft YaHei" pitchFamily="34" charset="-122"/>
              </a:rPr>
              <a:t>路</a:t>
            </a:r>
            <a:r>
              <a:rPr lang="en-US" altLang="zh-CN" sz="1800" dirty="0" smtClean="0">
                <a:latin typeface="Microsoft YaHei" pitchFamily="34" charset="-122"/>
                <a:ea typeface="Microsoft YaHei" pitchFamily="34" charset="-122"/>
              </a:rPr>
              <a:t>22:28-34</a:t>
            </a:r>
            <a:r>
              <a:rPr lang="zh-CN" altLang="en-US" sz="1800" dirty="0" smtClean="0"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1800" dirty="0" smtClean="0">
              <a:latin typeface="Microsoft YaHei" pitchFamily="34" charset="-122"/>
              <a:ea typeface="Microsoft YaHei" pitchFamily="34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4" name="Picture 3" descr="筛麦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495550"/>
            <a:ext cx="3501513" cy="195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  <a:ln>
            <a:noFill/>
          </a:ln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</a:t>
            </a: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约过了一小时、又有一个人极力的说：“他实在是同那人一伙的．因为他也是加利利人。”彼得说：“你这个人、我不晓得你说的是什么。”正说话之间、鸡就叫了。</a:t>
            </a: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主转过身来，</a:t>
            </a:r>
            <a:r>
              <a:rPr lang="zh-CN" altLang="en-US" sz="2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看彼得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。彼得便想起主对他所说的话，“今日鸡叫以先、你要三次不认我。”</a:t>
            </a: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他就出去痛哭。（路</a:t>
            </a:r>
            <a:r>
              <a:rPr lang="en-US" altLang="zh-CN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22:60-62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那少年人对他们说：“不要惊恐．你们寻找那钉十字架的拿撒勒人耶稣．他已经复活了、不在这里．请看安放他的地方。你们可以去告诉他的门徒</a:t>
            </a:r>
            <a:r>
              <a:rPr lang="zh-CN" altLang="en-US" sz="2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和彼得</a:t>
            </a:r>
            <a:r>
              <a:rPr lang="zh-CN" altLang="en-US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，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说、他在你们以先往加利利去．在那里你们要见他、正如他从前所告诉你们的。（可</a:t>
            </a:r>
            <a:r>
              <a:rPr lang="en-US" altLang="zh-CN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16:6-7</a:t>
            </a:r>
            <a:r>
              <a:rPr lang="zh-CN" altLang="en-US" sz="29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）</a:t>
            </a:r>
            <a:endParaRPr lang="en-US" altLang="zh-CN" sz="2900" dirty="0" smtClean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这是最黑的夜晚，同时充满黎明将到的希望。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——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“黑夜已深，白昼将近”！</a:t>
            </a:r>
            <a:endParaRPr lang="zh-CN" altLang="en-US" sz="29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666750"/>
            <a:ext cx="1676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Microsoft YaHei" pitchFamily="34" charset="-122"/>
                <a:ea typeface="Microsoft YaHei" pitchFamily="34" charset="-122"/>
              </a:rPr>
              <a:t>看彼得</a:t>
            </a:r>
            <a:endParaRPr lang="zh-CN" altLang="en-US" sz="24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666750"/>
            <a:ext cx="1752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和彼得</a:t>
            </a:r>
            <a:endParaRPr lang="zh-CN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38400" y="819150"/>
            <a:ext cx="609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与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问彼得 你爱我吗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19150"/>
            <a:ext cx="4964546" cy="3276600"/>
          </a:xfrm>
        </p:spPr>
      </p:pic>
      <p:sp>
        <p:nvSpPr>
          <p:cNvPr id="5" name="Rectangle 4"/>
          <p:cNvSpPr/>
          <p:nvPr/>
        </p:nvSpPr>
        <p:spPr>
          <a:xfrm>
            <a:off x="5486400" y="819150"/>
            <a:ext cx="32004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latin typeface="Microsoft YaHei" pitchFamily="34" charset="-122"/>
                <a:ea typeface="Microsoft YaHei" pitchFamily="34" charset="-122"/>
              </a:rPr>
              <a:t>        ……</a:t>
            </a: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第三次对他说：“约翰的儿子西门，你爱我么？”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</a:pPr>
            <a:endParaRPr lang="en-US" altLang="zh-CN" sz="9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      彼得因为耶稣第三次对他说，你爱我么，就忧愁，对耶稣说：“主啊！你是无所不知的，你知道，我爱你。”</a:t>
            </a: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</a:pPr>
            <a:endParaRPr lang="en-US" altLang="zh-CN" sz="9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dirty="0" smtClean="0">
                <a:latin typeface="Microsoft YaHei" pitchFamily="34" charset="-122"/>
                <a:ea typeface="Microsoft YaHei" pitchFamily="34" charset="-122"/>
              </a:rPr>
              <a:t>        耶稣说：“你喂养我的羊。”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400550"/>
            <a:ext cx="8382000" cy="457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latin typeface="Microsoft YaHei" pitchFamily="34" charset="-122"/>
                <a:ea typeface="Microsoft YaHei" pitchFamily="34" charset="-122"/>
              </a:rPr>
              <a:t>彼得在主三问“你爱我么”之下接受托付，从此真正成为忠心事主、甘愿为主舍命的使徒</a:t>
            </a:r>
            <a:endParaRPr lang="zh-CN" altLang="en-US" sz="1600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66750"/>
            <a:ext cx="8382000" cy="42641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sz="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zh-CN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被主复兴、更新后的彼得，判若两人！</a:t>
            </a:r>
            <a:endParaRPr lang="zh-CN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581150"/>
          <a:ext cx="83058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419600"/>
              </a:tblGrid>
              <a:tr h="507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Microsoft YaHei" pitchFamily="34" charset="-122"/>
                          <a:ea typeface="Microsoft YaHei" pitchFamily="34" charset="-122"/>
                        </a:rPr>
                        <a:t>从前的彼得</a:t>
                      </a:r>
                      <a:endParaRPr lang="zh-CN" altLang="en-US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Microsoft YaHei" pitchFamily="34" charset="-122"/>
                          <a:ea typeface="Microsoft YaHei" pitchFamily="34" charset="-122"/>
                        </a:rPr>
                        <a:t>生命转变后的彼得</a:t>
                      </a:r>
                      <a:endParaRPr lang="zh-CN" altLang="en-US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07600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软弱：一个女仆查问，就吓到三次不认主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1600" u="none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勇敢：放胆认主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(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徒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4: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8,13,19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；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5: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29-33)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07600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pitchFamily="34" charset="-122"/>
                          <a:ea typeface="Microsoft YaHei" pitchFamily="34" charset="-122"/>
                        </a:rPr>
                        <a:t>无定见：屡屡失言，一说就错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1600" u="none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坚定：我们所看见、所听见的不能不说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(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徒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4: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20)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07600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pitchFamily="34" charset="-122"/>
                          <a:ea typeface="Microsoft YaHei" pitchFamily="34" charset="-122"/>
                        </a:rPr>
                        <a:t>胆怯：见收丁税的人先自心虚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1600" u="none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刚强：顺从神不顺从人，是应当的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(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徒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5: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29)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07600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pitchFamily="34" charset="-122"/>
                          <a:ea typeface="Microsoft YaHei" pitchFamily="34" charset="-122"/>
                        </a:rPr>
                        <a:t>彷徨：屡次回去，重操旧业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1600" u="none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忠心：专心以祈祷传道为事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(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徒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6: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4)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  <a:tr h="586200">
                <a:tc>
                  <a:txBody>
                    <a:bodyPr/>
                    <a:lstStyle/>
                    <a:p>
                      <a:r>
                        <a:rPr lang="zh-CN" altLang="en-US" sz="1600" dirty="0" smtClean="0">
                          <a:latin typeface="Microsoft YaHei" pitchFamily="34" charset="-122"/>
                          <a:ea typeface="Microsoft YaHei" pitchFamily="34" charset="-122"/>
                        </a:rPr>
                        <a:t>信错方向：摩西律法根深蒂固</a:t>
                      </a:r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u="none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持守真道：我们得救乃因主耶稣的恩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(</a:t>
                      </a:r>
                      <a:r>
                        <a:rPr kumimoji="0" lang="zh-CN" alt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徒</a:t>
                      </a:r>
                      <a:r>
                        <a:rPr kumimoji="0" lang="en-US" altLang="zh-CN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15: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Microsoft YaHei" pitchFamily="34" charset="-122"/>
                          <a:ea typeface="Microsoft YaHei" pitchFamily="34" charset="-122"/>
                          <a:cs typeface="+mn-cs"/>
                        </a:rPr>
                        <a:t>11) </a:t>
                      </a:r>
                      <a:endParaRPr kumimoji="0" lang="zh-CN" altLang="en-US" sz="1600" kern="1200" dirty="0" smtClean="0">
                        <a:solidFill>
                          <a:schemeClr val="dk1"/>
                        </a:solidFill>
                        <a:latin typeface="Microsoft YaHei" pitchFamily="34" charset="-122"/>
                        <a:ea typeface="Microsoft YaHei" pitchFamily="34" charset="-122"/>
                        <a:cs typeface="+mn-cs"/>
                      </a:endParaRPr>
                    </a:p>
                    <a:p>
                      <a:endParaRPr lang="zh-CN" altLang="en-US" sz="1600" dirty="0">
                        <a:latin typeface="Microsoft YaHei" pitchFamily="34" charset="-122"/>
                        <a:ea typeface="Microsoft YaHei" pitchFamily="34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264152"/>
          </a:xfrm>
        </p:spPr>
        <p:txBody>
          <a:bodyPr>
            <a:normAutofit fontScale="55000" lnSpcReduction="20000"/>
          </a:bodyPr>
          <a:lstStyle/>
          <a:p>
            <a:pPr marL="182880" indent="0">
              <a:lnSpc>
                <a:spcPct val="140000"/>
              </a:lnSpc>
              <a:buNone/>
            </a:pPr>
            <a:r>
              <a:rPr lang="zh-CN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彼得为主基督建立教会</a:t>
            </a:r>
            <a:endParaRPr lang="en-US" altLang="zh-C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主持挑选马提亚代替犹大使徒身份</a:t>
            </a:r>
            <a:r>
              <a:rPr lang="zh-CN" altLang="en-US" sz="2900" b="1" dirty="0" smtClean="0">
                <a:latin typeface="Microsoft YaHei" pitchFamily="34" charset="-122"/>
                <a:ea typeface="Microsoft YaHei" pitchFamily="34" charset="-122"/>
              </a:rPr>
              <a:t>（教会的组织工作）。</a:t>
            </a:r>
            <a:endParaRPr lang="en-US" altLang="zh-CN" sz="2900" b="1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激昂地讲道使三千人、五千人信主，果然是得人如得鱼一样（</a:t>
            </a:r>
            <a:r>
              <a:rPr lang="zh-CN" altLang="en-US" sz="2900" b="1" dirty="0" smtClean="0">
                <a:latin typeface="Microsoft YaHei" pitchFamily="34" charset="-122"/>
                <a:ea typeface="Microsoft YaHei" pitchFamily="34" charset="-122"/>
              </a:rPr>
              <a:t>教会的使命）。</a:t>
            </a:r>
            <a:endParaRPr lang="zh-CN" altLang="en-US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医治生来瘸腿的人站起来行走赞美神；行神迹使瘫子以尼雅站起、使多加复活；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宣告“除祂以外别无拯救”；</a:t>
            </a: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向说谎的亚拿尼亚行使使徒权柄（执行教会纪律）；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公会前不屈地宣称“顺从神不顺从人”；</a:t>
            </a: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领受天上的异像，传福音给百夫长哥尼流一家；得出結論說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“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神不偏待人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”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的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新认识。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此後，極力捍衛外邦人成為信徒的立場，坚持他们不需要遵守猶太律法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 ( 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使徒行传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15:7-11) 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。</a:t>
            </a:r>
          </a:p>
          <a:p>
            <a:pPr>
              <a:buNone/>
            </a:pPr>
            <a:endParaRPr lang="en-US" altLang="zh-CN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95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itchFamily="34" charset="-122"/>
                <a:ea typeface="Microsoft YaHei" pitchFamily="34" charset="-122"/>
              </a:rPr>
              <a:t>彼得就是彼得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1150"/>
            <a:ext cx="8229600" cy="3048000"/>
          </a:xfrm>
        </p:spPr>
        <p:txBody>
          <a:bodyPr>
            <a:normAutofit fontScale="55000" lnSpcReduction="20000"/>
          </a:bodyPr>
          <a:lstStyle/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彼得一生都带着他天性里的特质。</a:t>
            </a:r>
            <a:endParaRPr lang="en-US" altLang="zh-CN" sz="2900" dirty="0" smtClean="0">
              <a:latin typeface="Microsoft YaHei" pitchFamily="34" charset="-122"/>
              <a:ea typeface="Microsoft YaHei" pitchFamily="34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彼得和绝大多数的基督徒一样，既有属灵的一面，同时仍然有属肉体的一面；有热心为主而活的一面，也有因循守旧，难被扭转的一面。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       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在约帕祷告时，他拒绝天降百物，即使听见“彼得，起来，宰了吃”的命令，仍不能突破律法传统；在凯撒利亚给哥尼流一家洗礼，表现相当迟钝。在安提阿教会随伙装假，被比他资历浅的多的保罗当众教训一顿。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      但彼得毕竟生命有了本质的改变，当年雅各约翰争地位时他愤怒；后来却能接受保罗批评他“行的不正”的指責 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(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加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2: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11-14)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，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《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彼得后书</a:t>
            </a:r>
            <a:r>
              <a:rPr lang="en-US" altLang="zh-CN" sz="2900" dirty="0" smtClean="0">
                <a:latin typeface="Microsoft YaHei" pitchFamily="34" charset="-122"/>
                <a:ea typeface="Microsoft YaHei" pitchFamily="34" charset="-122"/>
              </a:rPr>
              <a:t>》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中，他诚恳尊重保罗，并给予极高的推崇。</a:t>
            </a:r>
            <a:r>
              <a:rPr lang="en-US" sz="2900" dirty="0" smtClean="0">
                <a:latin typeface="Microsoft YaHei" pitchFamily="34" charset="-122"/>
                <a:ea typeface="Microsoft YaHei" pitchFamily="34" charset="-122"/>
              </a:rPr>
              <a:t> (3:15-16)</a:t>
            </a:r>
            <a:r>
              <a:rPr lang="zh-CN" altLang="en-US" sz="2900" dirty="0" smtClean="0">
                <a:latin typeface="Microsoft YaHei" pitchFamily="34" charset="-122"/>
                <a:ea typeface="Microsoft YaHei" pitchFamily="34" charset="-122"/>
              </a:rPr>
              <a:t>。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4825</TotalTime>
  <Words>1374</Words>
  <Application>Microsoft Office PowerPoint</Application>
  <PresentationFormat>On-screen Show (16:9)</PresentationFormat>
  <Paragraphs>108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基督荣耀的见证</vt:lpstr>
      <vt:lpstr>Slide 2</vt:lpstr>
      <vt:lpstr>       从此耶稣才指示门徒、他必须上耶路撒冷去、受长老祭司长文士许多的苦、并且被杀、第三日复活。彼得就拉着他、劝他说、主阿！万不可如此、这事必不临到你身上。    耶稣转过来、对彼得说、撒但！退我后边去吧！ 你是绊我脚的．因为你不体贴神的意思、只体贴人的意思。   于是耶稣对门徒说、若有人要跟从我、就当舍己、背起他的十字架、来跟从我。</vt:lpstr>
      <vt:lpstr>Slide 4</vt:lpstr>
      <vt:lpstr>Slide 5</vt:lpstr>
      <vt:lpstr>Slide 6</vt:lpstr>
      <vt:lpstr>Slide 7</vt:lpstr>
      <vt:lpstr>Slide 8</vt:lpstr>
      <vt:lpstr>彼得就是彼得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从羞愧到荣耀</dc:title>
  <dc:creator>Thinkpad T470s</dc:creator>
  <cp:lastModifiedBy>Thinkpad T470s</cp:lastModifiedBy>
  <cp:revision>34</cp:revision>
  <dcterms:created xsi:type="dcterms:W3CDTF">2024-04-25T04:44:40Z</dcterms:created>
  <dcterms:modified xsi:type="dcterms:W3CDTF">2024-12-08T16:46:45Z</dcterms:modified>
</cp:coreProperties>
</file>