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60" r:id="rId6"/>
    <p:sldId id="258" r:id="rId7"/>
    <p:sldId id="259" r:id="rId8"/>
    <p:sldId id="262" r:id="rId9"/>
    <p:sldId id="277" r:id="rId10"/>
    <p:sldId id="265" r:id="rId11"/>
    <p:sldId id="266" r:id="rId12"/>
    <p:sldId id="275" r:id="rId13"/>
    <p:sldId id="267" r:id="rId14"/>
    <p:sldId id="268" r:id="rId15"/>
    <p:sldId id="269" r:id="rId16"/>
    <p:sldId id="278" r:id="rId1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7C77-7F1B-4D21-9DA6-AB9C270A32A7}" type="datetimeFigureOut">
              <a:rPr lang="zh-CN" altLang="en-US" smtClean="0"/>
              <a:pPr/>
              <a:t>2024/12/28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dcom.net/e/action/ShowInfo.php?classid=5&amp;id=16800" TargetMode="External"/><Relationship Id="rId2" Type="http://schemas.openxmlformats.org/officeDocument/2006/relationships/hyperlink" Target="https://cnbible.com/proverbs/4-13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dcom.net/e/action/ShowInfo.php?classid=8&amp;id=29521" TargetMode="External"/><Relationship Id="rId5" Type="http://schemas.openxmlformats.org/officeDocument/2006/relationships/hyperlink" Target="http://www.godcom.net/e/action/ShowInfo.php?classid=8&amp;id=26393" TargetMode="External"/><Relationship Id="rId4" Type="http://schemas.openxmlformats.org/officeDocument/2006/relationships/hyperlink" Target="http://www.godcom.net/e/action/ShowInfo.php?classid=8&amp;id=2604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dcom.net/e/action/ShowInfo.php?classid=8&amp;id=29342" TargetMode="External"/><Relationship Id="rId7" Type="http://schemas.openxmlformats.org/officeDocument/2006/relationships/hyperlink" Target="http://www.godcom.net/e/action/ShowInfo.php?classid=8&amp;id=30674" TargetMode="External"/><Relationship Id="rId2" Type="http://schemas.openxmlformats.org/officeDocument/2006/relationships/hyperlink" Target="http://www.godcom.net/e/action/ShowInfo.php?classid=8&amp;id=2906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dcom.net/e/action/ShowInfo.php?classid=8&amp;id=30267" TargetMode="External"/><Relationship Id="rId5" Type="http://schemas.openxmlformats.org/officeDocument/2006/relationships/hyperlink" Target="http://www.godcom.net/e/action/ShowInfo.php?classid=8&amp;id=29362" TargetMode="External"/><Relationship Id="rId4" Type="http://schemas.openxmlformats.org/officeDocument/2006/relationships/hyperlink" Target="http://www.godcom.net/e/action/ShowInfo.php?classid=8&amp;id=2934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》</a:t>
            </a:r>
            <a:r>
              <a:rPr lang="en-US" altLang="zh-CN" sz="3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21</a:t>
            </a:r>
            <a:r>
              <a:rPr lang="zh-CN" altLang="en-US" sz="3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章</a:t>
            </a:r>
            <a:endParaRPr lang="zh-CN" altLang="en-US" sz="3600" b="1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3257550"/>
            <a:ext cx="6400800" cy="1314450"/>
          </a:xfrm>
        </p:spPr>
        <p:txBody>
          <a:bodyPr>
            <a:normAutofit/>
          </a:bodyPr>
          <a:lstStyle/>
          <a:p>
            <a:pPr algn="r"/>
            <a:r>
              <a:rPr lang="zh-CN" altLang="en-US" sz="28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周六查经班 </a:t>
            </a:r>
            <a:r>
              <a:rPr lang="en-US" altLang="zh-CN" sz="28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2024</a:t>
            </a:r>
            <a:r>
              <a:rPr lang="zh-CN" altLang="en-US" sz="28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年</a:t>
            </a:r>
            <a:r>
              <a:rPr lang="en-US" altLang="zh-CN" sz="28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12</a:t>
            </a:r>
            <a:r>
              <a:rPr lang="zh-CN" altLang="en-US" sz="28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月</a:t>
            </a:r>
            <a:endParaRPr lang="zh-CN" altLang="en-US" sz="2800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3962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2300" dirty="0" smtClean="0"/>
              <a:t>        从</a:t>
            </a:r>
            <a:r>
              <a:rPr lang="en-US" altLang="zh-CN" sz="2300" dirty="0" smtClean="0"/>
              <a:t>12</a:t>
            </a:r>
            <a:r>
              <a:rPr lang="zh-CN" altLang="en-US" sz="2300" dirty="0" smtClean="0"/>
              <a:t>节到</a:t>
            </a:r>
            <a:r>
              <a:rPr lang="en-US" altLang="zh-CN" sz="2300" dirty="0" smtClean="0"/>
              <a:t>17</a:t>
            </a:r>
            <a:r>
              <a:rPr lang="zh-CN" altLang="en-US" sz="2300" dirty="0" smtClean="0"/>
              <a:t>节，其中有五处提到要将犯罪的人“治死”。并且，其中四次，耶和华神是连续用两次“治死”这个词来表达严厉的惩处手段的。请问，你从神这样的表达中，明白神对这样的罪是怎样的态度吗？</a:t>
            </a:r>
            <a:endParaRPr lang="en-US" altLang="zh-CN" sz="2300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10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2300" dirty="0" smtClean="0"/>
              <a:t>请比较，今天的法律对这些是如何作入罪和量刑的？</a:t>
            </a:r>
            <a:endParaRPr lang="en-US" altLang="zh-CN" sz="2300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23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2300" dirty="0" smtClean="0"/>
              <a:t>第</a:t>
            </a:r>
            <a:r>
              <a:rPr lang="en-US" altLang="zh-CN" sz="2300" dirty="0" smtClean="0"/>
              <a:t>13</a:t>
            </a:r>
            <a:r>
              <a:rPr lang="zh-CN" altLang="en-US" sz="2300" dirty="0" smtClean="0"/>
              <a:t>节反映了神什么样的心意？</a:t>
            </a:r>
            <a:endParaRPr lang="en-US" altLang="zh-CN" sz="23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742950"/>
            <a:ext cx="7543800" cy="1295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  思考题：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      如何理解第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13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节经文？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      如何理解第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15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17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节经文，是过于严厉了吗？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114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/>
              <a:t>这部分的法规，是历史上长期沿用的条例。</a:t>
            </a: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/>
              <a:t>原则是：让伤害在公平的基础上得以解决。</a:t>
            </a: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/>
              <a:t>神以律法的形式确立这样一些原则，</a:t>
            </a: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/>
              <a:t>为的是</a:t>
            </a:r>
            <a:r>
              <a:rPr lang="zh-CN" altLang="en-US" sz="3400" b="1" u="sng" dirty="0" smtClean="0"/>
              <a:t>公平公正</a:t>
            </a:r>
            <a:r>
              <a:rPr lang="zh-CN" altLang="en-US" sz="3400" dirty="0" smtClean="0"/>
              <a:t>地处理人与人之间的</a:t>
            </a: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/>
              <a:t>矛盾冲突。。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3400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514350"/>
            <a:ext cx="7086600" cy="1295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dirty="0" smtClean="0"/>
              <a:t>   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第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18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节至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27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节，是关于人身伤害情形的判例。基本内容是：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  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、赔补并医好受害人；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、同态复仇；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、受伤害的仆婢获自由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5" name="Picture 4" descr="蒙眼的正义女神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962150"/>
            <a:ext cx="4160345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114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4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经文   出</a:t>
            </a:r>
            <a:r>
              <a:rPr lang="en-US" altLang="zh-CN" sz="4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21</a:t>
            </a:r>
            <a:r>
              <a:rPr lang="zh-CN" altLang="en-US" sz="4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28-36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/>
            </a:r>
            <a:b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</a:br>
            <a: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   </a:t>
            </a:r>
            <a:r>
              <a:rPr lang="zh-CN" altLang="en-US" sz="4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牛若触死男人、或是女人、总要用石头打死那牛、却不可吃他的肉．牛的主人可算无罪。倘若那牛素来是触人的、有人报告了牛主、他竟不把牛拴着、以致把男人或是女人触死、就要用石头打死那牛、牛主也必治死。若罚他赎命的价银、他必照所罚的、赎他的命。牛无论触了人的儿子、或是女儿、必照这例办理。牛若触了奴仆、或是婢女、必将银子三十舍客勒给他们的主人、也要用石头把牛打死。</a:t>
            </a:r>
            <a:endParaRPr lang="en-US" altLang="zh-CN" sz="40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4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人若敞着井口、或挖井不遮盖、有牛、或驴掉在里头。井主要拿钱赔还本主人．死牲畜要归自己。</a:t>
            </a:r>
            <a:endParaRPr lang="en-US" altLang="zh-CN" sz="40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4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这人的牛若伤了那人的牛、以致于死、他们要卖了活牛、平分价值、也要平分死牛。人若知道这牛素来是触人的、主人竟不把牛拴着、他必要以牛还牛、死牛要归自己。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191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3600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514350"/>
            <a:ext cx="7086600" cy="1295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dirty="0" smtClean="0"/>
              <a:t>    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思考题：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 如何理解第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28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节经文？是否觉得有些不公平？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5" name="Picture 4" descr="黄牛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2038350"/>
            <a:ext cx="3974362" cy="279016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3400" y="2038350"/>
            <a:ext cx="4343400" cy="2895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    28-36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节中，除了</a:t>
            </a:r>
            <a:r>
              <a:rPr lang="en-US" altLang="zh-CN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33-34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两节，主要讲到的是牛伤害人的事件。</a:t>
            </a:r>
            <a:endParaRPr lang="en-US" altLang="zh-CN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    农业社会中人所养的牲畜，以牛最有伤人的危险，必须防范。</a:t>
            </a:r>
            <a:endParaRPr lang="en-US" altLang="zh-CN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    28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节的原则，你的领受是什么？</a:t>
            </a:r>
            <a:endParaRPr lang="en-US" altLang="zh-CN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试想，“要用石头打死那牛”与屠宰它，有什么不同？</a:t>
            </a:r>
            <a:endParaRPr lang="zh-CN" altLang="en-US" dirty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3886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sz="3400" dirty="0" smtClean="0"/>
          </a:p>
          <a:p>
            <a:pPr>
              <a:buNone/>
            </a:pPr>
            <a:r>
              <a:rPr lang="en-US" altLang="zh-CN" sz="3400" dirty="0" smtClean="0"/>
              <a:t>               </a:t>
            </a:r>
            <a:r>
              <a:rPr lang="zh-CN" altLang="en-US" sz="3400" dirty="0" smtClean="0"/>
              <a:t>在世界任何国家的法律中，都不会以这样的条文放在最前面。</a:t>
            </a:r>
            <a:endParaRPr lang="en-US" altLang="zh-CN" sz="3400" dirty="0" smtClean="0"/>
          </a:p>
          <a:p>
            <a:pPr>
              <a:buNone/>
            </a:pPr>
            <a:endParaRPr lang="en-US" altLang="zh-CN" sz="3400" dirty="0" smtClean="0"/>
          </a:p>
          <a:p>
            <a:pPr>
              <a:buNone/>
            </a:pPr>
            <a:r>
              <a:rPr lang="zh-CN" altLang="en-US" sz="3400" dirty="0" smtClean="0"/>
              <a:t>               如果将</a:t>
            </a:r>
            <a:r>
              <a:rPr lang="en-US" altLang="zh-CN" sz="3400" dirty="0" smtClean="0"/>
              <a:t>21</a:t>
            </a:r>
            <a:r>
              <a:rPr lang="zh-CN" altLang="en-US" sz="3400" dirty="0" smtClean="0"/>
              <a:t>章分两部分的话，前面是关于奴仆的的律法；后面是关于人伤人或牛伤人的律法。</a:t>
            </a:r>
            <a:endParaRPr lang="en-US" altLang="zh-CN" sz="3400" dirty="0" smtClean="0"/>
          </a:p>
          <a:p>
            <a:pPr>
              <a:buNone/>
            </a:pPr>
            <a:endParaRPr lang="en-US" altLang="zh-CN" sz="3400" dirty="0" smtClean="0"/>
          </a:p>
          <a:p>
            <a:pPr>
              <a:buNone/>
            </a:pPr>
            <a:r>
              <a:rPr lang="zh-CN" altLang="en-US" sz="3400" dirty="0" smtClean="0">
                <a:solidFill>
                  <a:srgbClr val="FF0000"/>
                </a:solidFill>
              </a:rPr>
              <a:t>               试想，世界上哪一国将奴隶的权利放在法律的第一条？将关于奴隶的利益和保护放在前面？</a:t>
            </a:r>
            <a:endParaRPr lang="en-US" altLang="zh-CN" sz="3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zh-CN" altLang="en-US" sz="3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zh-CN" altLang="en-US" sz="3400" dirty="0"/>
          </a:p>
        </p:txBody>
      </p:sp>
      <p:sp>
        <p:nvSpPr>
          <p:cNvPr id="4" name="Rectangle 3"/>
          <p:cNvSpPr/>
          <p:nvPr/>
        </p:nvSpPr>
        <p:spPr>
          <a:xfrm>
            <a:off x="685800" y="590550"/>
            <a:ext cx="7162800" cy="1600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zh-CN" altLang="en-US" dirty="0" smtClean="0"/>
              <a:t>  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》21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章，是耶和华神与以色列立约所写下的约书里面，最开始的内容。其中深深蕴含着神对人的尊重，以及神对人价值的看重、对人生命的保护。</a:t>
            </a:r>
            <a:endParaRPr lang="en-US" altLang="zh-CN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站在神超越性的高处，看</a:t>
            </a:r>
            <a:r>
              <a:rPr lang="en-US" altLang="zh-CN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》21</a:t>
            </a:r>
            <a:r>
              <a:rPr lang="zh-CN" alt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章</a:t>
            </a:r>
            <a:r>
              <a:rPr lang="en-US" altLang="zh-CN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——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49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   21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1-11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的内容是：关于自由</a:t>
            </a: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8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   21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12-36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的内容是：关于生命</a:t>
            </a: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8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    神将“自由”置于“生命”之前，充分启示了神对人的存在本质的深知。</a:t>
            </a: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——————————————————————————————————————</a:t>
            </a: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4900" b="1" dirty="0" smtClean="0">
                <a:latin typeface="KaiTi" pitchFamily="49" charset="-122"/>
                <a:ea typeface="KaiTi" pitchFamily="49" charset="-122"/>
              </a:rPr>
              <a:t> 圣经希伯来文中“自由”与“生命”的概念</a:t>
            </a:r>
            <a:endParaRPr lang="en-US" altLang="zh-CN" sz="4900" b="1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2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sz="4600" dirty="0" smtClean="0"/>
              <a:t>                          </a:t>
            </a:r>
            <a:r>
              <a:rPr lang="en-US" altLang="zh-CN" sz="4600" dirty="0" smtClean="0"/>
              <a:t>*  </a:t>
            </a:r>
            <a:r>
              <a:rPr lang="zh-CN" altLang="en-US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自由</a:t>
            </a:r>
            <a:r>
              <a:rPr lang="en-US" altLang="zh-CN" sz="4600" dirty="0" smtClean="0"/>
              <a:t>——</a:t>
            </a:r>
            <a:r>
              <a:rPr lang="en-US" sz="4600" dirty="0" smtClean="0"/>
              <a:t>   1) </a:t>
            </a:r>
            <a:r>
              <a:rPr lang="zh-CN" altLang="en-US" sz="4600" dirty="0" smtClean="0"/>
              <a:t>脱离奴役的身份；</a:t>
            </a:r>
            <a:r>
              <a:rPr lang="en-US" sz="4600" dirty="0" smtClean="0"/>
              <a:t>2) </a:t>
            </a:r>
            <a:r>
              <a:rPr lang="zh-CN" altLang="en-US" sz="4600" dirty="0" smtClean="0"/>
              <a:t>免除义务或豁免缴税</a:t>
            </a:r>
            <a:endParaRPr lang="en-US" altLang="zh-CN" sz="4600" dirty="0" smtClean="0"/>
          </a:p>
          <a:p>
            <a:pPr>
              <a:buNone/>
            </a:pPr>
            <a:endParaRPr lang="zh-CN" altLang="en-US" sz="2500" dirty="0" smtClean="0"/>
          </a:p>
          <a:p>
            <a:pPr>
              <a:buNone/>
            </a:pPr>
            <a:r>
              <a:rPr lang="zh-CN" altLang="en-US" sz="4600" dirty="0" smtClean="0"/>
              <a:t>                          </a:t>
            </a:r>
            <a:r>
              <a:rPr lang="en-US" altLang="zh-CN" sz="4600" dirty="0" smtClean="0"/>
              <a:t>*  </a:t>
            </a:r>
            <a:r>
              <a:rPr lang="zh-CN" altLang="en-US" sz="4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生命</a:t>
            </a:r>
            <a:r>
              <a:rPr lang="en-US" altLang="zh-CN" sz="4600" dirty="0" smtClean="0"/>
              <a:t>——</a:t>
            </a:r>
            <a:r>
              <a:rPr lang="zh-CN" altLang="en-US" sz="4600" dirty="0" smtClean="0"/>
              <a:t>灵魂</a:t>
            </a:r>
            <a:r>
              <a:rPr lang="en-US" sz="4600" dirty="0" smtClean="0"/>
              <a:t>, </a:t>
            </a:r>
            <a:r>
              <a:rPr lang="zh-CN" altLang="en-US" sz="4600" dirty="0" smtClean="0"/>
              <a:t>自我，心智，欲望，情绪，意志的活动，人的内在本质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zh-CN" altLang="en-US" sz="49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004073"/>
          </a:xfrm>
        </p:spPr>
        <p:style>
          <a:lnRef idx="2">
            <a:schemeClr val="accent2"/>
          </a:lnRef>
          <a:fillRef idx="1001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神的话</a:t>
            </a:r>
            <a:endParaRPr lang="en-US" altLang="zh-CN" sz="5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endParaRPr lang="en-US" altLang="zh-CN" sz="34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2"/>
              </a:rPr>
              <a:t>约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2"/>
              </a:rPr>
              <a:t>6</a:t>
            </a: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2"/>
              </a:rPr>
              <a:t>：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2"/>
              </a:rPr>
              <a:t>63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叫人活着的乃是灵，肉体是无益的。我对你们所说的话就是灵，就是</a:t>
            </a: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生命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34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TW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2"/>
              </a:rPr>
              <a:t>箴言 </a:t>
            </a:r>
            <a:r>
              <a:rPr lang="en-US" altLang="zh-TW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2"/>
              </a:rPr>
              <a:t>4:13</a:t>
            </a:r>
            <a:r>
              <a:rPr lang="en-US" altLang="zh-TW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</a:t>
            </a:r>
            <a:r>
              <a:rPr lang="zh-TW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要持定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训诲</a:t>
            </a:r>
            <a:r>
              <a:rPr lang="zh-TW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，不可放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松</a:t>
            </a:r>
            <a:r>
              <a:rPr lang="zh-TW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；必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当</a:t>
            </a:r>
            <a:r>
              <a:rPr lang="zh-TW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謹守，因為它是你的</a:t>
            </a:r>
            <a:r>
              <a:rPr lang="zh-TW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生命</a:t>
            </a:r>
            <a:r>
              <a:rPr lang="zh-TW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。</a:t>
            </a:r>
            <a:endParaRPr lang="en-US" altLang="zh-TW" sz="34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3"/>
              </a:rPr>
              <a:t>箴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3"/>
              </a:rPr>
              <a:t>14:27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敬畏耶和华，就是</a:t>
            </a: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生命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的泉源，可以使人离开死亡的网罗。</a:t>
            </a:r>
            <a:endParaRPr lang="en-US" altLang="zh-CN" sz="34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4"/>
              </a:rPr>
              <a:t>约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4"/>
              </a:rPr>
              <a:t>1:4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</a:t>
            </a: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生命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在他里头，这</a:t>
            </a: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生命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就是人的光。</a:t>
            </a:r>
            <a:endParaRPr lang="en-US" altLang="zh-CN" sz="34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5"/>
              </a:rPr>
              <a:t>约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5"/>
              </a:rPr>
              <a:t>8:12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耶稣又对众人说：“我是世界的光。跟从我的，就不在黑暗里走，必要得着</a:t>
            </a:r>
            <a:endParaRPr lang="en-US" altLang="zh-CN" sz="34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    </a:t>
            </a: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生命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的光。”</a:t>
            </a:r>
            <a:endParaRPr lang="en-US" altLang="zh-CN" sz="34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6"/>
              </a:rPr>
              <a:t>西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  <a:hlinkClick r:id="rId6"/>
              </a:rPr>
              <a:t>3:4</a:t>
            </a:r>
            <a:r>
              <a:rPr lang="en-US" altLang="zh-CN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基督是我们的</a:t>
            </a:r>
            <a:r>
              <a:rPr lang="zh-CN" altLang="en-US" sz="34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生命</a:t>
            </a:r>
            <a:r>
              <a:rPr lang="zh-CN" altLang="en-US" sz="34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，他显现的时候，你们也要与他一同显现在荣耀里。</a:t>
            </a:r>
            <a:endParaRPr lang="zh-CN" altLang="en-US" sz="3400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343400"/>
          </a:xfr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lnSpc>
                <a:spcPct val="140000"/>
              </a:lnSpc>
              <a:buNone/>
            </a:pPr>
            <a:endParaRPr lang="en-US" altLang="zh-CN" sz="15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经文：出</a:t>
            </a:r>
            <a:r>
              <a:rPr lang="en-US" altLang="zh-CN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21</a:t>
            </a:r>
            <a:r>
              <a:rPr lang="zh-CN" altLang="en-US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1-11</a:t>
            </a:r>
          </a:p>
          <a:p>
            <a:pPr>
              <a:lnSpc>
                <a:spcPct val="140000"/>
              </a:lnSpc>
              <a:buNone/>
            </a:pPr>
            <a:endParaRPr lang="en-US" altLang="zh-CN" sz="11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3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sz="3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你在百姓面前所要立的典章是这样：你若买希伯来人作奴仆，他必服事你六年；第七年他可以自由，白白地出去。他若孤身来就可以孤身去；他若有妻，他的妻就可以同他出去。他主人若给他妻子，妻子给他生了儿子或女儿，妻子和儿女要归主人，他要独自出去。</a:t>
            </a:r>
            <a:endParaRPr lang="en-US" altLang="zh-CN" sz="34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倘或奴仆明说：</a:t>
            </a:r>
            <a:r>
              <a:rPr lang="en-US" altLang="zh-CN" sz="3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『</a:t>
            </a:r>
            <a:r>
              <a:rPr lang="zh-CN" altLang="en-US" sz="3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我爱我的主人和我的妻子儿女，不愿意自由出去。</a:t>
            </a:r>
            <a:r>
              <a:rPr lang="en-US" altLang="zh-CN" sz="3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』</a:t>
            </a:r>
            <a:r>
              <a:rPr lang="zh-CN" altLang="en-US" sz="3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他的主人就要带他到审判官那里，又要带他到门前，靠近门框，用锥子穿他的耳朵，他就永远服事主人。</a:t>
            </a:r>
            <a:endParaRPr lang="en-US" altLang="zh-CN" sz="34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「人若卖女儿作婢女，婢女不可像男仆那样出去。主人选定她归自己，若不喜欢她，就要许她赎身；主人既然用诡诈待她，就没有权柄卖给外邦人。</a:t>
            </a:r>
            <a:endParaRPr lang="en-US" altLang="zh-CN" sz="34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主人若选定她给自己的儿子，就当待她如同女儿。若另娶一个，那女子的吃食、衣服，并好合的事，仍不可减少。若不向她行这三样，她就可以不用钱赎，白白地出去。」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5750"/>
            <a:ext cx="8001000" cy="4495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zh-CN" dirty="0" smtClean="0"/>
              <a:t>	</a:t>
            </a:r>
          </a:p>
          <a:p>
            <a:pPr>
              <a:lnSpc>
                <a:spcPct val="140000"/>
              </a:lnSpc>
              <a:buNone/>
            </a:pPr>
            <a:r>
              <a:rPr lang="zh-CN" altLang="en-US" sz="67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耶和华与以色列民立约</a:t>
            </a:r>
            <a:endParaRPr lang="en-US" altLang="zh-CN" sz="67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	</a:t>
            </a:r>
            <a:r>
              <a:rPr lang="en-US" altLang="zh-CN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16-19——</a:t>
            </a:r>
            <a:r>
              <a:rPr lang="zh-CN" altLang="en-US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雷轰，闪电，密云，角声，全山冒烟</a:t>
            </a:r>
            <a:endParaRPr lang="en-US" altLang="zh-CN" sz="38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出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章 ，耶和华神颁布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十诫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（即总宪章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）</a:t>
            </a:r>
            <a:endParaRPr lang="en-US" altLang="zh-CN" sz="3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	</a:t>
            </a:r>
            <a:r>
              <a:rPr lang="en-US" altLang="zh-CN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	</a:t>
            </a:r>
            <a:r>
              <a:rPr lang="en-US" altLang="zh-CN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20</a:t>
            </a:r>
            <a:r>
              <a:rPr lang="zh-CN" altLang="en-US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18——</a:t>
            </a:r>
            <a:r>
              <a:rPr lang="zh-CN" altLang="en-US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雷轰、闪电、角声、山上冒烟</a:t>
            </a:r>
            <a:endParaRPr lang="en-US" altLang="zh-CN" sz="38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endParaRPr lang="en-US" altLang="zh-CN" sz="38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出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21-23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章，耶和华神颁布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典章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（即民事刑事律例）</a:t>
            </a:r>
            <a:endParaRPr lang="en-US" altLang="zh-CN" sz="3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endParaRPr lang="en-US" altLang="zh-CN" sz="38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出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24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章，正式履行立约仪式，完成立约</a:t>
            </a:r>
            <a:endParaRPr lang="en-US" altLang="zh-CN" sz="3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	</a:t>
            </a:r>
            <a:r>
              <a:rPr lang="en-US" altLang="zh-CN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神与以色列人在约中缔结关系，和睦温馨，相亲相善</a:t>
            </a:r>
            <a:endParaRPr lang="zh-CN" altLang="en-US" sz="3800" b="1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382000" cy="4343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altLang="zh-CN" dirty="0" smtClean="0"/>
              <a:t>	</a:t>
            </a:r>
          </a:p>
          <a:p>
            <a:pPr marL="18288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出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章、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章、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章的内容是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耶和华亲自颁布祂与以色列民所立的约书</a:t>
            </a:r>
            <a:endParaRPr lang="en-US" altLang="zh-CN" sz="4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一、因为耶和华神说“你们要归我作祭司、国度，为圣洁的国民”。依照宗主国对盟约国有权提出要求的原则，神来立定条约。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二、神以祂的约书与全体以色列民立约，明确规定以色列基本的民事、刑事的法则。并不分贵贱。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（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这是历史的先例）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三、律法是神性情的发表。典章的要求，启示了神的心意和旨意，这是学习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21-23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章最重要的部分，胜过典章字句。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>
              <a:lnSpc>
                <a:spcPct val="140000"/>
              </a:lnSpc>
              <a:buNone/>
            </a:pPr>
            <a:r>
              <a:rPr lang="en-US" altLang="zh-CN" sz="2900" dirty="0" smtClean="0"/>
              <a:t>【</a:t>
            </a:r>
            <a:r>
              <a:rPr lang="zh-CN" altLang="en-US" sz="2900" dirty="0" smtClean="0"/>
              <a:t>耶和华神与以色列是以典章立约，立约之后，才赐下关于如何与神相交的内容，即律例。</a:t>
            </a:r>
            <a:r>
              <a:rPr lang="en-US" altLang="zh-CN" sz="2900" dirty="0" smtClean="0"/>
              <a:t>】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438150"/>
            <a:ext cx="8382000" cy="4267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endParaRPr lang="en-US" altLang="zh-CN" sz="15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u="sng" dirty="0" smtClean="0">
                <a:latin typeface="KaiTi" pitchFamily="49" charset="-122"/>
                <a:ea typeface="KaiTi" pitchFamily="49" charset="-122"/>
              </a:rPr>
              <a:t>请大家思考并讨论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5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当耶和华神要与以色列民立约的时候，约书最先出现的内容，为什么是关于如何对待奴仆的条例？这样的条例表达了神何种心意？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0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参考：各常见圣经注释书的讲解：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新旧约圣经辅读注释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——21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1-11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 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奴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隶制度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圣经串珠版注释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——21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　约书标题；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2-11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待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仆之例　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每日研经丛书注释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——21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1-6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　希伯来奴仆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马唐纳圣经注释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——21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1-11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关于奴仆的典章</a:t>
            </a:r>
          </a:p>
          <a:p>
            <a:pPr marL="91440" indent="0">
              <a:lnSpc>
                <a:spcPct val="140000"/>
              </a:lnSpc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启导本圣经注释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——21:1 “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典章”指本章及后两章的规范，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2-11 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是对待奴仆的律例。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问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题：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耶和华神为什么要把关于奴仆的条例放在最先的位置</a:t>
            </a: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?</a:t>
            </a:r>
            <a:endParaRPr lang="zh-CN" altLang="en-US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zh-CN" altLang="en-US" sz="4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奴仆是奴隶吗？奴仆是如何出现在以色列人当中的？</a:t>
            </a:r>
            <a:endParaRPr lang="zh-CN" altLang="en-US" b="1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2900" dirty="0" smtClean="0"/>
              <a:t>  </a:t>
            </a:r>
          </a:p>
          <a:p>
            <a:pPr>
              <a:buNone/>
            </a:pPr>
            <a:r>
              <a:rPr lang="en-US" sz="2900" dirty="0" smtClean="0"/>
              <a:t> </a:t>
            </a:r>
          </a:p>
          <a:p>
            <a:pPr>
              <a:buNone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zh-CN" altLang="en-US" sz="29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一个人成为奴仆的原因</a:t>
            </a:r>
            <a:r>
              <a:rPr lang="zh-CN" altLang="en-US" sz="2900" dirty="0" smtClean="0"/>
              <a:t>：</a:t>
            </a:r>
            <a:r>
              <a:rPr lang="en-US" sz="2900" dirty="0" smtClean="0"/>
              <a:t> </a:t>
            </a:r>
          </a:p>
          <a:p>
            <a:pPr>
              <a:buNone/>
            </a:pPr>
            <a:endParaRPr lang="en-US" altLang="zh-CN" sz="1500" dirty="0" smtClean="0"/>
          </a:p>
          <a:p>
            <a:pPr marL="274320" indent="0">
              <a:lnSpc>
                <a:spcPct val="130000"/>
              </a:lnSpc>
              <a:buNone/>
            </a:pP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在当时的社会环境中，首要原因是穷困造成无法还债，从而被迫成为债务奴隶</a:t>
            </a:r>
            <a:r>
              <a:rPr lang="en-US" altLang="zh-CN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卖自身为奴或卖儿女为奴。</a:t>
            </a:r>
            <a:r>
              <a:rPr lang="en-US" altLang="zh-CN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除此之外常见的还有战争奴隶，由俘虏转变成奴隶</a:t>
            </a:r>
            <a:r>
              <a:rPr lang="en-US" altLang="zh-CN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29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274320" indent="0">
              <a:lnSpc>
                <a:spcPct val="130000"/>
              </a:lnSpc>
              <a:buNone/>
            </a:pP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请问</a:t>
            </a: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，你如</a:t>
            </a: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何看待奴仆的文化与体制？</a:t>
            </a:r>
            <a:endParaRPr lang="en-US" altLang="zh-CN" sz="29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274320" indent="0">
              <a:lnSpc>
                <a:spcPct val="130000"/>
              </a:lnSpc>
              <a:buNone/>
            </a:pP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你在</a:t>
            </a: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圣经中能找到一些为奴的例子吗</a:t>
            </a: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？他们的表现给你哪些启示？</a:t>
            </a:r>
            <a:endParaRPr lang="zh-CN" altLang="en-US" sz="2900" b="1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666750"/>
            <a:ext cx="7239000" cy="2057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奴仆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即奴隶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的身份特点：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sz="600" b="1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  1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、失去自主权，归主人作为主人的财产。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  2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、为主人服务，听命于主人的吩咐。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  3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、要忠于主人，为主人利益和需要考虑。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  4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、甘愿为主人牺牲自己的奴仆，是一个好奴仆的最高评价。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txBody>
          <a:bodyPr>
            <a:normAutofit fontScale="47500" lnSpcReduction="20000"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sz="1700" dirty="0" smtClean="0"/>
          </a:p>
          <a:p>
            <a:pPr marL="274320" indent="0">
              <a:lnSpc>
                <a:spcPct val="140000"/>
              </a:lnSpc>
              <a:buNone/>
            </a:pPr>
            <a:r>
              <a:rPr lang="zh-CN" altLang="en-US" sz="2900" dirty="0" smtClean="0"/>
              <a:t>注意当代文化对人思想的影响</a:t>
            </a:r>
            <a:endParaRPr lang="en-US" altLang="zh-CN" sz="2900" dirty="0" smtClean="0"/>
          </a:p>
          <a:p>
            <a:pPr marL="274320" indent="0">
              <a:lnSpc>
                <a:spcPct val="140000"/>
              </a:lnSpc>
              <a:buNone/>
            </a:pPr>
            <a:r>
              <a:rPr lang="zh-CN" altLang="en-US" sz="2900" dirty="0" smtClean="0"/>
              <a:t>“奴隶”的概念，是现代社会所不能接受的。我们不但认为我们都是自由的人，而且认为人应当是生来自由的。自由是现代文化很强的主张。</a:t>
            </a:r>
            <a:endParaRPr lang="en-US" altLang="zh-CN" sz="2900" dirty="0" smtClean="0"/>
          </a:p>
          <a:p>
            <a:pPr marL="27432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>
              <a:lnSpc>
                <a:spcPct val="140000"/>
              </a:lnSpc>
            </a:pPr>
            <a:r>
              <a:rPr lang="zh-CN" altLang="en-US" sz="2900" b="1" dirty="0" smtClean="0">
                <a:hlinkClick r:id="rId2"/>
              </a:rPr>
              <a:t>加</a:t>
            </a:r>
            <a:r>
              <a:rPr lang="en-US" altLang="zh-CN" sz="2900" b="1" dirty="0" smtClean="0">
                <a:hlinkClick r:id="rId2"/>
              </a:rPr>
              <a:t>1:10</a:t>
            </a:r>
            <a:r>
              <a:rPr lang="zh-CN" altLang="en-US" sz="2900" dirty="0" smtClean="0"/>
              <a:t>  </a:t>
            </a:r>
            <a:r>
              <a:rPr lang="en-US" altLang="zh-CN" sz="2900" dirty="0" smtClean="0"/>
              <a:t>……</a:t>
            </a:r>
            <a:r>
              <a:rPr lang="zh-CN" altLang="en-US" sz="2900" dirty="0" smtClean="0"/>
              <a:t>我岂是讨人的喜欢吗？若仍旧讨人的喜欢，我就不是基督的</a:t>
            </a:r>
            <a:r>
              <a:rPr lang="zh-CN" altLang="en-US" sz="2900" b="1" dirty="0" smtClean="0"/>
              <a:t>仆人</a:t>
            </a:r>
            <a:r>
              <a:rPr lang="zh-CN" altLang="en-US" sz="2900" dirty="0" smtClean="0"/>
              <a:t>了。</a:t>
            </a:r>
          </a:p>
          <a:p>
            <a:pPr>
              <a:lnSpc>
                <a:spcPct val="140000"/>
              </a:lnSpc>
            </a:pPr>
            <a:r>
              <a:rPr lang="zh-CN" altLang="en-US" sz="2900" b="1" dirty="0" smtClean="0">
                <a:hlinkClick r:id="rId3"/>
              </a:rPr>
              <a:t>弗</a:t>
            </a:r>
            <a:r>
              <a:rPr lang="en-US" altLang="zh-CN" sz="2900" b="1" dirty="0" smtClean="0">
                <a:hlinkClick r:id="rId3"/>
              </a:rPr>
              <a:t>6:5</a:t>
            </a:r>
            <a:r>
              <a:rPr lang="en-US" altLang="zh-CN" sz="2900" b="1" dirty="0" smtClean="0"/>
              <a:t>  </a:t>
            </a:r>
            <a:r>
              <a:rPr lang="zh-CN" altLang="en-US" sz="2900" dirty="0" smtClean="0"/>
              <a:t>你们作</a:t>
            </a:r>
            <a:r>
              <a:rPr lang="zh-CN" altLang="en-US" sz="2900" b="1" dirty="0" smtClean="0"/>
              <a:t>仆人</a:t>
            </a:r>
            <a:r>
              <a:rPr lang="zh-CN" altLang="en-US" sz="2900" dirty="0" smtClean="0"/>
              <a:t>的，要惧怕战兢，用诚实的心听从你们肉身的主人，好像听从基督一般。</a:t>
            </a:r>
          </a:p>
          <a:p>
            <a:pPr>
              <a:lnSpc>
                <a:spcPct val="140000"/>
              </a:lnSpc>
            </a:pPr>
            <a:r>
              <a:rPr lang="zh-CN" altLang="en-US" sz="2900" b="1" dirty="0" smtClean="0">
                <a:hlinkClick r:id="rId4"/>
              </a:rPr>
              <a:t>弗</a:t>
            </a:r>
            <a:r>
              <a:rPr lang="en-US" altLang="zh-CN" sz="2900" b="1" dirty="0" smtClean="0">
                <a:hlinkClick r:id="rId4"/>
              </a:rPr>
              <a:t>6:6</a:t>
            </a:r>
            <a:r>
              <a:rPr lang="en-US" altLang="zh-CN" sz="2900" b="1" dirty="0" smtClean="0"/>
              <a:t>  </a:t>
            </a:r>
            <a:r>
              <a:rPr lang="zh-CN" altLang="en-US" sz="2900" dirty="0" smtClean="0"/>
              <a:t>不要只在眼前事奉，像是讨人喜欢的，要像基督的</a:t>
            </a:r>
            <a:r>
              <a:rPr lang="zh-CN" altLang="en-US" sz="2900" b="1" dirty="0" smtClean="0"/>
              <a:t>仆人</a:t>
            </a:r>
            <a:r>
              <a:rPr lang="zh-CN" altLang="en-US" sz="2900" dirty="0" smtClean="0"/>
              <a:t>，从心里遵行神的旨意，</a:t>
            </a:r>
          </a:p>
          <a:p>
            <a:pPr>
              <a:lnSpc>
                <a:spcPct val="140000"/>
              </a:lnSpc>
            </a:pPr>
            <a:r>
              <a:rPr lang="zh-CN" altLang="en-US" sz="2900" b="1" dirty="0" smtClean="0">
                <a:hlinkClick r:id="rId5"/>
              </a:rPr>
              <a:t>腓</a:t>
            </a:r>
            <a:r>
              <a:rPr lang="en-US" altLang="zh-CN" sz="2900" b="1" dirty="0" smtClean="0">
                <a:hlinkClick r:id="rId5"/>
              </a:rPr>
              <a:t>1:1</a:t>
            </a:r>
            <a:r>
              <a:rPr lang="en-US" altLang="zh-CN" sz="2900" b="1" dirty="0" smtClean="0"/>
              <a:t>  </a:t>
            </a:r>
            <a:r>
              <a:rPr lang="zh-CN" altLang="en-US" sz="2900" dirty="0" smtClean="0"/>
              <a:t>基督耶稣的</a:t>
            </a:r>
            <a:r>
              <a:rPr lang="zh-CN" altLang="en-US" sz="2900" b="1" dirty="0" smtClean="0"/>
              <a:t>仆人</a:t>
            </a:r>
            <a:r>
              <a:rPr lang="zh-CN" altLang="en-US" sz="2900" dirty="0" smtClean="0"/>
              <a:t>保罗和提摩太，</a:t>
            </a:r>
          </a:p>
          <a:p>
            <a:pPr>
              <a:lnSpc>
                <a:spcPct val="140000"/>
              </a:lnSpc>
            </a:pPr>
            <a:r>
              <a:rPr lang="zh-CN" altLang="en-US" sz="2900" b="1" dirty="0" smtClean="0">
                <a:hlinkClick r:id="rId6"/>
              </a:rPr>
              <a:t>雅</a:t>
            </a:r>
            <a:r>
              <a:rPr lang="en-US" altLang="zh-CN" sz="2900" b="1" dirty="0" smtClean="0">
                <a:hlinkClick r:id="rId6"/>
              </a:rPr>
              <a:t>1:1</a:t>
            </a:r>
            <a:r>
              <a:rPr lang="en-US" altLang="zh-CN" sz="2900" b="1" dirty="0" smtClean="0"/>
              <a:t>  </a:t>
            </a:r>
            <a:r>
              <a:rPr lang="zh-CN" altLang="en-US" sz="2900" dirty="0" smtClean="0"/>
              <a:t>作神和主耶稣基督</a:t>
            </a:r>
            <a:r>
              <a:rPr lang="zh-CN" altLang="en-US" sz="2900" b="1" dirty="0" smtClean="0"/>
              <a:t>仆人</a:t>
            </a:r>
            <a:r>
              <a:rPr lang="zh-CN" altLang="en-US" sz="2900" dirty="0" smtClean="0"/>
              <a:t>的雅各，</a:t>
            </a:r>
            <a:endParaRPr lang="en-US" altLang="zh-CN" sz="2900" dirty="0" smtClean="0"/>
          </a:p>
          <a:p>
            <a:pPr>
              <a:lnSpc>
                <a:spcPct val="140000"/>
              </a:lnSpc>
            </a:pPr>
            <a:r>
              <a:rPr lang="zh-CN" altLang="en-US" sz="2900" b="1" dirty="0" smtClean="0">
                <a:hlinkClick r:id="rId7"/>
              </a:rPr>
              <a:t>犹</a:t>
            </a:r>
            <a:r>
              <a:rPr lang="en-US" altLang="zh-CN" sz="2900" b="1" dirty="0" smtClean="0">
                <a:hlinkClick r:id="rId7"/>
              </a:rPr>
              <a:t>1:1</a:t>
            </a:r>
            <a:r>
              <a:rPr lang="en-US" altLang="zh-CN" sz="2900" b="1" dirty="0" smtClean="0"/>
              <a:t>  </a:t>
            </a:r>
            <a:r>
              <a:rPr lang="zh-CN" altLang="en-US" sz="2900" dirty="0" smtClean="0"/>
              <a:t>耶稣基督的</a:t>
            </a:r>
            <a:r>
              <a:rPr lang="zh-CN" altLang="en-US" sz="2900" b="1" dirty="0" smtClean="0"/>
              <a:t>仆人</a:t>
            </a:r>
            <a:r>
              <a:rPr lang="zh-CN" altLang="en-US" sz="2900" dirty="0" smtClean="0"/>
              <a:t>，雅各的弟兄犹大，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514350"/>
            <a:ext cx="8229600" cy="1066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耶稣回答说，我实实在在的告诉你们：所有犯罪的，就是罪的奴仆。</a:t>
            </a:r>
            <a:endParaRPr lang="en-US" altLang="zh-CN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约翰福音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8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34</a:t>
            </a:r>
            <a:endParaRPr lang="zh-CN" altLang="en-US" b="1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1950"/>
            <a:ext cx="8229600" cy="4343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这一部分的重点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、限制以色列人为奴的期限为</a:t>
            </a: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6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年，第</a:t>
            </a: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7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年白白地出去；</a:t>
            </a:r>
            <a:endParaRPr lang="en-US" altLang="zh-CN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、主人所赐的妻子和所生的子女归主人，不可带走；</a:t>
            </a:r>
            <a:endParaRPr lang="en-US" altLang="zh-CN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、奴仆可选择：独自出去，或留下终身为奴。</a:t>
            </a:r>
            <a:endParaRPr lang="en-US" altLang="zh-CN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对婢女的原则（略）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</a:t>
            </a:r>
            <a:r>
              <a:rPr lang="zh-CN" altLang="en-US" u="sng" dirty="0" smtClean="0">
                <a:latin typeface="KaiTi" pitchFamily="49" charset="-122"/>
                <a:ea typeface="KaiTi" pitchFamily="49" charset="-122"/>
              </a:rPr>
              <a:t>用锥子穿他的耳朵”的仪式，是否表示着这奴仆与他主人的关系发生了某些变化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？</a:t>
            </a:r>
            <a:endParaRPr lang="en-US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9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9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9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9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C00000"/>
                </a:solidFill>
              </a:rPr>
              <a:t>。</a:t>
            </a:r>
            <a:endParaRPr lang="en-US" altLang="zh-CN" sz="2900" dirty="0" smtClean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876550"/>
            <a:ext cx="7848600" cy="1752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祭物和禮物你不喜悅，你已經開通我的耳朵，燔祭和贖罪祭非你所要。</a:t>
            </a:r>
            <a:endParaRPr lang="en-US" altLang="zh-TW" sz="16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zh-CN" altLang="en-US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诗篇</a:t>
            </a:r>
            <a:r>
              <a:rPr lang="en-US" altLang="zh-CN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40</a:t>
            </a:r>
            <a:r>
              <a:rPr lang="zh-CN" altLang="en-US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6</a:t>
            </a:r>
            <a:endParaRPr lang="en-US" altLang="zh-TW" sz="16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endParaRPr lang="en-US" altLang="zh-CN" sz="16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zh-CN" altLang="en-US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主耶和华开通我的耳朵，我并没有违背，也没有退后。</a:t>
            </a:r>
            <a:endParaRPr lang="en-US" altLang="zh-CN" sz="16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zh-CN" altLang="en-US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以赛亚书</a:t>
            </a:r>
            <a:r>
              <a:rPr lang="en-US" altLang="zh-CN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50</a:t>
            </a:r>
            <a:r>
              <a:rPr lang="zh-CN" altLang="en-US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</a:t>
            </a:r>
            <a:endParaRPr lang="zh-CN" altLang="en-US" sz="1600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00407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sz="11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经文 出</a:t>
            </a:r>
            <a:r>
              <a:rPr lang="en-US" altLang="zh-CN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21</a:t>
            </a: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12-27</a:t>
            </a:r>
          </a:p>
          <a:p>
            <a:pPr marL="91440" indent="0">
              <a:lnSpc>
                <a:spcPct val="130000"/>
              </a:lnSpc>
              <a:buNone/>
            </a:pPr>
            <a:endParaRPr lang="en-US" altLang="zh-CN" sz="15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打人以致打死的、必要把他治死。人若不是埋伏着杀人、乃是神交在他手中、我就设下一个地方、他可以往那里逃跑。人若任意用诡计杀了他的邻舍、就是逃到我的坛那里、也当捉去把他治死。打父母的、必要把他治死。拐带人口、或是把人卖了、或是留在他手下、必要把他治死。咒骂父母的、必要把他治死。人若彼此相争、这个用石头或是拳头打那个、尚且不至于死、不过躺卧在床、若再能起来扶杖而出、那打他的可算无罪、但要将他耽误的工夫用钱赔补、并要将他全然医好。人若用棍子打奴仆或婢女、立时死在他的手下、他必要受刑。若过一两天才死、就可以不受刑、因为是用钱买的。人若彼此争斗、伤害有孕的妇人、甚至坠胎、随后却无别害、那伤害他的总要按妇人的丈夫所要的、照审判官所断的受罚。若有别害、就要以命偿命、</a:t>
            </a:r>
            <a:r>
              <a:rPr lang="zh-CN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以眼还眼、以牙还牙</a:t>
            </a:r>
            <a:r>
              <a:rPr lang="zh-CN" altLang="en-US" sz="2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、以手还手、以脚还脚、以烙还烙、以伤还伤、以打还打。人若打坏了他奴仆或是婢女的一只眼、就要因他的眼放他去得以自由。若打掉了他奴仆或是婢女的一个牙、就要因他的牙放他去得以自由。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3069</TotalTime>
  <Words>2530</Words>
  <Application>Microsoft Office PowerPoint</Application>
  <PresentationFormat>On-screen Show (16:9)</PresentationFormat>
  <Paragraphs>195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《出埃及记》21章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出埃及记17-19章</dc:title>
  <dc:creator>Thinkpad T470s</dc:creator>
  <cp:lastModifiedBy>Thinkpad T470s</cp:lastModifiedBy>
  <cp:revision>24</cp:revision>
  <dcterms:created xsi:type="dcterms:W3CDTF">2024-10-17T00:08:56Z</dcterms:created>
  <dcterms:modified xsi:type="dcterms:W3CDTF">2024-12-29T00:07:47Z</dcterms:modified>
</cp:coreProperties>
</file>