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6" r:id="rId2"/>
    <p:sldId id="268" r:id="rId3"/>
    <p:sldId id="298" r:id="rId4"/>
    <p:sldId id="271" r:id="rId5"/>
    <p:sldId id="297" r:id="rId6"/>
    <p:sldId id="267" r:id="rId7"/>
    <p:sldId id="265" r:id="rId8"/>
    <p:sldId id="299" r:id="rId9"/>
    <p:sldId id="262" r:id="rId10"/>
    <p:sldId id="266" r:id="rId11"/>
    <p:sldId id="270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7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6871-6742-4F04-9A72-5EA0464FE43E}" type="datetimeFigureOut">
              <a:rPr lang="zh-CN" altLang="en-US" smtClean="0"/>
              <a:pPr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约翰福音 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第七章</a:t>
            </a:r>
            <a:endParaRPr lang="zh-CN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05150"/>
            <a:ext cx="6172200" cy="1009650"/>
          </a:xfrm>
        </p:spPr>
        <p:txBody>
          <a:bodyPr/>
          <a:lstStyle/>
          <a:p>
            <a:pPr algn="r"/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2024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年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12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月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29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日</a:t>
            </a:r>
            <a:endParaRPr lang="zh-CN" altLang="en-US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8150"/>
            <a:ext cx="8305800" cy="434340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>
            <a:normAutofit fontScale="40000" lnSpcReduction="20000"/>
          </a:bodyPr>
          <a:lstStyle/>
          <a:p>
            <a:pPr>
              <a:buNone/>
            </a:pPr>
            <a:endParaRPr lang="en-US" altLang="zh-CN" sz="1100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b="1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b="1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sz="3800" b="1" dirty="0" smtClean="0"/>
              <a:t>对我们的教训</a:t>
            </a:r>
            <a:r>
              <a:rPr lang="zh-CN" altLang="en-US" sz="3800" dirty="0" smtClean="0"/>
              <a:t>：</a:t>
            </a:r>
            <a:endParaRPr lang="en-US" altLang="zh-CN" sz="38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800" dirty="0" smtClean="0"/>
              <a:t>1</a:t>
            </a:r>
            <a:r>
              <a:rPr lang="zh-CN" altLang="en-US" sz="3800" dirty="0" smtClean="0"/>
              <a:t>、主耶稣有伟大的福音使命，主以此为重；</a:t>
            </a:r>
            <a:endParaRPr lang="en-US" altLang="zh-CN" sz="38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800" dirty="0" smtClean="0"/>
              <a:t>2</a:t>
            </a:r>
            <a:r>
              <a:rPr lang="zh-CN" altLang="en-US" sz="3800" dirty="0" smtClean="0"/>
              <a:t>、这也向人显明：家庭中的事奉，以及对家人生命的影响与改变是一件极难的事。</a:t>
            </a:r>
            <a:endParaRPr lang="en-US" altLang="zh-CN" sz="38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800" dirty="0" smtClean="0"/>
              <a:t>3</a:t>
            </a:r>
            <a:r>
              <a:rPr lang="zh-CN" altLang="en-US" sz="3800" dirty="0" smtClean="0"/>
              <a:t>、主耶稣以祂和智慧来解决此事。时机不成熟的时候，并不强求。让家人去察看、思想。直到他们看见主耶稣在十字架上受死、看见主复活、再到圣灵赐下，他们就信了。并从此坚信不疑，成为耶路撒冷教会的最有影响力的领袖。</a:t>
            </a:r>
            <a:endParaRPr lang="en-US" altLang="zh-CN" sz="3800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b="1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b="1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b="1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b="1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b="1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sz="3800" b="1" dirty="0" smtClean="0"/>
              <a:t>我们如何在家中传福音？</a:t>
            </a:r>
            <a:endParaRPr lang="en-US" altLang="zh-CN" sz="3800" b="1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800" dirty="0" smtClean="0"/>
              <a:t>1</a:t>
            </a:r>
            <a:r>
              <a:rPr lang="zh-CN" altLang="en-US" sz="3800" dirty="0" smtClean="0"/>
              <a:t>、同样心怀使命。在目标末达成之前，交在祷告中。</a:t>
            </a:r>
            <a:endParaRPr lang="en-US" altLang="zh-CN" sz="38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800" dirty="0" smtClean="0"/>
              <a:t>2</a:t>
            </a:r>
            <a:r>
              <a:rPr lang="zh-CN" altLang="en-US" sz="3800" dirty="0" smtClean="0"/>
              <a:t>、知道这是难事，而存着爱心，恒久忍耐。神必不将难担的担子放在信徒的肩上，而且，神必在我们这愿望上帮助我们；</a:t>
            </a:r>
            <a:endParaRPr lang="en-US" altLang="zh-CN" sz="38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800" dirty="0" smtClean="0"/>
              <a:t>3</a:t>
            </a:r>
            <a:r>
              <a:rPr lang="zh-CN" altLang="en-US" sz="3800" dirty="0" smtClean="0"/>
              <a:t>、要从神支取智慧，不断总结经验教训。生命彼此影响。为神是盐，调出家庭的美味；为神是光，让家人看见从神而来的美善。</a:t>
            </a:r>
            <a:endParaRPr lang="en-US" altLang="zh-CN" sz="3800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38150"/>
            <a:ext cx="7924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" indent="0">
              <a:lnSpc>
                <a:spcPct val="140000"/>
              </a:lnSpc>
              <a:buNone/>
            </a:pPr>
            <a:r>
              <a:rPr lang="zh-CN" alt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主耶稣未能在家乡多行异能，也没有在家庭中开展事工</a:t>
            </a:r>
            <a:endParaRPr lang="en-US" altLang="zh-CN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4350"/>
            <a:ext cx="7924800" cy="408027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lnSpc>
                <a:spcPct val="130000"/>
              </a:lnSpc>
              <a:buNone/>
            </a:pPr>
            <a:r>
              <a:rPr lang="zh-CN" altLang="en-US" sz="4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耶稣对弟兄们的回答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【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交叉结构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】</a:t>
            </a:r>
          </a:p>
          <a:p>
            <a:pPr>
              <a:lnSpc>
                <a:spcPct val="130000"/>
              </a:lnSpc>
              <a:buNone/>
            </a:pPr>
            <a:endParaRPr lang="en-US" altLang="zh-CN" dirty="0" smtClean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我的时候还没有到</a:t>
            </a:r>
            <a:endParaRPr lang="en-US" altLang="zh-CN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 smtClean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    你们的时候常是方便的</a:t>
            </a:r>
            <a:endParaRPr lang="en-US" altLang="zh-CN" b="1" dirty="0" smtClean="0">
              <a:solidFill>
                <a:srgbClr val="00B05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        世人不恨你们，却恨我，因为我指证其恶</a:t>
            </a:r>
            <a:endParaRPr lang="en-US" altLang="zh-CN" b="1" dirty="0" smtClean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 smtClean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    你们上去过节吧</a:t>
            </a:r>
            <a:endParaRPr lang="en-US" altLang="zh-CN" b="1" dirty="0" smtClean="0">
              <a:solidFill>
                <a:srgbClr val="00B05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我的时候还没有满</a:t>
            </a:r>
            <a:endParaRPr lang="en-US" altLang="zh-CN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30000"/>
              </a:lnSpc>
              <a:buNone/>
            </a:pPr>
            <a:endParaRPr lang="en-US" altLang="zh-CN" b="1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2900" dirty="0" smtClean="0">
                <a:latin typeface="+mn-ea"/>
              </a:rPr>
              <a:t>主耶稣仍在加利利</a:t>
            </a:r>
            <a:endParaRPr lang="en-US" altLang="zh-CN" sz="2900" dirty="0" smtClean="0">
              <a:latin typeface="+mn-ea"/>
            </a:endParaRPr>
          </a:p>
          <a:p>
            <a:pPr>
              <a:lnSpc>
                <a:spcPct val="130000"/>
              </a:lnSpc>
              <a:buNone/>
            </a:pPr>
            <a:r>
              <a:rPr lang="zh-CN" altLang="en-US" sz="2900" dirty="0" smtClean="0">
                <a:latin typeface="+mn-ea"/>
              </a:rPr>
              <a:t>弟兄上去后，主耶稣暗暗地上去过节。</a:t>
            </a:r>
            <a:r>
              <a:rPr lang="en-US" altLang="zh-CN" sz="2900" dirty="0" smtClean="0">
                <a:latin typeface="+mn-ea"/>
              </a:rPr>
              <a:t>【</a:t>
            </a:r>
            <a:r>
              <a:rPr lang="zh-CN" altLang="en-US" sz="2900" dirty="0" smtClean="0">
                <a:latin typeface="+mn-ea"/>
              </a:rPr>
              <a:t>迟些日子再去，减低影响</a:t>
            </a:r>
            <a:r>
              <a:rPr lang="en-US" altLang="zh-CN" sz="2900" dirty="0" smtClean="0">
                <a:latin typeface="+mn-ea"/>
              </a:rPr>
              <a:t>】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080273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/>
              <a:t>约</a:t>
            </a:r>
          </a:p>
        </p:txBody>
      </p:sp>
      <p:pic>
        <p:nvPicPr>
          <p:cNvPr id="16386" name="Picture 2" descr="C:\Users\Thinkpad T470s\Desktop\以色列之旅\20230401_080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005940" cy="45033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81600" y="3486150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KaiTi" pitchFamily="49" charset="-122"/>
                <a:ea typeface="KaiTi" pitchFamily="49" charset="-122"/>
              </a:rPr>
              <a:t>犹太大旷野</a:t>
            </a:r>
            <a:endParaRPr lang="zh-CN" altLang="en-US" sz="2400" b="1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080273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/>
              <a:t>约</a:t>
            </a:r>
          </a:p>
        </p:txBody>
      </p:sp>
      <p:pic>
        <p:nvPicPr>
          <p:cNvPr id="17410" name="Picture 2" descr="C:\Users\Thinkpad T470s\Desktop\以色列之旅\20230401_08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1950"/>
            <a:ext cx="807720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080273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8434" name="Picture 2" descr="C:\Users\Thinkpad T470s\Desktop\以色列之旅\20230401_101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8150"/>
            <a:ext cx="7809089" cy="439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080273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/>
              <a:t>约</a:t>
            </a:r>
          </a:p>
        </p:txBody>
      </p:sp>
      <p:pic>
        <p:nvPicPr>
          <p:cNvPr id="19459" name="Picture 3" descr="C:\Users\Thinkpad T470s\Desktop\以色列之旅\20230402_174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1950"/>
            <a:ext cx="8153400" cy="458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0802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4200" b="1" dirty="0" smtClean="0">
                <a:solidFill>
                  <a:srgbClr val="C00000"/>
                </a:solidFill>
              </a:rPr>
              <a:t>约翰福音 </a:t>
            </a:r>
            <a:r>
              <a:rPr lang="en-US" altLang="zh-CN" sz="4200" b="1" dirty="0" smtClean="0">
                <a:solidFill>
                  <a:srgbClr val="C00000"/>
                </a:solidFill>
              </a:rPr>
              <a:t>7</a:t>
            </a:r>
            <a:r>
              <a:rPr lang="zh-CN" altLang="en-US" sz="4200" b="1" dirty="0" smtClean="0">
                <a:solidFill>
                  <a:srgbClr val="C00000"/>
                </a:solidFill>
              </a:rPr>
              <a:t>：</a:t>
            </a:r>
            <a:r>
              <a:rPr lang="en-US" altLang="zh-CN" sz="4200" b="1" dirty="0" smtClean="0">
                <a:solidFill>
                  <a:srgbClr val="C00000"/>
                </a:solidFill>
              </a:rPr>
              <a:t>1-10</a:t>
            </a:r>
          </a:p>
          <a:p>
            <a:pPr>
              <a:buNone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400" dirty="0" smtClean="0">
                <a:solidFill>
                  <a:srgbClr val="C00000"/>
                </a:solidFill>
              </a:rPr>
              <a:t>        7:1</a:t>
            </a:r>
            <a:r>
              <a:rPr lang="zh-CN" altLang="en-US" sz="3400" dirty="0" smtClean="0">
                <a:solidFill>
                  <a:srgbClr val="C00000"/>
                </a:solidFill>
              </a:rPr>
              <a:t>这事以后、耶稣在加利利游行、不愿在犹太游行．因为犹太人想要杀他。</a:t>
            </a:r>
            <a:r>
              <a:rPr lang="en-US" altLang="zh-CN" sz="3400" dirty="0" smtClean="0">
                <a:solidFill>
                  <a:srgbClr val="C00000"/>
                </a:solidFill>
              </a:rPr>
              <a:t>7:2</a:t>
            </a:r>
            <a:r>
              <a:rPr lang="zh-CN" altLang="en-US" sz="3400" dirty="0" smtClean="0">
                <a:solidFill>
                  <a:srgbClr val="C00000"/>
                </a:solidFill>
              </a:rPr>
              <a:t>当时犹太人的住棚节近了。</a:t>
            </a:r>
            <a:endParaRPr lang="en-US" altLang="zh-CN" sz="3400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400" dirty="0" smtClean="0">
                <a:solidFill>
                  <a:srgbClr val="C00000"/>
                </a:solidFill>
              </a:rPr>
              <a:t>        7:3</a:t>
            </a:r>
            <a:r>
              <a:rPr lang="zh-CN" altLang="en-US" sz="3400" dirty="0" smtClean="0">
                <a:solidFill>
                  <a:srgbClr val="C00000"/>
                </a:solidFill>
              </a:rPr>
              <a:t>耶稣的弟兄就对他说、你离开这里上犹太去吧、叫你的门徒也看见你所行的事。</a:t>
            </a:r>
            <a:r>
              <a:rPr lang="en-US" altLang="zh-CN" sz="3400" dirty="0" smtClean="0">
                <a:solidFill>
                  <a:srgbClr val="C00000"/>
                </a:solidFill>
              </a:rPr>
              <a:t>7:4</a:t>
            </a:r>
            <a:r>
              <a:rPr lang="zh-CN" altLang="en-US" sz="3400" dirty="0" smtClean="0">
                <a:solidFill>
                  <a:srgbClr val="C00000"/>
                </a:solidFill>
              </a:rPr>
              <a:t>人要显扬名声、没有在暗处行事的．你如果行这些事、就当将自己显明给世人看。</a:t>
            </a:r>
            <a:endParaRPr lang="en-US" altLang="zh-CN" sz="3400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400" dirty="0" smtClean="0">
                <a:solidFill>
                  <a:srgbClr val="C00000"/>
                </a:solidFill>
              </a:rPr>
              <a:t>        7:5</a:t>
            </a:r>
            <a:r>
              <a:rPr lang="zh-CN" altLang="en-US" sz="3400" dirty="0" smtClean="0">
                <a:solidFill>
                  <a:srgbClr val="C00000"/>
                </a:solidFill>
              </a:rPr>
              <a:t>因为连他的弟兄说这话、是因为不信他。</a:t>
            </a:r>
            <a:r>
              <a:rPr lang="en-US" altLang="zh-CN" sz="3400" dirty="0" smtClean="0">
                <a:solidFill>
                  <a:srgbClr val="C00000"/>
                </a:solidFill>
              </a:rPr>
              <a:t>7:6</a:t>
            </a:r>
            <a:r>
              <a:rPr lang="zh-CN" altLang="en-US" sz="3400" dirty="0" smtClean="0">
                <a:solidFill>
                  <a:srgbClr val="C00000"/>
                </a:solidFill>
              </a:rPr>
              <a:t>耶稣就对他们说、我的时候还没有到．你们的时候常是方便的。</a:t>
            </a:r>
            <a:r>
              <a:rPr lang="en-US" altLang="zh-CN" sz="3400" dirty="0" smtClean="0">
                <a:solidFill>
                  <a:srgbClr val="C00000"/>
                </a:solidFill>
              </a:rPr>
              <a:t>7:7</a:t>
            </a:r>
            <a:r>
              <a:rPr lang="zh-CN" altLang="en-US" sz="3400" dirty="0" smtClean="0">
                <a:solidFill>
                  <a:srgbClr val="C00000"/>
                </a:solidFill>
              </a:rPr>
              <a:t>世人不能恨你们、却是恨我．因为我指证他们所作的事是恶的。</a:t>
            </a:r>
            <a:r>
              <a:rPr lang="en-US" altLang="zh-CN" sz="3400" dirty="0" smtClean="0">
                <a:solidFill>
                  <a:srgbClr val="C00000"/>
                </a:solidFill>
              </a:rPr>
              <a:t>7:8</a:t>
            </a:r>
            <a:r>
              <a:rPr lang="zh-CN" altLang="en-US" sz="3400" dirty="0" smtClean="0">
                <a:solidFill>
                  <a:srgbClr val="C00000"/>
                </a:solidFill>
              </a:rPr>
              <a:t>你们上去过节吧．我现在不上去过这节．因为我的时候还没有满。</a:t>
            </a:r>
            <a:endParaRPr lang="en-US" altLang="zh-CN" sz="3400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3400" dirty="0" smtClean="0">
                <a:solidFill>
                  <a:srgbClr val="C00000"/>
                </a:solidFill>
              </a:rPr>
              <a:t>        7:9</a:t>
            </a:r>
            <a:r>
              <a:rPr lang="zh-CN" altLang="en-US" sz="3400" dirty="0" smtClean="0">
                <a:solidFill>
                  <a:srgbClr val="C00000"/>
                </a:solidFill>
              </a:rPr>
              <a:t>耶稣说了这话、仍旧住在加利利。</a:t>
            </a:r>
            <a:r>
              <a:rPr lang="en-US" altLang="zh-CN" sz="3400" dirty="0" smtClean="0">
                <a:solidFill>
                  <a:srgbClr val="C00000"/>
                </a:solidFill>
              </a:rPr>
              <a:t>7:10</a:t>
            </a:r>
            <a:r>
              <a:rPr lang="zh-CN" altLang="en-US" sz="3400" dirty="0" smtClean="0">
                <a:solidFill>
                  <a:srgbClr val="C00000"/>
                </a:solidFill>
              </a:rPr>
              <a:t>但他弟兄上去以后、他也上去过节、不是明去、似乎是暗去的。</a:t>
            </a:r>
            <a:endParaRPr lang="zh-CN" altLang="en-US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077200" cy="408027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5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住棚节</a:t>
            </a:r>
            <a:endParaRPr lang="en-US" altLang="zh-CN" sz="59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zh-CN" altLang="en-US" dirty="0" smtClean="0"/>
              <a:t>        上次课预留的作业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       	1</a:t>
            </a:r>
            <a:r>
              <a:rPr lang="zh-CN" altLang="en-US" dirty="0" smtClean="0"/>
              <a:t>、住棚节的意义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	2</a:t>
            </a:r>
            <a:r>
              <a:rPr lang="zh-CN" altLang="en-US" dirty="0" smtClean="0"/>
              <a:t>、旧约圣经里是否有过关于</a:t>
            </a:r>
            <a:endParaRPr lang="en-US" altLang="zh-CN" dirty="0" smtClean="0"/>
          </a:p>
          <a:p>
            <a:pPr>
              <a:lnSpc>
                <a:spcPct val="140000"/>
              </a:lnSpc>
              <a:buNone/>
            </a:pPr>
            <a:r>
              <a:rPr lang="en-US" altLang="zh-CN" dirty="0" smtClean="0"/>
              <a:t>                </a:t>
            </a:r>
            <a:r>
              <a:rPr lang="zh-CN" altLang="en-US" dirty="0" smtClean="0"/>
              <a:t>以色列人过住棚节的记载？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2025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年的住棚节</a:t>
            </a:r>
            <a:endParaRPr lang="en-US" altLang="zh-CN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从</a:t>
            </a:r>
            <a:r>
              <a:rPr lang="en-US" altLang="zh-CN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10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月</a:t>
            </a:r>
            <a:r>
              <a:rPr lang="en-US" altLang="zh-CN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6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日晚日落后开始，</a:t>
            </a:r>
            <a:endParaRPr lang="en-US" altLang="zh-CN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至</a:t>
            </a:r>
            <a:r>
              <a:rPr lang="en-US" altLang="zh-CN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13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日日落结束。</a:t>
            </a:r>
            <a:endParaRPr lang="en-US" altLang="zh-CN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</p:txBody>
      </p:sp>
      <p:pic>
        <p:nvPicPr>
          <p:cNvPr id="4" name="Picture 3" descr="住棚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42951"/>
            <a:ext cx="492790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08027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5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住棚节</a:t>
            </a:r>
            <a:endParaRPr lang="en-US" altLang="zh-CN" sz="59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（圣经中从来没有完整地</a:t>
            </a:r>
            <a:r>
              <a:rPr lang="zh-CN" altLang="en-US" b="1" dirty="0" smtClean="0"/>
              <a:t>记载</a:t>
            </a:r>
            <a:r>
              <a:rPr lang="zh-CN" altLang="en-US" dirty="0" smtClean="0"/>
              <a:t>以色列人守住棚节，因为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这是一个关乎未来的节日）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sz="3800" b="1" u="sng" dirty="0" smtClean="0">
                <a:latin typeface="KaiTi" pitchFamily="49" charset="-122"/>
                <a:ea typeface="KaiTi" pitchFamily="49" charset="-122"/>
              </a:rPr>
              <a:t>旧约在摩西五经之后提到过的住棚节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代下</a:t>
            </a:r>
            <a:r>
              <a:rPr lang="en-US" altLang="zh-CN" dirty="0" smtClean="0">
                <a:solidFill>
                  <a:srgbClr val="C00000"/>
                </a:solidFill>
              </a:rPr>
              <a:t>8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13</a:t>
            </a:r>
            <a:r>
              <a:rPr lang="zh-CN" altLang="en-US" dirty="0" smtClean="0">
                <a:solidFill>
                  <a:srgbClr val="C00000"/>
                </a:solidFill>
              </a:rPr>
              <a:t>“又遵</a:t>
            </a:r>
            <a:r>
              <a:rPr lang="zh-CN" altLang="en-US" dirty="0" smtClean="0">
                <a:solidFill>
                  <a:srgbClr val="C00000"/>
                </a:solidFill>
              </a:rPr>
              <a:t>着摩西的吩咐在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住棚节献每日所当献的祭。”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拉</a:t>
            </a:r>
            <a:r>
              <a:rPr lang="en-US" altLang="zh-CN" dirty="0" smtClean="0">
                <a:solidFill>
                  <a:srgbClr val="C00000"/>
                </a:solidFill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4</a:t>
            </a:r>
            <a:r>
              <a:rPr lang="zh-CN" altLang="en-US" dirty="0" smtClean="0">
                <a:solidFill>
                  <a:srgbClr val="C00000"/>
                </a:solidFill>
              </a:rPr>
              <a:t>“又照律法书上所写的，守住棚节，按数照例，献每日所当献的燔祭”。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亚</a:t>
            </a:r>
            <a:r>
              <a:rPr lang="en-US" altLang="zh-CN" dirty="0" smtClean="0">
                <a:solidFill>
                  <a:srgbClr val="C00000"/>
                </a:solidFill>
              </a:rPr>
              <a:t>14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16-19</a:t>
            </a:r>
            <a:r>
              <a:rPr lang="zh-CN" altLang="en-US" dirty="0" smtClean="0">
                <a:solidFill>
                  <a:srgbClr val="C00000"/>
                </a:solidFill>
              </a:rPr>
              <a:t>，这几节的内容人都要上耶路撒冷过耶和华的住棚节，凡不来守这节的必受刑罚。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显然，一次记载守住棚节的过程都没有。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七章八章都是发生在住棚节期间。然而，约翰福音的记载只是以住棚节为背景，并没有直接记载犹太人过住棚节。住棚节仅仅成为背景，正在于犹太人</a:t>
            </a:r>
            <a:r>
              <a:rPr lang="zh-CN" altLang="en-US" dirty="0" smtClean="0"/>
              <a:t>丧失了</a:t>
            </a:r>
            <a:r>
              <a:rPr lang="zh-CN" altLang="en-US" dirty="0" smtClean="0"/>
              <a:t>耶和华所定这个节的意义。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8150"/>
            <a:ext cx="8458200" cy="4267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5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冲</a:t>
            </a:r>
            <a:r>
              <a:rPr lang="zh-CN" altLang="en-US" sz="5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突之一：家人的不信</a:t>
            </a:r>
            <a:endParaRPr lang="en-US" altLang="zh-CN" sz="51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耶稣的弟弟们如何看这位长兄？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他们说的话：“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人要显扬名声，没有在</a:t>
            </a:r>
            <a:r>
              <a:rPr lang="zh-CN" altLang="en-US" b="1" u="sng" dirty="0" smtClean="0">
                <a:solidFill>
                  <a:schemeClr val="accent5">
                    <a:lumMod val="75000"/>
                  </a:schemeClr>
                </a:solidFill>
              </a:rPr>
              <a:t>暗处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行事的。你如果行这些事，就当将自己</a:t>
            </a:r>
            <a:r>
              <a:rPr lang="zh-CN" altLang="en-US" b="1" u="sng" dirty="0" smtClean="0">
                <a:solidFill>
                  <a:schemeClr val="accent5">
                    <a:lumMod val="75000"/>
                  </a:schemeClr>
                </a:solidFill>
              </a:rPr>
              <a:t>显明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</a:rPr>
              <a:t>给世人看”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endParaRPr lang="en-US" altLang="zh-CN" sz="1500" dirty="0" smtClean="0"/>
          </a:p>
          <a:p>
            <a:pPr marL="91440" indent="0">
              <a:lnSpc>
                <a:spcPct val="140000"/>
              </a:lnSpc>
              <a:buFont typeface="Wingdings" pitchFamily="2" charset="2"/>
              <a:buChar char="Ø"/>
            </a:pPr>
            <a:r>
              <a:rPr lang="zh-CN" altLang="en-US" dirty="0" smtClean="0"/>
              <a:t> 他们曾经跟过</a:t>
            </a:r>
            <a:r>
              <a:rPr lang="zh-CN" altLang="en-US" dirty="0" smtClean="0">
                <a:solidFill>
                  <a:srgbClr val="C00000"/>
                </a:solidFill>
              </a:rPr>
              <a:t>：“这事以后，耶稣与他的母亲弟兄和门徒，都下迦百农去”（约</a:t>
            </a:r>
            <a:r>
              <a:rPr lang="en-US" altLang="zh-CN" dirty="0" smtClean="0">
                <a:solidFill>
                  <a:srgbClr val="C00000"/>
                </a:solidFill>
              </a:rPr>
              <a:t>2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12</a:t>
            </a:r>
            <a:r>
              <a:rPr lang="zh-CN" altLang="en-US" dirty="0" smtClean="0">
                <a:solidFill>
                  <a:srgbClr val="C00000"/>
                </a:solidFill>
              </a:rPr>
              <a:t>）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Font typeface="Wingdings" pitchFamily="2" charset="2"/>
              <a:buChar char="Ø"/>
            </a:pPr>
            <a:r>
              <a:rPr lang="zh-CN" altLang="en-US" dirty="0" smtClean="0"/>
              <a:t> 他们曾经找过</a:t>
            </a:r>
            <a:r>
              <a:rPr lang="zh-CN" altLang="en-US" dirty="0" smtClean="0">
                <a:solidFill>
                  <a:srgbClr val="C00000"/>
                </a:solidFill>
              </a:rPr>
              <a:t>：“当下耶稣的母亲和弟兄，来站在外边，打发人去叫他”（可</a:t>
            </a:r>
            <a:r>
              <a:rPr lang="en-US" altLang="zh-CN" dirty="0" smtClean="0">
                <a:solidFill>
                  <a:srgbClr val="C00000"/>
                </a:solidFill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31</a:t>
            </a:r>
            <a:r>
              <a:rPr lang="zh-CN" altLang="en-US" dirty="0" smtClean="0">
                <a:solidFill>
                  <a:srgbClr val="C00000"/>
                </a:solidFill>
              </a:rPr>
              <a:t>）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                                   “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不</a:t>
            </a:r>
            <a:r>
              <a:rPr lang="zh-CN" altLang="en-US" dirty="0" smtClean="0">
                <a:solidFill>
                  <a:srgbClr val="C00000"/>
                </a:solidFill>
              </a:rPr>
              <a:t>料，他母亲和他弟兄站在外边，要与他说话。” （太</a:t>
            </a:r>
            <a:r>
              <a:rPr lang="en-US" altLang="zh-CN" dirty="0" smtClean="0">
                <a:solidFill>
                  <a:srgbClr val="C00000"/>
                </a:solidFill>
              </a:rPr>
              <a:t>12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46</a:t>
            </a:r>
            <a:r>
              <a:rPr lang="zh-CN" altLang="en-US" dirty="0" smtClean="0">
                <a:solidFill>
                  <a:srgbClr val="C00000"/>
                </a:solidFill>
              </a:rPr>
              <a:t>）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altLang="en-US" dirty="0" smtClean="0"/>
              <a:t>他们曾经疑惑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zh-CN" altLang="en-US" dirty="0" smtClean="0">
                <a:solidFill>
                  <a:srgbClr val="C00000"/>
                </a:solidFill>
              </a:rPr>
              <a:t>“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耶稣的亲属听见，就出来要拉住他，因为他们说他癫狂了。”（可</a:t>
            </a:r>
            <a:r>
              <a:rPr lang="en-US" altLang="zh-CN" dirty="0" smtClean="0">
                <a:solidFill>
                  <a:srgbClr val="C00000"/>
                </a:solidFill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21</a:t>
            </a:r>
            <a:r>
              <a:rPr lang="zh-CN" altLang="en-US" dirty="0" smtClean="0">
                <a:solidFill>
                  <a:srgbClr val="C00000"/>
                </a:solidFill>
              </a:rPr>
              <a:t>）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sz="1300" dirty="0" smtClean="0"/>
              <a:t>      </a:t>
            </a:r>
            <a:endParaRPr lang="en-US" altLang="zh-CN" sz="1300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      他们显然不信而不参与主耶稣的活动。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dirty="0" smtClean="0"/>
              <a:t>      他们给耶稣世俗的建议，隐含讥讽，全是属世的观念，与神的心意格格不入。</a:t>
            </a:r>
            <a:endParaRPr lang="en-US" altLang="zh-CN" dirty="0" smtClean="0"/>
          </a:p>
          <a:p>
            <a:pPr marL="91440" indent="0">
              <a:lnSpc>
                <a:spcPct val="140000"/>
              </a:lnSpc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1283</Words>
  <Application>Microsoft Office PowerPoint</Application>
  <PresentationFormat>On-screen Show (16:9)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约翰福音 第七章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 第七章</dc:title>
  <dc:creator>Thinkpad T470s</dc:creator>
  <cp:lastModifiedBy>Thinkpad T470s</cp:lastModifiedBy>
  <cp:revision>20</cp:revision>
  <dcterms:created xsi:type="dcterms:W3CDTF">2024-12-10T00:17:21Z</dcterms:created>
  <dcterms:modified xsi:type="dcterms:W3CDTF">2024-12-29T16:44:19Z</dcterms:modified>
</cp:coreProperties>
</file>