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94" r:id="rId4"/>
    <p:sldId id="260" r:id="rId5"/>
    <p:sldId id="295" r:id="rId6"/>
    <p:sldId id="261" r:id="rId7"/>
    <p:sldId id="267" r:id="rId8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6" y="-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2024/12/15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2024/12/15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2024/12/15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2024/12/15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2024/12/15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2024/12/15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2024/12/15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2024/12/15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2024/12/15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2024/12/15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2024/12/15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66871-6742-4F04-9A72-5EA0464FE43E}" type="datetimeFigureOut">
              <a:rPr lang="zh-CN" altLang="en-US" smtClean="0"/>
              <a:pPr/>
              <a:t>2024/12/15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zh-CN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约翰福音 </a:t>
            </a:r>
            <a:r>
              <a:rPr lang="zh-CN" alt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第七章</a:t>
            </a:r>
            <a:endParaRPr lang="zh-CN" altLang="en-US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105150"/>
            <a:ext cx="6172200" cy="1009650"/>
          </a:xfrm>
        </p:spPr>
        <p:txBody>
          <a:bodyPr/>
          <a:lstStyle/>
          <a:p>
            <a:pPr algn="r"/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2024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年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12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月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15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日</a:t>
            </a:r>
            <a:endParaRPr lang="zh-CN" altLang="en-US" dirty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14350"/>
            <a:ext cx="7772400" cy="408027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约翰福音第六章结构</a:t>
            </a:r>
            <a:endParaRPr lang="en-US" altLang="zh-CN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                            </a:t>
            </a:r>
            <a:r>
              <a:rPr lang="zh-CN" altLang="en-US" dirty="0" smtClean="0"/>
              <a:t>对众人：五饼二鱼</a:t>
            </a:r>
            <a:endParaRPr lang="en-US" altLang="zh-CN" dirty="0"/>
          </a:p>
          <a:p>
            <a:pPr>
              <a:buNone/>
            </a:pPr>
            <a:r>
              <a:rPr lang="zh-CN" altLang="en-US" dirty="0" smtClean="0"/>
              <a:t>主耶稣的作为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                     </a:t>
            </a:r>
            <a:r>
              <a:rPr lang="zh-CN" altLang="en-US" dirty="0" smtClean="0"/>
              <a:t>对门徒：海面行走</a:t>
            </a:r>
            <a:endParaRPr lang="en-US" altLang="zh-CN" dirty="0" smtClean="0"/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r>
              <a:rPr lang="en-US" altLang="zh-CN" dirty="0" smtClean="0"/>
              <a:t>                                  </a:t>
            </a:r>
            <a:r>
              <a:rPr lang="zh-CN" altLang="en-US" dirty="0" smtClean="0"/>
              <a:t>对众人：我是生命的粮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主耶稣的教训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                     </a:t>
            </a:r>
            <a:r>
              <a:rPr lang="zh-CN" altLang="en-US" dirty="0" smtClean="0"/>
              <a:t>对门徒：我的话就是粮，就是生命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6" name="Left Brace 5"/>
          <p:cNvSpPr/>
          <p:nvPr/>
        </p:nvSpPr>
        <p:spPr>
          <a:xfrm>
            <a:off x="2971800" y="3257550"/>
            <a:ext cx="365760" cy="914400"/>
          </a:xfrm>
          <a:prstGeom prst="leftBrac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Left Brace 6"/>
          <p:cNvSpPr/>
          <p:nvPr/>
        </p:nvSpPr>
        <p:spPr>
          <a:xfrm>
            <a:off x="2971800" y="1809750"/>
            <a:ext cx="365760" cy="914400"/>
          </a:xfrm>
          <a:prstGeom prst="leftBrac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76200" y="609600"/>
          <a:ext cx="8921750" cy="4267200"/>
        </p:xfrm>
        <a:graphic>
          <a:graphicData uri="http://schemas.openxmlformats.org/presentationml/2006/ole">
            <p:oleObj spid="_x0000_s1026" name="Document" r:id="rId3" imgW="6825453" imgH="3264370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14350"/>
            <a:ext cx="8305800" cy="408027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sz="1100" dirty="0" smtClean="0"/>
          </a:p>
          <a:p>
            <a:pPr>
              <a:buNone/>
            </a:pPr>
            <a:r>
              <a:rPr lang="zh-CN" altLang="en-US" sz="51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约翰福音五章、六章、七章的关联</a:t>
            </a:r>
            <a:endParaRPr lang="en-US" altLang="zh-CN" sz="5100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/>
              <a:t>五章：在耶路撒冷。主耶稣启示祂的所是，以施洗约翰、父神和经文来作见证；犹太人不接受。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/>
              <a:t>六章：在加利利。主耶稣行五饼二鱼的神迹和海上行走，向跟随的犹太人讲“我是生命的粮”，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 </a:t>
            </a:r>
            <a:r>
              <a:rPr lang="zh-CN" altLang="en-US" dirty="0" smtClean="0"/>
              <a:t>门徒多有退去的。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/>
              <a:t>七章：在耶路撒冷。主耶稣呼唤：“人若渴了，可以到我这里来喝”！在犹太人中引起纷争。</a:t>
            </a:r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276350"/>
            <a:ext cx="5943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/>
              <a:t>五章   “这事以后，到了犹太人的一个节期”</a:t>
            </a:r>
            <a:endParaRPr lang="en-US" altLang="zh-CN" dirty="0" smtClean="0"/>
          </a:p>
          <a:p>
            <a:r>
              <a:rPr lang="zh-CN" altLang="en-US" dirty="0" smtClean="0"/>
              <a:t>六章    “这事以后，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那时犹太人的逾越节近了”</a:t>
            </a:r>
            <a:endParaRPr lang="en-US" altLang="zh-CN" dirty="0" smtClean="0"/>
          </a:p>
          <a:p>
            <a:r>
              <a:rPr lang="zh-CN" altLang="en-US" dirty="0" smtClean="0"/>
              <a:t>七章    “这事以后，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当时犹太人的住棚节近了”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14350"/>
            <a:ext cx="8153400" cy="4343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50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约翰福音第六章、第七章的神学框架</a:t>
            </a:r>
            <a:endParaRPr lang="en-US" altLang="zh-CN" sz="5000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/>
          </a:p>
          <a:p>
            <a:pPr marL="182880" indent="0">
              <a:lnSpc>
                <a:spcPct val="140000"/>
              </a:lnSpc>
              <a:buNone/>
            </a:pPr>
            <a:endParaRPr lang="en-US" altLang="zh-CN" sz="1300" dirty="0"/>
          </a:p>
          <a:p>
            <a:pPr marL="18288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endParaRPr lang="en-US" altLang="zh-CN" dirty="0"/>
          </a:p>
          <a:p>
            <a:pPr marL="18288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引人联想到以色列民族历史的起点：出埃及；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而现在，是真以色列民的起点，真正的出埃及！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endParaRPr lang="en-US" altLang="zh-CN" sz="1700" dirty="0"/>
          </a:p>
          <a:p>
            <a:pPr marL="18288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dirty="0" smtClean="0"/>
              <a:t> 第一次出埃及，是预表</a:t>
            </a:r>
            <a:r>
              <a:rPr lang="en-US" altLang="zh-CN" dirty="0" smtClean="0"/>
              <a:t>——400</a:t>
            </a:r>
            <a:r>
              <a:rPr lang="zh-CN" altLang="en-US" dirty="0" smtClean="0"/>
              <a:t>年空白期之后，摩西带领。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dirty="0" smtClean="0"/>
              <a:t> 第二次出埃及，是属灵实际</a:t>
            </a:r>
            <a:r>
              <a:rPr lang="en-US" altLang="zh-CN" dirty="0" smtClean="0"/>
              <a:t>——400</a:t>
            </a:r>
            <a:r>
              <a:rPr lang="zh-CN" altLang="en-US" dirty="0" smtClean="0"/>
              <a:t>年空白期之后，耶稣完成。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endParaRPr lang="en-US" altLang="zh-CN" sz="1300" dirty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在旷野，以色列民的饮食全靠耶和华神的供应：吗哪与磐石出水。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/>
              <a:t>现</a:t>
            </a:r>
            <a:r>
              <a:rPr lang="zh-CN" altLang="en-US" dirty="0" smtClean="0"/>
              <a:t>在，主耶稣启示了吗哪和磐石出水的意义：我就是生命的粮（吗哪），我就是生命的活水。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428750"/>
            <a:ext cx="3581400" cy="83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82880" indent="0">
              <a:lnSpc>
                <a:spcPct val="140000"/>
              </a:lnSpc>
              <a:buNone/>
            </a:pPr>
            <a:r>
              <a:rPr lang="zh-CN" altLang="en-US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第六章</a:t>
            </a:r>
            <a:r>
              <a:rPr lang="en-US" altLang="zh-CN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生命的粮</a:t>
            </a:r>
            <a:endParaRPr lang="en-US" altLang="zh-CN" b="1" dirty="0" smtClean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第七章</a:t>
            </a:r>
            <a:r>
              <a:rPr lang="en-US" altLang="zh-CN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生命的活水</a:t>
            </a:r>
            <a:endParaRPr lang="en-US" altLang="zh-CN" b="1" dirty="0" smtClean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14350"/>
            <a:ext cx="8001000" cy="42672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en-US" altLang="zh-CN" sz="1000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zh-CN" altLang="en-US" sz="4500" dirty="0" smtClean="0">
                <a:latin typeface="KaiTi" pitchFamily="49" charset="-122"/>
                <a:ea typeface="KaiTi" pitchFamily="49" charset="-122"/>
              </a:rPr>
              <a:t>从第六章到第七章 </a:t>
            </a:r>
            <a:endParaRPr lang="en-US" altLang="zh-CN" sz="4500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zh-CN" altLang="en-US" sz="5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看福音在犹太社会带来的强烈反应</a:t>
            </a:r>
            <a:endParaRPr lang="en-US" altLang="zh-CN" sz="50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800" b="1" dirty="0" smtClean="0">
                <a:solidFill>
                  <a:srgbClr val="C00000"/>
                </a:solidFill>
              </a:rPr>
              <a:t>第六章：</a:t>
            </a:r>
            <a:endParaRPr lang="en-US" altLang="zh-CN" sz="3800" b="1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500" dirty="0" smtClean="0"/>
              <a:t>主耶稣在加利利，面对热切跟随祂的犹太人。</a:t>
            </a:r>
            <a:endParaRPr lang="en-US" altLang="zh-CN" sz="35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500" dirty="0" smtClean="0"/>
              <a:t>主耶稣挑战他们的信仰，宣讲祂是从天上降下的生命的粮，人若吃这粮，就必永远活着。</a:t>
            </a:r>
            <a:endParaRPr lang="en-US" altLang="zh-CN" sz="35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500" u="sng" dirty="0" smtClean="0"/>
              <a:t>引发的果效</a:t>
            </a:r>
            <a:r>
              <a:rPr lang="zh-CN" altLang="en-US" sz="3500" dirty="0" smtClean="0"/>
              <a:t>：</a:t>
            </a:r>
            <a:endParaRPr lang="en-US" altLang="zh-CN" sz="3500" dirty="0" smtClean="0"/>
          </a:p>
          <a:p>
            <a:pPr marL="9144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3500" dirty="0" smtClean="0"/>
              <a:t>群众：“犹太人彼此</a:t>
            </a:r>
            <a:r>
              <a:rPr lang="zh-CN" altLang="en-US" sz="35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争论</a:t>
            </a:r>
            <a:r>
              <a:rPr lang="en-US" altLang="zh-CN" sz="3500" dirty="0" smtClean="0"/>
              <a:t>……</a:t>
            </a:r>
            <a:r>
              <a:rPr lang="zh-CN" altLang="en-US" sz="3500" dirty="0" smtClean="0"/>
              <a:t>（</a:t>
            </a:r>
            <a:r>
              <a:rPr lang="en-US" altLang="zh-CN" sz="3500" dirty="0" smtClean="0"/>
              <a:t>52</a:t>
            </a:r>
            <a:r>
              <a:rPr lang="zh-CN" altLang="en-US" sz="3500" dirty="0" smtClean="0"/>
              <a:t>节）</a:t>
            </a:r>
            <a:endParaRPr lang="en-US" altLang="zh-CN" sz="3500" dirty="0" smtClean="0"/>
          </a:p>
          <a:p>
            <a:pPr marL="9144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3500" dirty="0" smtClean="0"/>
              <a:t>信徒：“这话甚难，谁能听呢？”多有退去的。（</a:t>
            </a:r>
            <a:r>
              <a:rPr lang="en-US" altLang="zh-CN" sz="3500" dirty="0" smtClean="0"/>
              <a:t>60</a:t>
            </a:r>
            <a:r>
              <a:rPr lang="zh-CN" altLang="en-US" sz="3500" dirty="0" smtClean="0"/>
              <a:t>、</a:t>
            </a:r>
            <a:r>
              <a:rPr lang="en-US" altLang="zh-CN" sz="3500" dirty="0" smtClean="0"/>
              <a:t>66</a:t>
            </a:r>
            <a:r>
              <a:rPr lang="zh-CN" altLang="en-US" sz="3500" dirty="0" smtClean="0"/>
              <a:t>）</a:t>
            </a:r>
            <a:endParaRPr lang="en-US" altLang="zh-CN" sz="3500" dirty="0" smtClean="0"/>
          </a:p>
          <a:p>
            <a:pPr marL="9144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3500" dirty="0" smtClean="0"/>
              <a:t>门徒：“你有永生之道，我们还归从谁呢？”（</a:t>
            </a:r>
            <a:r>
              <a:rPr lang="en-US" altLang="zh-CN" sz="3500" dirty="0" smtClean="0"/>
              <a:t>68</a:t>
            </a:r>
            <a:r>
              <a:rPr lang="zh-CN" altLang="en-US" sz="3500" dirty="0" smtClean="0"/>
              <a:t>）</a:t>
            </a:r>
            <a:endParaRPr lang="en-US" altLang="zh-CN" sz="3500" dirty="0" smtClean="0"/>
          </a:p>
          <a:p>
            <a:pPr marL="91440" indent="0">
              <a:lnSpc>
                <a:spcPct val="140000"/>
              </a:lnSpc>
              <a:buNone/>
            </a:pPr>
            <a:endParaRPr lang="en-US" altLang="zh-CN" sz="13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b="1" dirty="0" smtClean="0">
                <a:solidFill>
                  <a:srgbClr val="C00000"/>
                </a:solidFill>
              </a:rPr>
              <a:t>第七章：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dirty="0" smtClean="0"/>
              <a:t> </a:t>
            </a:r>
            <a:r>
              <a:rPr lang="zh-CN" altLang="en-US" sz="3500" dirty="0" smtClean="0"/>
              <a:t>主耶稣在耶路撒冷，面对的是耶路撒冷犹太人和祭司长、法利赛人。</a:t>
            </a:r>
            <a:endParaRPr lang="en-US" altLang="zh-CN" sz="35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500" dirty="0" smtClean="0"/>
              <a:t>主耶稣直接与他们有激烈冲突，面对这些人的不屑、不信、反感，以及谋杀的企图。</a:t>
            </a:r>
            <a:endParaRPr lang="zh-CN" altLang="en-US" sz="35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14350"/>
            <a:ext cx="8305800" cy="408027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4200" b="1" dirty="0" smtClean="0">
                <a:solidFill>
                  <a:srgbClr val="C00000"/>
                </a:solidFill>
              </a:rPr>
              <a:t>约翰福音 </a:t>
            </a:r>
            <a:r>
              <a:rPr lang="en-US" altLang="zh-CN" sz="4200" b="1" dirty="0" smtClean="0">
                <a:solidFill>
                  <a:srgbClr val="C00000"/>
                </a:solidFill>
              </a:rPr>
              <a:t>7</a:t>
            </a:r>
            <a:r>
              <a:rPr lang="zh-CN" altLang="en-US" sz="4200" b="1" dirty="0" smtClean="0">
                <a:solidFill>
                  <a:srgbClr val="C00000"/>
                </a:solidFill>
              </a:rPr>
              <a:t>：</a:t>
            </a:r>
            <a:r>
              <a:rPr lang="en-US" altLang="zh-CN" sz="4200" b="1" dirty="0" smtClean="0">
                <a:solidFill>
                  <a:srgbClr val="C00000"/>
                </a:solidFill>
              </a:rPr>
              <a:t>1-10</a:t>
            </a:r>
          </a:p>
          <a:p>
            <a:pPr>
              <a:buNone/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3400" dirty="0" smtClean="0">
                <a:solidFill>
                  <a:srgbClr val="C00000"/>
                </a:solidFill>
              </a:rPr>
              <a:t>        7:1</a:t>
            </a:r>
            <a:r>
              <a:rPr lang="zh-CN" altLang="en-US" sz="3400" dirty="0" smtClean="0">
                <a:solidFill>
                  <a:srgbClr val="C00000"/>
                </a:solidFill>
              </a:rPr>
              <a:t>这事以后、耶稣在加利利游行、不愿在犹太游行．因为犹太人想要杀他。</a:t>
            </a:r>
            <a:r>
              <a:rPr lang="en-US" altLang="zh-CN" sz="3400" dirty="0" smtClean="0">
                <a:solidFill>
                  <a:srgbClr val="C00000"/>
                </a:solidFill>
              </a:rPr>
              <a:t>7:2</a:t>
            </a:r>
            <a:r>
              <a:rPr lang="zh-CN" altLang="en-US" sz="3400" dirty="0" smtClean="0">
                <a:solidFill>
                  <a:srgbClr val="C00000"/>
                </a:solidFill>
              </a:rPr>
              <a:t>当时犹太人的住棚节近了。</a:t>
            </a:r>
            <a:endParaRPr lang="en-US" altLang="zh-CN" sz="3400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3400" dirty="0" smtClean="0">
                <a:solidFill>
                  <a:srgbClr val="C00000"/>
                </a:solidFill>
              </a:rPr>
              <a:t>        7:3</a:t>
            </a:r>
            <a:r>
              <a:rPr lang="zh-CN" altLang="en-US" sz="3400" dirty="0" smtClean="0">
                <a:solidFill>
                  <a:srgbClr val="C00000"/>
                </a:solidFill>
              </a:rPr>
              <a:t>耶稣的弟兄就对他说、你离开这里上犹太去吧、叫你的门徒也看见你所行的事。</a:t>
            </a:r>
            <a:r>
              <a:rPr lang="en-US" altLang="zh-CN" sz="3400" dirty="0" smtClean="0">
                <a:solidFill>
                  <a:srgbClr val="C00000"/>
                </a:solidFill>
              </a:rPr>
              <a:t>7:4</a:t>
            </a:r>
            <a:r>
              <a:rPr lang="zh-CN" altLang="en-US" sz="3400" dirty="0" smtClean="0">
                <a:solidFill>
                  <a:srgbClr val="C00000"/>
                </a:solidFill>
              </a:rPr>
              <a:t>人要显扬名声、没有在暗处行事的．你如果行这些事、就当将自己显明给世人看。</a:t>
            </a:r>
            <a:endParaRPr lang="en-US" altLang="zh-CN" sz="3400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3400" dirty="0" smtClean="0">
                <a:solidFill>
                  <a:srgbClr val="C00000"/>
                </a:solidFill>
              </a:rPr>
              <a:t>        7:5</a:t>
            </a:r>
            <a:r>
              <a:rPr lang="zh-CN" altLang="en-US" sz="3400" dirty="0" smtClean="0">
                <a:solidFill>
                  <a:srgbClr val="C00000"/>
                </a:solidFill>
              </a:rPr>
              <a:t>因为连他的弟兄说这话、是因为不信他。</a:t>
            </a:r>
            <a:r>
              <a:rPr lang="en-US" altLang="zh-CN" sz="3400" dirty="0" smtClean="0">
                <a:solidFill>
                  <a:srgbClr val="C00000"/>
                </a:solidFill>
              </a:rPr>
              <a:t>7:6</a:t>
            </a:r>
            <a:r>
              <a:rPr lang="zh-CN" altLang="en-US" sz="3400" dirty="0" smtClean="0">
                <a:solidFill>
                  <a:srgbClr val="C00000"/>
                </a:solidFill>
              </a:rPr>
              <a:t>耶稣就对他们说、我的时候还没有到．你们的时候常是方便的。</a:t>
            </a:r>
            <a:r>
              <a:rPr lang="en-US" altLang="zh-CN" sz="3400" dirty="0" smtClean="0">
                <a:solidFill>
                  <a:srgbClr val="C00000"/>
                </a:solidFill>
              </a:rPr>
              <a:t>7:7</a:t>
            </a:r>
            <a:r>
              <a:rPr lang="zh-CN" altLang="en-US" sz="3400" dirty="0" smtClean="0">
                <a:solidFill>
                  <a:srgbClr val="C00000"/>
                </a:solidFill>
              </a:rPr>
              <a:t>世人不能恨你们、却是恨我．因为我指证他们所作的事是恶的。</a:t>
            </a:r>
            <a:r>
              <a:rPr lang="en-US" altLang="zh-CN" sz="3400" dirty="0" smtClean="0">
                <a:solidFill>
                  <a:srgbClr val="C00000"/>
                </a:solidFill>
              </a:rPr>
              <a:t>7:8</a:t>
            </a:r>
            <a:r>
              <a:rPr lang="zh-CN" altLang="en-US" sz="3400" dirty="0" smtClean="0">
                <a:solidFill>
                  <a:srgbClr val="C00000"/>
                </a:solidFill>
              </a:rPr>
              <a:t>你们上去过节吧．我现在不上去过这节．因为我的时候还没有满。</a:t>
            </a:r>
            <a:endParaRPr lang="en-US" altLang="zh-CN" sz="3400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3400" dirty="0" smtClean="0">
                <a:solidFill>
                  <a:srgbClr val="C00000"/>
                </a:solidFill>
              </a:rPr>
              <a:t>        7:9</a:t>
            </a:r>
            <a:r>
              <a:rPr lang="zh-CN" altLang="en-US" sz="3400" dirty="0" smtClean="0">
                <a:solidFill>
                  <a:srgbClr val="C00000"/>
                </a:solidFill>
              </a:rPr>
              <a:t>耶稣说了这话、仍旧住在加利利。</a:t>
            </a:r>
            <a:r>
              <a:rPr lang="en-US" altLang="zh-CN" sz="3400" dirty="0" smtClean="0">
                <a:solidFill>
                  <a:srgbClr val="C00000"/>
                </a:solidFill>
              </a:rPr>
              <a:t>7:10</a:t>
            </a:r>
            <a:r>
              <a:rPr lang="zh-CN" altLang="en-US" sz="3400" dirty="0" smtClean="0">
                <a:solidFill>
                  <a:srgbClr val="C00000"/>
                </a:solidFill>
              </a:rPr>
              <a:t>但他弟兄上去以后、他也上去过节、不是明去、似乎是暗去的。</a:t>
            </a:r>
            <a:endParaRPr lang="zh-CN" altLang="en-US" sz="3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1280</TotalTime>
  <Words>985</Words>
  <Application>Microsoft Office PowerPoint</Application>
  <PresentationFormat>On-screen Show (16:9)</PresentationFormat>
  <Paragraphs>68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Document</vt:lpstr>
      <vt:lpstr>约翰福音 第七章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 第七章</dc:title>
  <dc:creator>Thinkpad T470s</dc:creator>
  <cp:lastModifiedBy>Thinkpad T470s</cp:lastModifiedBy>
  <cp:revision>13</cp:revision>
  <dcterms:created xsi:type="dcterms:W3CDTF">2024-12-10T00:17:21Z</dcterms:created>
  <dcterms:modified xsi:type="dcterms:W3CDTF">2024-12-15T20:50:41Z</dcterms:modified>
</cp:coreProperties>
</file>