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58" r:id="rId4"/>
    <p:sldId id="265" r:id="rId5"/>
    <p:sldId id="257" r:id="rId6"/>
    <p:sldId id="259" r:id="rId7"/>
    <p:sldId id="260" r:id="rId8"/>
    <p:sldId id="266" r:id="rId9"/>
    <p:sldId id="261" r:id="rId10"/>
    <p:sldId id="267" r:id="rId11"/>
    <p:sldId id="262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951B6-38AF-9D07-1FD7-1DD8F7ED45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4BB1C-487B-CD51-3FC8-7EDFCEA8F0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96F0E-64E6-408F-C435-77D56712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07F9-6FC3-794B-B573-9ED61CDF0965}" type="datetimeFigureOut">
              <a:rPr lang="en-CA" smtClean="0"/>
              <a:t>2025-01-18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C3A84-EF0A-4600-3BC7-D32D386EA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04D1D-25C2-3E4B-110D-0EEC2AA6B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298-278A-AE4A-AE07-78423C2E48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2893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F20F3-E1BC-1572-2C40-35088F77C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ECBD1C-2DBB-8FDD-692C-46BC7B1739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63EC3-79EA-8C5D-BF35-A305C67D6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07F9-6FC3-794B-B573-9ED61CDF0965}" type="datetimeFigureOut">
              <a:rPr lang="en-CA" smtClean="0"/>
              <a:t>2025-01-18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7FFCB-0459-45BB-813A-575A3D47F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033B0-1253-3474-6216-A5099081E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298-278A-AE4A-AE07-78423C2E48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949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C042F0-4D4F-6989-AF49-67AFF30C6D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44C38-F365-9E37-851B-AC9C76DEF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66D28-91E6-1F97-A8A3-3FAA48783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07F9-6FC3-794B-B573-9ED61CDF0965}" type="datetimeFigureOut">
              <a:rPr lang="en-CA" smtClean="0"/>
              <a:t>2025-01-18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5A5EA-BD39-310C-C7BA-997EBEDAE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9FE87-ADB4-1FD2-64B2-CDED94186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298-278A-AE4A-AE07-78423C2E48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9329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6D0D7-1885-4063-D1C3-CFADF8D7D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CF94F-B4D1-A22F-A0F6-F2F06E3C1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3B6C8-CE28-DC3F-FAAB-95CAF80C3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07F9-6FC3-794B-B573-9ED61CDF0965}" type="datetimeFigureOut">
              <a:rPr lang="en-CA" smtClean="0"/>
              <a:t>2025-01-18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5DC1A-71A5-EE48-2B5A-3B8F78684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9C035-3B07-E1C3-1635-9C419F058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298-278A-AE4A-AE07-78423C2E48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7241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A7881-58B6-1F10-5059-64383FCC8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D7ECCD-F384-C6E6-2FA5-324DEF551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1889C-5760-3902-DCAB-7BD7D5400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07F9-6FC3-794B-B573-9ED61CDF0965}" type="datetimeFigureOut">
              <a:rPr lang="en-CA" smtClean="0"/>
              <a:t>2025-01-18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EB1C0-B2F9-EA31-95D0-9BAC58148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07DF4-0B68-1097-5838-D47FA4518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298-278A-AE4A-AE07-78423C2E48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7886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55DC7-BAB2-7146-EBA5-A15BDDC5F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85182-BA24-DE63-495C-120911282A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602CE-9F90-5684-03B3-FF7E35AEE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1ABE4-1CA5-84A1-73D4-518A677D7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07F9-6FC3-794B-B573-9ED61CDF0965}" type="datetimeFigureOut">
              <a:rPr lang="en-CA" smtClean="0"/>
              <a:t>2025-01-18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6E872-DA88-E33F-C787-B6DE0E8CE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E3541B-E202-50DE-BAA1-7B3BB745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298-278A-AE4A-AE07-78423C2E48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8413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14BD3-EEB8-BB74-0690-5657519D5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7D4F7-C862-6B2C-62E1-323E2507E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F429E4-65F3-A5BF-E970-EFE7E2D99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20BE57-E73F-243E-1FE2-EA643245C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CC9C9F-BB27-99FD-E37E-A54DF0B536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AC13DE-3F7D-3FFC-2BFB-F3E7CE6EF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07F9-6FC3-794B-B573-9ED61CDF0965}" type="datetimeFigureOut">
              <a:rPr lang="en-CA" smtClean="0"/>
              <a:t>2025-01-18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3D6BC9-E882-65DF-E320-984507FA7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2FFD05-6BB6-02A2-D5DB-2A797243F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298-278A-AE4A-AE07-78423C2E48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4040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84B9F-9CB0-7671-F1C9-2E578868B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84F1E4-7CAE-5F3B-139E-DF7BF4A62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07F9-6FC3-794B-B573-9ED61CDF0965}" type="datetimeFigureOut">
              <a:rPr lang="en-CA" smtClean="0"/>
              <a:t>2025-01-18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781BAE-A33F-84D7-B195-0DBF74F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F5CA5-0D31-8536-F178-ACF08B748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298-278A-AE4A-AE07-78423C2E48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3823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F381FE-23B2-3915-5A3F-1DD40EA30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07F9-6FC3-794B-B573-9ED61CDF0965}" type="datetimeFigureOut">
              <a:rPr lang="en-CA" smtClean="0"/>
              <a:t>2025-01-18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01C4F2-90DA-DB26-BAD1-BC5757C93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1C004-9FF4-D8CB-3474-2279A0228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298-278A-AE4A-AE07-78423C2E48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1290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889A5-00AD-F895-3633-8560ACAF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2FAA2-DFD4-92F6-34F8-6A84129CE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BCD9A1-A7D2-5414-6F1B-C9A936AA8E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714A01-6B6F-6B8E-2A9C-778D93723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07F9-6FC3-794B-B573-9ED61CDF0965}" type="datetimeFigureOut">
              <a:rPr lang="en-CA" smtClean="0"/>
              <a:t>2025-01-18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52510B-A7CB-E64E-4B69-53B98BAB6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DA57A-6368-D159-C45F-9A775996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298-278A-AE4A-AE07-78423C2E48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8687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CF207-EBDD-92EB-8062-E1753F9DB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325421-F3D6-CB78-0D33-E66D418801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2EB044-2A65-AC1A-2DCA-0C64A924A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E182AE-13E4-56A6-ED70-B674D7D37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07F9-6FC3-794B-B573-9ED61CDF0965}" type="datetimeFigureOut">
              <a:rPr lang="en-CA" smtClean="0"/>
              <a:t>2025-01-18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6885A4-5486-EB7D-42C9-34C14FAA7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02B9D0-1113-C42D-07B9-96A88CC98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298-278A-AE4A-AE07-78423C2E48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369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13325B-0FA7-5CEB-51A7-954A37BFB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BE24F3-03BE-5B07-AEBB-3087C46F3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2A52D-0A99-E670-270D-CAA5D82488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107F9-6FC3-794B-B573-9ED61CDF0965}" type="datetimeFigureOut">
              <a:rPr lang="en-CA" smtClean="0"/>
              <a:t>2025-01-18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B973F-6A70-F690-79EE-30D8EE4C5C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22757-6BF2-1272-AA6D-37D8422A2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D6298-278A-AE4A-AE07-78423C2E48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9847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4D3D9-C8A3-5005-B020-C0921BC32C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err="1">
                <a:solidFill>
                  <a:srgbClr val="0070C0"/>
                </a:solidFill>
              </a:rPr>
              <a:t>出埃及记第</a:t>
            </a:r>
            <a:r>
              <a:rPr lang="en-US" altLang="zh-CN" dirty="0">
                <a:solidFill>
                  <a:srgbClr val="0070C0"/>
                </a:solidFill>
              </a:rPr>
              <a:t>24</a:t>
            </a:r>
            <a:r>
              <a:rPr lang="zh-CN" altLang="en-US" dirty="0">
                <a:solidFill>
                  <a:srgbClr val="0070C0"/>
                </a:solidFill>
              </a:rPr>
              <a:t>章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1A0E48-B098-8C88-5655-2B3255EC68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err="1"/>
              <a:t>周六查经班</a:t>
            </a:r>
            <a:r>
              <a:rPr lang="zh-CN" altLang="en-US" dirty="0"/>
              <a:t>  </a:t>
            </a:r>
            <a:r>
              <a:rPr lang="en-US" altLang="zh-CN" dirty="0"/>
              <a:t>2024.1.18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70577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AB230-7793-C131-68DB-380966CF0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1800" b="0" i="0" dirty="0">
                <a:solidFill>
                  <a:srgbClr val="000000"/>
                </a:solidFill>
                <a:effectLst/>
                <a:latin typeface="Montserrat" pitchFamily="2" charset="77"/>
              </a:rPr>
              <a:t>巴比伦内城的伊什塔尔城门（</a:t>
            </a:r>
            <a:r>
              <a:rPr lang="en-CA" sz="1800" b="0" i="0" dirty="0">
                <a:solidFill>
                  <a:srgbClr val="000000"/>
                </a:solidFill>
                <a:effectLst/>
                <a:latin typeface="Montserrat" pitchFamily="2" charset="77"/>
              </a:rPr>
              <a:t>Ishtar Gate），</a:t>
            </a:r>
            <a:r>
              <a:rPr lang="zh-CN" altLang="en-US" sz="1800" b="0" i="0" dirty="0">
                <a:solidFill>
                  <a:srgbClr val="000000"/>
                </a:solidFill>
                <a:effectLst/>
                <a:latin typeface="Montserrat" pitchFamily="2" charset="77"/>
              </a:rPr>
              <a:t>主前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Montserrat" pitchFamily="2" charset="77"/>
              </a:rPr>
              <a:t>575</a:t>
            </a:r>
            <a:r>
              <a:rPr lang="zh-CN" altLang="en-US" sz="1800" b="0" i="0" dirty="0">
                <a:solidFill>
                  <a:srgbClr val="000000"/>
                </a:solidFill>
                <a:effectLst/>
                <a:latin typeface="Montserrat" pitchFamily="2" charset="77"/>
              </a:rPr>
              <a:t>年由尼布甲尼撒二世下令建造，现藏于柏林别加摩博物馆（</a:t>
            </a:r>
            <a:r>
              <a:rPr lang="en-CA" sz="1800" b="0" i="0" dirty="0">
                <a:solidFill>
                  <a:srgbClr val="000000"/>
                </a:solidFill>
                <a:effectLst/>
                <a:latin typeface="Montserrat" pitchFamily="2" charset="77"/>
              </a:rPr>
              <a:t>Pergamon Museum）。</a:t>
            </a:r>
            <a:r>
              <a:rPr lang="zh-CN" altLang="en-US" sz="1800" b="0" i="0" dirty="0">
                <a:solidFill>
                  <a:srgbClr val="000000"/>
                </a:solidFill>
                <a:effectLst/>
                <a:latin typeface="Montserrat" pitchFamily="2" charset="77"/>
              </a:rPr>
              <a:t>伊什塔尔城门用蓝色琉璃瓦造成，类似天青石。</a:t>
            </a:r>
            <a:r>
              <a:rPr lang="zh-CN" altLang="en-US" sz="18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ontserrat" pitchFamily="2" charset="77"/>
              </a:rPr>
              <a:t>圣经中的「蓝宝石」通常是指天青石（</a:t>
            </a:r>
            <a:r>
              <a:rPr lang="en-CA" sz="18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ontserrat" pitchFamily="2" charset="77"/>
              </a:rPr>
              <a:t>Lapis Lazuli）</a:t>
            </a:r>
            <a:r>
              <a:rPr lang="zh-CN" altLang="en-US" sz="18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ontserrat" pitchFamily="2" charset="77"/>
              </a:rPr>
              <a:t>，又称青金石</a:t>
            </a:r>
            <a:r>
              <a:rPr lang="en-CA" sz="18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ontserrat" pitchFamily="2" charset="77"/>
              </a:rPr>
              <a:t>。</a:t>
            </a:r>
            <a:endParaRPr lang="en-CA" sz="1800" dirty="0">
              <a:highlight>
                <a:srgbClr val="FFFF00"/>
              </a:highlight>
            </a:endParaRPr>
          </a:p>
        </p:txBody>
      </p:sp>
      <p:pic>
        <p:nvPicPr>
          <p:cNvPr id="2050" name="Picture 2" descr="上图：巴比伦内城的伊什塔尔城门（Ishtar Gate），主前575年由尼布甲尼撒二世下令建造，现藏于柏林别加摩博物馆（Pergamon Museum）。伊什塔尔城门用蓝色琉璃瓦造成，类似天青石。圣经中的「蓝宝石」通常是指天青石（Lapis Lazuli）。">
            <a:extLst>
              <a:ext uri="{FF2B5EF4-FFF2-40B4-BE49-F238E27FC236}">
                <a16:creationId xmlns:a16="http://schemas.microsoft.com/office/drawing/2014/main" id="{8513E844-57D2-3511-4306-FEE12CE230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17" y="1825625"/>
            <a:ext cx="4667250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15C8A0-22C1-E00E-37B5-133C7A03AABD}"/>
              </a:ext>
            </a:extLst>
          </p:cNvPr>
          <p:cNvSpPr txBox="1"/>
          <p:nvPr/>
        </p:nvSpPr>
        <p:spPr>
          <a:xfrm>
            <a:off x="5987142" y="2967335"/>
            <a:ext cx="492034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zh-CN" altLang="en-US" b="0" i="0" dirty="0">
                <a:solidFill>
                  <a:srgbClr val="00B050"/>
                </a:solidFill>
                <a:effectLst/>
                <a:latin typeface="inherit"/>
              </a:rPr>
              <a:t>神「脚下仿佛有平铺的蓝宝石，如同天色明净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inherit"/>
              </a:rPr>
              <a:t>」「</a:t>
            </a:r>
            <a:r>
              <a:rPr lang="zh-CN" altLang="en-US" b="0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在他们头以上的穹苍之上有宝座的形像，仿佛蓝宝石，在宝座形像以上有仿佛人的形状」。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inherit"/>
              </a:rPr>
              <a:t>（结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inherit"/>
              </a:rPr>
              <a:t>1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inherit"/>
              </a:rPr>
              <a:t>：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inherit"/>
              </a:rPr>
              <a:t>26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inherit"/>
              </a:rPr>
              <a:t>），「</a:t>
            </a:r>
            <a:r>
              <a:rPr lang="zh-CN" altLang="en-US" b="0" i="0" dirty="0">
                <a:solidFill>
                  <a:schemeClr val="accent2"/>
                </a:solidFill>
                <a:effectLst/>
                <a:latin typeface="inherit"/>
              </a:rPr>
              <a:t>宝座前好像一个玻璃海，</a:t>
            </a:r>
            <a:r>
              <a:rPr lang="zh-CN" altLang="en-US" b="0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如同水晶。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inherit"/>
              </a:rPr>
              <a:t>」（启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inherit"/>
              </a:rPr>
              <a:t>4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inherit"/>
              </a:rPr>
              <a:t>：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inherit"/>
              </a:rPr>
              <a:t>6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inherit"/>
              </a:rPr>
              <a:t>）</a:t>
            </a:r>
            <a:endParaRPr lang="zh-CN" altLang="en-US" b="0" i="0" dirty="0">
              <a:solidFill>
                <a:srgbClr val="656565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4034093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C5B1F-7698-92C0-95F8-143400565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>
                <a:solidFill>
                  <a:srgbClr val="0070C0"/>
                </a:solidFill>
              </a:rPr>
              <a:t>出</a:t>
            </a:r>
            <a:r>
              <a:rPr lang="en-US" altLang="zh-CN" dirty="0">
                <a:solidFill>
                  <a:srgbClr val="0070C0"/>
                </a:solidFill>
              </a:rPr>
              <a:t>24:12-18</a:t>
            </a:r>
            <a:r>
              <a:rPr lang="zh-CN" altLang="en-US" dirty="0">
                <a:solidFill>
                  <a:srgbClr val="0070C0"/>
                </a:solidFill>
              </a:rPr>
              <a:t>节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6818C-1F40-6D1C-92E7-61A99E704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altLang="zh-CN" b="0" i="0" u="none" strike="noStrike" baseline="3000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12</a:t>
            </a:r>
            <a:r>
              <a:rPr lang="zh-CN" altLang="en-US" b="0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耶和华对摩西说：“你</a:t>
            </a:r>
            <a:r>
              <a:rPr lang="zh-CN" altLang="en-US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上山</a:t>
            </a:r>
            <a:r>
              <a:rPr lang="zh-CN" altLang="en-US" b="0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到我这里来，</a:t>
            </a:r>
            <a:r>
              <a:rPr lang="zh-CN" altLang="en-US" b="0" i="0" u="none" strike="noStrike" dirty="0">
                <a:solidFill>
                  <a:srgbClr val="00B05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住</a:t>
            </a:r>
            <a:r>
              <a:rPr lang="zh-CN" altLang="en-US" b="0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在这里，我要将石版并我所写的律法和诫命赐给你，使你可以教训百姓。”</a:t>
            </a:r>
            <a:r>
              <a:rPr lang="en-US" altLang="zh-CN" b="0" i="0" u="none" strike="noStrike" baseline="3000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13</a:t>
            </a:r>
            <a:r>
              <a:rPr lang="zh-CN" altLang="en-US" b="0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摩西和他的帮手约书亚起来，</a:t>
            </a:r>
            <a:r>
              <a:rPr lang="zh-CN" altLang="en-US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上了</a:t>
            </a:r>
            <a:r>
              <a:rPr lang="zh-CN" altLang="en-US" b="0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　神的山。</a:t>
            </a:r>
            <a:r>
              <a:rPr lang="en-US" altLang="zh-CN" b="0" i="0" u="none" strike="noStrike" baseline="3000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14</a:t>
            </a:r>
            <a:r>
              <a:rPr lang="zh-CN" altLang="en-US" b="0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摩西对长老说：“你们在这里等着，等到我们再回来，有亚伦、户珥与你们同在，凡有争讼的，都可以就近他们去。”</a:t>
            </a:r>
          </a:p>
          <a:p>
            <a:pPr algn="l"/>
            <a:r>
              <a:rPr lang="en-US" altLang="zh-CN" b="0" i="0" u="none" strike="noStrike" baseline="3000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15</a:t>
            </a:r>
            <a:r>
              <a:rPr lang="zh-CN" altLang="en-US" b="0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摩西</a:t>
            </a:r>
            <a:r>
              <a:rPr lang="zh-CN" altLang="en-US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上山</a:t>
            </a:r>
            <a:r>
              <a:rPr lang="zh-CN" altLang="en-US" b="0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，有</a:t>
            </a:r>
            <a:r>
              <a:rPr lang="zh-CN" altLang="en-US" b="0" i="0" u="none" strike="noStrike" dirty="0">
                <a:solidFill>
                  <a:srgbClr val="00B05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云彩</a:t>
            </a:r>
            <a:r>
              <a:rPr lang="zh-CN" altLang="en-US" b="0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把山遮盖。</a:t>
            </a:r>
            <a:r>
              <a:rPr lang="en-US" altLang="zh-CN" b="0" i="0" u="none" strike="noStrike" baseline="3000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16</a:t>
            </a:r>
            <a:r>
              <a:rPr lang="zh-CN" altLang="en-US" b="0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耶和华的荣耀停于西奈山，云彩遮盖山六天，</a:t>
            </a:r>
            <a:r>
              <a:rPr lang="zh-CN" altLang="en-US" b="0" i="0" u="none" strike="noStrike" dirty="0">
                <a:solidFill>
                  <a:srgbClr val="00B05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第七天</a:t>
            </a:r>
            <a:r>
              <a:rPr lang="zh-CN" altLang="en-US" b="0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他从云中召摩西。</a:t>
            </a:r>
            <a:r>
              <a:rPr lang="en-US" altLang="zh-CN" b="0" i="0" u="none" strike="noStrike" baseline="3000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17</a:t>
            </a:r>
            <a:r>
              <a:rPr lang="zh-CN" altLang="en-US" b="0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耶和华的荣耀在山顶上，在以色列人眼前，</a:t>
            </a:r>
            <a:r>
              <a:rPr lang="zh-CN" altLang="en-US" b="0" i="0" u="none" strike="noStrike" dirty="0">
                <a:solidFill>
                  <a:srgbClr val="00B05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形状如烈火</a:t>
            </a:r>
            <a:r>
              <a:rPr lang="zh-CN" altLang="en-US" b="0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。</a:t>
            </a:r>
            <a:r>
              <a:rPr lang="en-US" altLang="zh-CN" b="0" i="0" u="none" strike="noStrike" baseline="3000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18</a:t>
            </a:r>
            <a:r>
              <a:rPr lang="zh-CN" altLang="en-US" b="0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摩西进入云中</a:t>
            </a:r>
            <a:r>
              <a:rPr lang="zh-CN" altLang="en-US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上山</a:t>
            </a:r>
            <a:r>
              <a:rPr lang="zh-CN" altLang="en-US" b="0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，在山上</a:t>
            </a:r>
            <a:r>
              <a:rPr lang="zh-CN" altLang="en-US" b="0" i="0" u="none" strike="noStrike" dirty="0">
                <a:solidFill>
                  <a:srgbClr val="00B05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四十昼夜</a:t>
            </a:r>
            <a:r>
              <a:rPr lang="zh-CN" altLang="en-US" b="0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。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35694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E6F0B-B56D-3887-744E-575902457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08314"/>
            <a:ext cx="3932237" cy="849086"/>
          </a:xfrm>
        </p:spPr>
        <p:txBody>
          <a:bodyPr/>
          <a:lstStyle/>
          <a:p>
            <a:r>
              <a:rPr lang="en-CA" dirty="0" err="1"/>
              <a:t>从西罗亚池子到圣殿</a:t>
            </a:r>
            <a:endParaRPr lang="en-CA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3F4D372-6935-6F9C-528F-46F33D393A7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0390" r="20390"/>
          <a:stretch>
            <a:fillRect/>
          </a:stretch>
        </p:blipFill>
        <p:spPr>
          <a:xfrm rot="5400000">
            <a:off x="5128758" y="511630"/>
            <a:ext cx="6281060" cy="61722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D3FBD-6103-9558-9934-22DBEA0EE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082143"/>
          </a:xfrm>
        </p:spPr>
        <p:txBody>
          <a:bodyPr>
            <a:normAutofit/>
          </a:bodyPr>
          <a:lstStyle/>
          <a:p>
            <a:endParaRPr lang="en-CA" dirty="0"/>
          </a:p>
          <a:p>
            <a:r>
              <a:rPr lang="en-CA" sz="2400" dirty="0" err="1">
                <a:solidFill>
                  <a:srgbClr val="7030A0"/>
                </a:solidFill>
              </a:rPr>
              <a:t>上行之路去朝见神</a:t>
            </a:r>
            <a:endParaRPr lang="en-CA" sz="2400" dirty="0">
              <a:solidFill>
                <a:srgbClr val="7030A0"/>
              </a:solidFill>
            </a:endParaRPr>
          </a:p>
          <a:p>
            <a:endParaRPr lang="en-CA" sz="2400" dirty="0">
              <a:solidFill>
                <a:srgbClr val="7030A0"/>
              </a:solidFill>
            </a:endParaRPr>
          </a:p>
          <a:p>
            <a:r>
              <a:rPr lang="en-CA" sz="2400" dirty="0" err="1">
                <a:solidFill>
                  <a:srgbClr val="7030A0"/>
                </a:solidFill>
              </a:rPr>
              <a:t>本章中</a:t>
            </a:r>
            <a:r>
              <a:rPr lang="zh-CN" altLang="en-US" sz="2400" dirty="0">
                <a:solidFill>
                  <a:srgbClr val="7030A0"/>
                </a:solidFill>
              </a:rPr>
              <a:t>，多少次出现“上山”或“上”？“上”在圣经里是有神特别的意义的。神带领的路是一条向上的路。这个意义在立约时也含在其中，神要带领以色列人进入天国，走属天的道路。</a:t>
            </a:r>
            <a:endParaRPr lang="en-CA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145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D9D2D-A0BE-FA2E-0137-693C6B427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743"/>
            <a:ext cx="10515600" cy="1189945"/>
          </a:xfrm>
        </p:spPr>
        <p:txBody>
          <a:bodyPr>
            <a:normAutofit fontScale="90000"/>
          </a:bodyPr>
          <a:lstStyle/>
          <a:p>
            <a:pPr algn="ctr"/>
            <a:br>
              <a:rPr lang="en-CA" altLang="zh-CN" sz="4400" dirty="0">
                <a:solidFill>
                  <a:srgbClr val="232323"/>
                </a:solidFill>
                <a:effectLst/>
                <a:latin typeface="Garamond" panose="02020404030301010803" pitchFamily="18" charset="0"/>
              </a:rPr>
            </a:br>
            <a:r>
              <a:rPr lang="zh-CN" altLang="en-US" sz="4400" dirty="0">
                <a:solidFill>
                  <a:srgbClr val="0070C0"/>
                </a:solidFill>
                <a:effectLst/>
                <a:latin typeface="Garamond" panose="02020404030301010803" pitchFamily="18" charset="0"/>
              </a:rPr>
              <a:t>出埃及记结构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6B710-995A-ECF5-B67B-AF0E9CC84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altLang="zh-CN" sz="2400" dirty="0">
              <a:solidFill>
                <a:srgbClr val="232323"/>
              </a:solidFill>
              <a:effectLst/>
              <a:latin typeface="Garamond" panose="02020404030301010803" pitchFamily="18" charset="0"/>
            </a:endParaRPr>
          </a:p>
          <a:p>
            <a:r>
              <a:rPr lang="zh-CN" altLang="en-US" sz="2200" dirty="0">
                <a:solidFill>
                  <a:srgbClr val="232323"/>
                </a:solidFill>
                <a:effectLst/>
                <a:latin typeface="Garamond" panose="02020404030301010803" pitchFamily="18" charset="0"/>
              </a:rPr>
              <a:t>◦ </a:t>
            </a:r>
            <a:r>
              <a:rPr lang="en-US" altLang="zh-CN" sz="22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1-18 </a:t>
            </a:r>
            <a:r>
              <a:rPr lang="zh-CN" altLang="en-US" sz="22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章</a:t>
            </a:r>
            <a:r>
              <a:rPr lang="en-US" altLang="zh-CN" sz="22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lang="zh-CN" altLang="en-US" sz="22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神拯救以色列人，领他们出埃及为奴之地 </a:t>
            </a:r>
            <a:endParaRPr lang="zh-CN" altLang="en-US" sz="2200" dirty="0">
              <a:effectLst/>
            </a:endParaRPr>
          </a:p>
          <a:p>
            <a:r>
              <a:rPr lang="zh-CN" altLang="en-US" sz="22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以色列人在埃及受法老的迫害奴役</a:t>
            </a:r>
            <a:r>
              <a:rPr lang="en-US" altLang="zh-CN" sz="22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(1</a:t>
            </a:r>
            <a:r>
              <a:rPr lang="zh-CN" altLang="en-US" sz="22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章</a:t>
            </a:r>
            <a:r>
              <a:rPr lang="en-US" altLang="zh-CN" sz="22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),</a:t>
            </a:r>
            <a:r>
              <a:rPr lang="zh-CN" altLang="en-US" sz="22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神拯救预备摩西</a:t>
            </a:r>
            <a:r>
              <a:rPr lang="en-US" altLang="zh-CN" sz="22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(2</a:t>
            </a:r>
            <a:r>
              <a:rPr lang="zh-CN" altLang="en-US" sz="22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章</a:t>
            </a:r>
            <a:r>
              <a:rPr lang="en-US" altLang="zh-CN" sz="22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), </a:t>
            </a:r>
            <a:r>
              <a:rPr lang="zh-CN" altLang="en-US" sz="22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并呼召他出来，做带领以色列人出埃及的工作</a:t>
            </a:r>
            <a:r>
              <a:rPr lang="en-US" altLang="zh-CN" sz="22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(3-4 </a:t>
            </a:r>
            <a:r>
              <a:rPr lang="zh-CN" altLang="en-US" sz="22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章</a:t>
            </a:r>
            <a:r>
              <a:rPr lang="en-US" altLang="zh-CN" sz="22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  <a:r>
              <a:rPr lang="zh-CN" altLang="en-US" sz="22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。本段以十灾</a:t>
            </a:r>
            <a:r>
              <a:rPr lang="en-US" altLang="zh-CN" sz="22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(7-12</a:t>
            </a:r>
            <a:r>
              <a:rPr lang="zh-CN" altLang="en-US" sz="22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章</a:t>
            </a:r>
            <a:r>
              <a:rPr lang="en-US" altLang="zh-CN" sz="22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  <a:r>
              <a:rPr lang="zh-CN" altLang="en-US" sz="22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为重点，高潮在逾越节</a:t>
            </a:r>
            <a:r>
              <a:rPr lang="en-US" altLang="zh-CN" sz="22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(12</a:t>
            </a:r>
            <a:r>
              <a:rPr lang="zh-CN" altLang="en-US" sz="22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章</a:t>
            </a:r>
            <a:r>
              <a:rPr lang="en-US" altLang="zh-CN" sz="22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  <a:r>
              <a:rPr lang="zh-CN" altLang="en-US" sz="22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，至终他们能过红海 </a:t>
            </a:r>
            <a:r>
              <a:rPr lang="en-US" altLang="zh-CN" sz="22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(13-15</a:t>
            </a:r>
            <a:r>
              <a:rPr lang="zh-CN" altLang="en-US" sz="22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章</a:t>
            </a:r>
            <a:r>
              <a:rPr lang="en-US" altLang="zh-CN" sz="22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  <a:r>
              <a:rPr lang="zh-CN" altLang="en-US" sz="22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，前往西奈山</a:t>
            </a:r>
            <a:r>
              <a:rPr lang="en-US" altLang="zh-CN" sz="22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(16-18</a:t>
            </a:r>
            <a:r>
              <a:rPr lang="zh-CN" altLang="en-US" sz="22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章</a:t>
            </a:r>
            <a:r>
              <a:rPr lang="en-US" altLang="zh-CN" sz="22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) </a:t>
            </a:r>
          </a:p>
          <a:p>
            <a:endParaRPr lang="zh-CN" altLang="en-US" sz="2400" dirty="0">
              <a:effectLst/>
            </a:endParaRPr>
          </a:p>
          <a:p>
            <a:r>
              <a:rPr lang="zh-CN" altLang="en-US" dirty="0">
                <a:solidFill>
                  <a:srgbClr val="232323"/>
                </a:solidFill>
                <a:effectLst/>
                <a:highlight>
                  <a:srgbClr val="FFFF00"/>
                </a:highlight>
                <a:latin typeface="Garamond" panose="02020404030301010803" pitchFamily="18" charset="0"/>
              </a:rPr>
              <a:t>◦</a:t>
            </a:r>
            <a:r>
              <a:rPr lang="en-US" altLang="zh-CN" dirty="0">
                <a:effectLst/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19-24</a:t>
            </a:r>
            <a:r>
              <a:rPr lang="zh-CN" altLang="en-US" dirty="0">
                <a:effectLst/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章</a:t>
            </a:r>
            <a:r>
              <a:rPr lang="en-US" altLang="zh-CN" dirty="0">
                <a:effectLst/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lang="zh-CN" altLang="en-US" dirty="0">
                <a:effectLst/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神与以色列人立约</a:t>
            </a:r>
            <a:r>
              <a:rPr lang="en-US" altLang="zh-CN" dirty="0">
                <a:effectLst/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lang="zh-CN" altLang="en-US" dirty="0">
                <a:effectLst/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颁布律法</a:t>
            </a:r>
            <a:endParaRPr lang="en-CA" altLang="zh-CN" dirty="0">
              <a:effectLst/>
              <a:highlight>
                <a:srgbClr val="FFFF00"/>
              </a:highligh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CA" altLang="zh-CN" sz="2400" dirty="0">
              <a:solidFill>
                <a:srgbClr val="232323"/>
              </a:solidFill>
              <a:highlight>
                <a:srgbClr val="FFFF00"/>
              </a:highligh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200" dirty="0">
                <a:solidFill>
                  <a:srgbClr val="232323"/>
                </a:solidFill>
                <a:effectLst/>
                <a:latin typeface="Garamond" panose="02020404030301010803" pitchFamily="18" charset="0"/>
              </a:rPr>
              <a:t>◦ </a:t>
            </a:r>
            <a:r>
              <a:rPr lang="en-US" altLang="zh-CN" sz="22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25-40</a:t>
            </a:r>
            <a:r>
              <a:rPr lang="zh-CN" altLang="en-US" sz="22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章</a:t>
            </a:r>
            <a:r>
              <a:rPr lang="en-US" altLang="zh-CN" sz="22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lang="zh-CN" altLang="en-US" sz="22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建会幕、敬拜神 </a:t>
            </a:r>
            <a:endParaRPr lang="zh-CN" altLang="en-US" sz="2200" dirty="0">
              <a:effectLst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84480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B78FE-1EFE-6A2B-5707-1D13E60F9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19-24</a:t>
            </a:r>
            <a:r>
              <a:rPr lang="en-CA" dirty="0" err="1"/>
              <a:t>章的时间顺序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A3BF6-8966-5EC9-7A0C-7E7FC21C5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19:1-15</a:t>
            </a:r>
            <a:r>
              <a:rPr lang="zh-CN" altLang="en-US" dirty="0"/>
              <a:t>；立约的序言</a:t>
            </a:r>
            <a:endParaRPr lang="en-CA" altLang="zh-CN" dirty="0"/>
          </a:p>
          <a:p>
            <a:pPr>
              <a:lnSpc>
                <a:spcPct val="140000"/>
              </a:lnSpc>
              <a:buNone/>
            </a:pPr>
            <a:r>
              <a:rPr lang="en-US" altLang="zh-CN" dirty="0"/>
              <a:t>		</a:t>
            </a:r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19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：</a:t>
            </a:r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16-19——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雷轰，闪电，密云，角声，全山冒烟</a:t>
            </a:r>
            <a:endParaRPr lang="en-US" altLang="zh-CN" sz="2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itchFamily="49" charset="-122"/>
              <a:ea typeface="KaiTi" pitchFamily="49" charset="-122"/>
            </a:endParaRPr>
          </a:p>
          <a:p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    </a:t>
            </a:r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20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：</a:t>
            </a:r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18-21——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雷轰、闪电、角声、山上冒烟</a:t>
            </a:r>
            <a:endParaRPr lang="en-CA" altLang="zh-CN" dirty="0"/>
          </a:p>
          <a:p>
            <a:r>
              <a:rPr lang="en-US" altLang="zh-CN" dirty="0"/>
              <a:t>19</a:t>
            </a:r>
            <a:r>
              <a:rPr lang="zh-CN" altLang="en-US" dirty="0"/>
              <a:t>：</a:t>
            </a:r>
            <a:r>
              <a:rPr lang="en-US" altLang="zh-CN" dirty="0"/>
              <a:t>20</a:t>
            </a:r>
            <a:r>
              <a:rPr lang="zh-CN" altLang="en-US" dirty="0"/>
              <a:t>（摩西上山</a:t>
            </a:r>
            <a:r>
              <a:rPr lang="en-US" altLang="zh-CN" dirty="0"/>
              <a:t>)</a:t>
            </a:r>
            <a:r>
              <a:rPr lang="zh-CN" altLang="en-US" dirty="0"/>
              <a:t>；</a:t>
            </a:r>
            <a:r>
              <a:rPr lang="en-US" altLang="zh-CN" dirty="0"/>
              <a:t>20:1-17</a:t>
            </a:r>
            <a:r>
              <a:rPr lang="zh-CN" altLang="en-US" dirty="0"/>
              <a:t>（十诫）；</a:t>
            </a:r>
            <a:r>
              <a:rPr lang="en-US" altLang="zh-CN" dirty="0"/>
              <a:t>20:22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23</a:t>
            </a:r>
            <a:r>
              <a:rPr lang="zh-CN" altLang="en-US" dirty="0"/>
              <a:t>章结束 （典章律例）；</a:t>
            </a:r>
            <a:r>
              <a:rPr lang="en-US" altLang="zh-CN" dirty="0"/>
              <a:t>19:21-25</a:t>
            </a:r>
            <a:r>
              <a:rPr lang="zh-CN" altLang="en-US" dirty="0"/>
              <a:t> （神让摩西</a:t>
            </a:r>
            <a:r>
              <a:rPr lang="zh-CN" altLang="en-CA" dirty="0"/>
              <a:t>下山</a:t>
            </a:r>
            <a:r>
              <a:rPr lang="zh-CN" altLang="en-US" dirty="0"/>
              <a:t>）；</a:t>
            </a:r>
            <a:r>
              <a:rPr lang="en-US" altLang="zh-CN" dirty="0"/>
              <a:t>24</a:t>
            </a:r>
            <a:r>
              <a:rPr lang="zh-CN" altLang="en-US" dirty="0"/>
              <a:t>：</a:t>
            </a:r>
            <a:r>
              <a:rPr lang="en-US" altLang="zh-CN" dirty="0"/>
              <a:t>1-2</a:t>
            </a:r>
            <a:r>
              <a:rPr lang="zh-CN" altLang="en-US" dirty="0"/>
              <a:t> （摩西下山）；</a:t>
            </a:r>
            <a:r>
              <a:rPr lang="en-US" altLang="zh-CN" dirty="0"/>
              <a:t>24:3-8</a:t>
            </a:r>
            <a:r>
              <a:rPr lang="zh-CN" altLang="en-US" dirty="0"/>
              <a:t> （立约的仪式）；</a:t>
            </a:r>
            <a:r>
              <a:rPr lang="en-US" altLang="zh-CN" dirty="0"/>
              <a:t>9-11</a:t>
            </a:r>
            <a:r>
              <a:rPr lang="zh-CN" altLang="en-US" dirty="0"/>
              <a:t> （立约后，神与人和睦相亲）；</a:t>
            </a:r>
            <a:r>
              <a:rPr lang="en-US" altLang="zh-CN" dirty="0"/>
              <a:t>12-18</a:t>
            </a:r>
            <a:r>
              <a:rPr lang="zh-CN" altLang="en-US" dirty="0"/>
              <a:t> （摩西再次上山，四十昼夜）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0002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102DC-45B2-79D3-2B62-C5EBABC3B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0200"/>
            <a:ext cx="10515600" cy="90488"/>
          </a:xfrm>
        </p:spPr>
        <p:txBody>
          <a:bodyPr>
            <a:normAutofit fontScale="90000"/>
          </a:bodyPr>
          <a:lstStyle/>
          <a:p>
            <a:pPr>
              <a:lnSpc>
                <a:spcPct val="140000"/>
              </a:lnSpc>
            </a:pPr>
            <a:r>
              <a:rPr lang="en-US" altLang="zh-CN" sz="4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20</a:t>
            </a:r>
            <a:r>
              <a:rPr lang="zh-CN" altLang="en-US" sz="4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章“十诫”和 </a:t>
            </a:r>
            <a:r>
              <a:rPr lang="en-US" altLang="zh-CN" sz="4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21-23</a:t>
            </a:r>
            <a:r>
              <a:rPr lang="zh-CN" altLang="en-US" sz="4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章主题的关系</a:t>
            </a:r>
            <a:br>
              <a:rPr lang="en-US" altLang="zh-CN" sz="4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</a:br>
            <a:br>
              <a:rPr lang="en-US" altLang="zh-CN" sz="2000" b="1" dirty="0">
                <a:solidFill>
                  <a:srgbClr val="C00000"/>
                </a:solidFill>
                <a:latin typeface="KaiTi" pitchFamily="49" charset="-122"/>
                <a:ea typeface="KaiTi" pitchFamily="49" charset="-122"/>
              </a:rPr>
            </a:br>
            <a:endParaRPr lang="en-CA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6C4E51-7A2C-79B8-28DD-44E1FF833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0986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altLang="zh-CN" dirty="0"/>
              <a:t>	</a:t>
            </a:r>
            <a:endParaRPr lang="en-US" altLang="zh-CN" sz="3800" b="1" dirty="0">
              <a:solidFill>
                <a:srgbClr val="C00000"/>
              </a:solidFill>
              <a:latin typeface="KaiTi" pitchFamily="49" charset="-122"/>
              <a:ea typeface="KaiTi" pitchFamily="49" charset="-122"/>
            </a:endParaRPr>
          </a:p>
          <a:p>
            <a:pPr>
              <a:lnSpc>
                <a:spcPct val="140000"/>
              </a:lnSpc>
              <a:buNone/>
            </a:pPr>
            <a:r>
              <a:rPr lang="zh-CN" altLang="en-US" sz="3800" b="1" dirty="0">
                <a:solidFill>
                  <a:srgbClr val="C00000"/>
                </a:solidFill>
                <a:latin typeface="KaiTi" pitchFamily="49" charset="-122"/>
                <a:ea typeface="KaiTi" pitchFamily="49" charset="-122"/>
              </a:rPr>
              <a:t>出</a:t>
            </a:r>
            <a:r>
              <a:rPr lang="en-US" altLang="zh-CN" sz="3800" b="1" dirty="0">
                <a:solidFill>
                  <a:srgbClr val="C00000"/>
                </a:solidFill>
                <a:latin typeface="KaiTi" pitchFamily="49" charset="-122"/>
                <a:ea typeface="KaiTi" pitchFamily="49" charset="-122"/>
              </a:rPr>
              <a:t>19</a:t>
            </a:r>
            <a:r>
              <a:rPr lang="zh-CN" altLang="en-US" sz="3800" b="1" dirty="0">
                <a:solidFill>
                  <a:srgbClr val="C00000"/>
                </a:solidFill>
                <a:latin typeface="KaiTi" pitchFamily="49" charset="-122"/>
                <a:ea typeface="KaiTi" pitchFamily="49" charset="-122"/>
              </a:rPr>
              <a:t>章，来到西乃山，预备与神立约</a:t>
            </a:r>
            <a:endParaRPr lang="en-US" altLang="zh-CN" sz="3800" b="1" dirty="0">
              <a:solidFill>
                <a:srgbClr val="C00000"/>
              </a:solidFill>
              <a:latin typeface="KaiTi" pitchFamily="49" charset="-122"/>
              <a:ea typeface="KaiTi" pitchFamily="49" charset="-122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zh-CN" dirty="0"/>
              <a:t>		</a:t>
            </a:r>
            <a:r>
              <a:rPr lang="en-US" altLang="zh-CN" sz="3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19</a:t>
            </a:r>
            <a:r>
              <a:rPr lang="zh-CN" altLang="en-US" sz="3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：</a:t>
            </a:r>
            <a:r>
              <a:rPr lang="en-US" altLang="zh-CN" sz="3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16-19——</a:t>
            </a:r>
            <a:r>
              <a:rPr lang="zh-CN" altLang="en-US" sz="3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雷轰，闪电，密云，角声，全山冒烟</a:t>
            </a:r>
            <a:endParaRPr lang="en-US" altLang="zh-CN" sz="3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itchFamily="49" charset="-122"/>
              <a:ea typeface="KaiTi" pitchFamily="49" charset="-122"/>
            </a:endParaRPr>
          </a:p>
          <a:p>
            <a:pPr>
              <a:lnSpc>
                <a:spcPct val="140000"/>
              </a:lnSpc>
              <a:buNone/>
            </a:pPr>
            <a:r>
              <a:rPr lang="zh-CN" altLang="en-US" sz="3800" b="1" dirty="0">
                <a:solidFill>
                  <a:srgbClr val="C00000"/>
                </a:solidFill>
                <a:latin typeface="KaiTi" pitchFamily="49" charset="-122"/>
                <a:ea typeface="KaiTi" pitchFamily="49" charset="-122"/>
              </a:rPr>
              <a:t>出</a:t>
            </a:r>
            <a:r>
              <a:rPr lang="en-US" altLang="zh-CN" sz="3800" b="1" dirty="0">
                <a:solidFill>
                  <a:srgbClr val="C00000"/>
                </a:solidFill>
                <a:latin typeface="KaiTi" pitchFamily="49" charset="-122"/>
                <a:ea typeface="KaiTi" pitchFamily="49" charset="-122"/>
              </a:rPr>
              <a:t>20</a:t>
            </a:r>
            <a:r>
              <a:rPr lang="zh-CN" altLang="en-US" sz="3800" b="1" dirty="0">
                <a:solidFill>
                  <a:srgbClr val="C00000"/>
                </a:solidFill>
                <a:latin typeface="KaiTi" pitchFamily="49" charset="-122"/>
                <a:ea typeface="KaiTi" pitchFamily="49" charset="-122"/>
              </a:rPr>
              <a:t>章 ，耶和华神颁布</a:t>
            </a:r>
            <a:r>
              <a:rPr lang="en-US" altLang="zh-CN" sz="3800" b="1" dirty="0">
                <a:solidFill>
                  <a:srgbClr val="C00000"/>
                </a:solidFill>
                <a:latin typeface="KaiTi" pitchFamily="49" charset="-122"/>
                <a:ea typeface="KaiTi" pitchFamily="49" charset="-122"/>
              </a:rPr>
              <a:t>《</a:t>
            </a:r>
            <a:r>
              <a:rPr lang="zh-CN" altLang="en-US" sz="3800" b="1" dirty="0">
                <a:solidFill>
                  <a:srgbClr val="C00000"/>
                </a:solidFill>
                <a:latin typeface="KaiTi" pitchFamily="49" charset="-122"/>
                <a:ea typeface="KaiTi" pitchFamily="49" charset="-122"/>
              </a:rPr>
              <a:t>十诫</a:t>
            </a:r>
            <a:r>
              <a:rPr lang="en-US" altLang="zh-CN" sz="3800" b="1" dirty="0">
                <a:solidFill>
                  <a:srgbClr val="C00000"/>
                </a:solidFill>
                <a:latin typeface="KaiTi" pitchFamily="49" charset="-122"/>
                <a:ea typeface="KaiTi" pitchFamily="49" charset="-122"/>
              </a:rPr>
              <a:t>》</a:t>
            </a:r>
            <a:r>
              <a:rPr lang="zh-CN" altLang="en-US" sz="3800" b="1" dirty="0">
                <a:solidFill>
                  <a:srgbClr val="C00000"/>
                </a:solidFill>
                <a:latin typeface="KaiTi" pitchFamily="49" charset="-122"/>
                <a:ea typeface="KaiTi" pitchFamily="49" charset="-122"/>
              </a:rPr>
              <a:t>（即总宪章）</a:t>
            </a:r>
            <a:endParaRPr lang="en-US" altLang="zh-CN" sz="3800" b="1" dirty="0">
              <a:solidFill>
                <a:srgbClr val="C00000"/>
              </a:solidFill>
              <a:latin typeface="KaiTi" pitchFamily="49" charset="-122"/>
              <a:ea typeface="KaiTi" pitchFamily="49" charset="-122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zh-CN" sz="3800" b="1" dirty="0">
                <a:solidFill>
                  <a:srgbClr val="0070C0"/>
                </a:solidFill>
                <a:latin typeface="KaiTi" pitchFamily="49" charset="-122"/>
                <a:ea typeface="KaiTi" pitchFamily="49" charset="-122"/>
              </a:rPr>
              <a:t>		</a:t>
            </a:r>
            <a:r>
              <a:rPr lang="en-US" altLang="zh-CN" sz="3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20</a:t>
            </a:r>
            <a:r>
              <a:rPr lang="zh-CN" altLang="en-US" sz="3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：</a:t>
            </a:r>
            <a:r>
              <a:rPr lang="en-US" altLang="zh-CN" sz="3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18——</a:t>
            </a:r>
            <a:r>
              <a:rPr lang="zh-CN" altLang="en-US" sz="3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雷轰、闪电、角声、山上冒烟</a:t>
            </a:r>
            <a:endParaRPr lang="en-US" altLang="zh-CN" sz="3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itchFamily="49" charset="-122"/>
              <a:ea typeface="KaiTi" pitchFamily="49" charset="-122"/>
            </a:endParaRPr>
          </a:p>
          <a:p>
            <a:pPr>
              <a:lnSpc>
                <a:spcPct val="140000"/>
              </a:lnSpc>
              <a:buNone/>
            </a:pPr>
            <a:r>
              <a:rPr lang="zh-CN" altLang="en-US" sz="3800" b="1" dirty="0">
                <a:solidFill>
                  <a:srgbClr val="C00000"/>
                </a:solidFill>
                <a:latin typeface="KaiTi" pitchFamily="49" charset="-122"/>
                <a:ea typeface="KaiTi" pitchFamily="49" charset="-122"/>
              </a:rPr>
              <a:t>出</a:t>
            </a:r>
            <a:r>
              <a:rPr lang="en-US" altLang="zh-CN" sz="3800" b="1" dirty="0">
                <a:solidFill>
                  <a:srgbClr val="C00000"/>
                </a:solidFill>
                <a:latin typeface="KaiTi" pitchFamily="49" charset="-122"/>
                <a:ea typeface="KaiTi" pitchFamily="49" charset="-122"/>
              </a:rPr>
              <a:t>21-23</a:t>
            </a:r>
            <a:r>
              <a:rPr lang="zh-CN" altLang="en-US" sz="3800" b="1" dirty="0">
                <a:solidFill>
                  <a:srgbClr val="C00000"/>
                </a:solidFill>
                <a:latin typeface="KaiTi" pitchFamily="49" charset="-122"/>
                <a:ea typeface="KaiTi" pitchFamily="49" charset="-122"/>
              </a:rPr>
              <a:t>章，耶和华神颁布</a:t>
            </a:r>
            <a:r>
              <a:rPr lang="en-US" altLang="zh-CN" sz="3800" b="1" dirty="0">
                <a:solidFill>
                  <a:srgbClr val="C00000"/>
                </a:solidFill>
                <a:latin typeface="KaiTi" pitchFamily="49" charset="-122"/>
                <a:ea typeface="KaiTi" pitchFamily="49" charset="-122"/>
              </a:rPr>
              <a:t>《</a:t>
            </a:r>
            <a:r>
              <a:rPr lang="zh-CN" altLang="en-US" sz="3800" b="1" dirty="0">
                <a:solidFill>
                  <a:srgbClr val="C00000"/>
                </a:solidFill>
                <a:latin typeface="KaiTi" pitchFamily="49" charset="-122"/>
                <a:ea typeface="KaiTi" pitchFamily="49" charset="-122"/>
              </a:rPr>
              <a:t>典章</a:t>
            </a:r>
            <a:r>
              <a:rPr lang="en-US" altLang="zh-CN" sz="3800" b="1" dirty="0">
                <a:solidFill>
                  <a:srgbClr val="C00000"/>
                </a:solidFill>
                <a:latin typeface="KaiTi" pitchFamily="49" charset="-122"/>
                <a:ea typeface="KaiTi" pitchFamily="49" charset="-122"/>
              </a:rPr>
              <a:t>》</a:t>
            </a:r>
            <a:r>
              <a:rPr lang="zh-CN" altLang="en-US" sz="3800" b="1" dirty="0">
                <a:solidFill>
                  <a:srgbClr val="C00000"/>
                </a:solidFill>
                <a:latin typeface="KaiTi" pitchFamily="49" charset="-122"/>
                <a:ea typeface="KaiTi" pitchFamily="49" charset="-122"/>
              </a:rPr>
              <a:t>（即民事刑事律例等）</a:t>
            </a:r>
            <a:endParaRPr lang="en-US" altLang="zh-CN" sz="3800" b="1" dirty="0">
              <a:solidFill>
                <a:srgbClr val="C00000"/>
              </a:solidFill>
              <a:latin typeface="KaiTi" pitchFamily="49" charset="-122"/>
              <a:ea typeface="KaiTi" pitchFamily="49" charset="-122"/>
            </a:endParaRPr>
          </a:p>
          <a:p>
            <a:pPr>
              <a:lnSpc>
                <a:spcPct val="140000"/>
              </a:lnSpc>
              <a:buNone/>
            </a:pPr>
            <a:r>
              <a:rPr lang="zh-CN" altLang="en-US" sz="3800" b="1" dirty="0">
                <a:solidFill>
                  <a:srgbClr val="C00000"/>
                </a:solidFill>
                <a:latin typeface="KaiTi" pitchFamily="49" charset="-122"/>
                <a:ea typeface="KaiTi" pitchFamily="49" charset="-122"/>
              </a:rPr>
              <a:t>出</a:t>
            </a:r>
            <a:r>
              <a:rPr lang="en-US" altLang="zh-CN" sz="3800" b="1" dirty="0">
                <a:solidFill>
                  <a:srgbClr val="C00000"/>
                </a:solidFill>
                <a:latin typeface="KaiTi" pitchFamily="49" charset="-122"/>
                <a:ea typeface="KaiTi" pitchFamily="49" charset="-122"/>
              </a:rPr>
              <a:t>24</a:t>
            </a:r>
            <a:r>
              <a:rPr lang="zh-CN" altLang="en-US" sz="3800" b="1" dirty="0">
                <a:solidFill>
                  <a:srgbClr val="C00000"/>
                </a:solidFill>
                <a:latin typeface="KaiTi" pitchFamily="49" charset="-122"/>
                <a:ea typeface="KaiTi" pitchFamily="49" charset="-122"/>
              </a:rPr>
              <a:t>章，正式履行立约仪式，完成立约</a:t>
            </a:r>
            <a:endParaRPr lang="en-US" altLang="zh-CN" sz="3800" b="1" dirty="0">
              <a:solidFill>
                <a:srgbClr val="C00000"/>
              </a:solidFill>
              <a:latin typeface="KaiTi" pitchFamily="49" charset="-122"/>
              <a:ea typeface="KaiTi" pitchFamily="49" charset="-122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zh-CN" sz="3800" b="1" dirty="0">
                <a:solidFill>
                  <a:srgbClr val="0070C0"/>
                </a:solidFill>
                <a:latin typeface="KaiTi" pitchFamily="49" charset="-122"/>
                <a:ea typeface="KaiTi" pitchFamily="49" charset="-122"/>
              </a:rPr>
              <a:t>		</a:t>
            </a:r>
            <a:r>
              <a:rPr lang="zh-CN" altLang="en-US" sz="3800" b="1" dirty="0">
                <a:solidFill>
                  <a:srgbClr val="0070C0"/>
                </a:solidFill>
                <a:latin typeface="KaiTi" pitchFamily="49" charset="-122"/>
                <a:ea typeface="KaiTi" pitchFamily="49" charset="-122"/>
              </a:rPr>
              <a:t>神与以色列人在约中缔结关系，和睦温馨，相亲相善</a:t>
            </a:r>
          </a:p>
        </p:txBody>
      </p:sp>
    </p:spTree>
    <p:extLst>
      <p:ext uri="{BB962C8B-B14F-4D97-AF65-F5344CB8AC3E}">
        <p14:creationId xmlns:p14="http://schemas.microsoft.com/office/powerpoint/2010/main" val="2989494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A9DA2-9920-F3D2-6A0B-E636D7071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3918"/>
          </a:xfrm>
        </p:spPr>
        <p:txBody>
          <a:bodyPr/>
          <a:lstStyle/>
          <a:p>
            <a:r>
              <a:rPr lang="en-CA" dirty="0" err="1"/>
              <a:t>第</a:t>
            </a:r>
            <a:r>
              <a:rPr lang="en-US" altLang="zh-CN" dirty="0"/>
              <a:t>24</a:t>
            </a:r>
            <a:r>
              <a:rPr lang="zh-CN" altLang="en-US" dirty="0"/>
              <a:t>章的分段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ADE59-4FB2-7786-8F70-E7AA75AEF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9943"/>
            <a:ext cx="10515600" cy="4457020"/>
          </a:xfrm>
        </p:spPr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endParaRPr lang="en-CA" altLang="zh-CN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一、摩西下山，百姓在山下献祭并听律法的教训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(1~8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节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)</a:t>
            </a:r>
          </a:p>
          <a:p>
            <a:pPr algn="just">
              <a:spcAft>
                <a:spcPts val="0"/>
              </a:spcAft>
            </a:pPr>
            <a:endParaRPr lang="zh-CN" alt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zh-CN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  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二、祭司和七十长老在山腰远远的观看并敬拜神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(9~11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节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)</a:t>
            </a:r>
          </a:p>
          <a:p>
            <a:pPr algn="just"/>
            <a:endParaRPr lang="en-US" altLang="zh-CN" dirty="0">
              <a:solidFill>
                <a:srgbClr val="000000"/>
              </a:solidFill>
              <a:latin typeface="新細明體" panose="02020500000000000000" pitchFamily="18" charset="-120"/>
            </a:endParaRPr>
          </a:p>
          <a:p>
            <a:pPr algn="just"/>
            <a:r>
              <a:rPr lang="zh-CN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  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三、摩西在山顶上亲近并面见神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(12~18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节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)</a:t>
            </a:r>
            <a:endParaRPr lang="zh-CN" alt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4475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EB473-380D-33F0-7649-3461F438E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>
                <a:solidFill>
                  <a:srgbClr val="0070C0"/>
                </a:solidFill>
              </a:rPr>
              <a:t>出</a:t>
            </a:r>
            <a:r>
              <a:rPr lang="en-US" altLang="zh-CN" dirty="0">
                <a:solidFill>
                  <a:srgbClr val="0070C0"/>
                </a:solidFill>
              </a:rPr>
              <a:t>24:1-2</a:t>
            </a:r>
            <a:r>
              <a:rPr lang="zh-CN" altLang="en-US" dirty="0">
                <a:solidFill>
                  <a:srgbClr val="0070C0"/>
                </a:solidFill>
              </a:rPr>
              <a:t>节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42E1E-7D03-93F8-5DB3-E9CE8FFAE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8429"/>
            <a:ext cx="10515600" cy="4598534"/>
          </a:xfrm>
        </p:spPr>
        <p:txBody>
          <a:bodyPr/>
          <a:lstStyle/>
          <a:p>
            <a:r>
              <a:rPr lang="en-US" altLang="zh-CN" b="0" i="0" u="none" strike="noStrike" baseline="30000" dirty="0">
                <a:solidFill>
                  <a:srgbClr val="349955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zh-CN" altLang="en-US" b="0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耶和华对摩西说：“你和亚伦、拿答、亚比户，并以色列长老中的七十人，都要</a:t>
            </a:r>
            <a:r>
              <a:rPr lang="zh-CN" altLang="en-US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上</a:t>
            </a:r>
            <a:r>
              <a:rPr lang="zh-CN" altLang="en-US" b="0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到我这里来，远远地下拜。</a:t>
            </a:r>
            <a:r>
              <a:rPr lang="en-US" altLang="zh-CN" b="0" i="0" u="none" strike="noStrike" baseline="3000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zh-CN" altLang="en-US" b="0" i="0" u="none" strike="noStrike" dirty="0">
                <a:solidFill>
                  <a:srgbClr val="00B05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惟独你可以亲近耶和华</a:t>
            </a:r>
            <a:r>
              <a:rPr lang="zh-CN" altLang="en-US" b="0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，他们却不可亲近；百姓也不可和你一同</a:t>
            </a:r>
            <a:r>
              <a:rPr lang="zh-CN" altLang="en-US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上来</a:t>
            </a:r>
            <a:r>
              <a:rPr lang="zh-CN" altLang="en-US" b="0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。</a:t>
            </a:r>
            <a:r>
              <a:rPr lang="zh-CN" altLang="en-US" dirty="0">
                <a:solidFill>
                  <a:srgbClr val="00B050"/>
                </a:solidFill>
                <a:latin typeface="Arial" panose="020B0604020202020204" pitchFamily="34" charset="0"/>
              </a:rPr>
              <a:t>”</a:t>
            </a:r>
            <a:endParaRPr lang="en-CA" altLang="zh-CN" b="0" i="0" u="none" strike="noStrike" dirty="0"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  <a:p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</a:rPr>
              <a:t>问题：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</a:rPr>
              <a:t>、神呼召的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70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</a:rPr>
              <a:t>位长老是摩西按叶忒罗的建议选拔出来的那些人吗？为什么？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18:21-22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</a:rPr>
              <a:t>；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25-26</a:t>
            </a:r>
          </a:p>
          <a:p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</a:rPr>
              <a:t>问题：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</a:rPr>
              <a:t>、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【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摩西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】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</a:rPr>
              <a:t>、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【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</a:rPr>
              <a:t>亚伦、拿答、</a:t>
            </a:r>
            <a:r>
              <a:rPr lang="zh-CN" altLang="en-CA" dirty="0">
                <a:solidFill>
                  <a:srgbClr val="000000"/>
                </a:solidFill>
                <a:latin typeface="Arial" panose="020B0604020202020204" pitchFamily="34" charset="0"/>
              </a:rPr>
              <a:t>亚比户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</a:rPr>
              <a:t>、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70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</a:rPr>
              <a:t>位长老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】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</a:rPr>
              <a:t>、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【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</a:rPr>
              <a:t>百姓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】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</a:rPr>
              <a:t>与神关系的远近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1056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D101C-BC0B-9BC5-FC08-701C50421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>
                <a:solidFill>
                  <a:srgbClr val="0070C0"/>
                </a:solidFill>
              </a:rPr>
              <a:t>出</a:t>
            </a:r>
            <a:r>
              <a:rPr lang="en-US" altLang="zh-CN" dirty="0">
                <a:solidFill>
                  <a:srgbClr val="0070C0"/>
                </a:solidFill>
              </a:rPr>
              <a:t>24:3-8</a:t>
            </a:r>
            <a:r>
              <a:rPr lang="zh-CN" altLang="en-US" dirty="0">
                <a:solidFill>
                  <a:srgbClr val="0070C0"/>
                </a:solidFill>
              </a:rPr>
              <a:t>节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CB170-0332-8857-EC0B-BCDF3796B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i="0" u="none" strike="noStrike" baseline="3000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zh-CN" altLang="en-US" b="0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摩西下山，将耶和华的命令、典章都</a:t>
            </a:r>
            <a:r>
              <a:rPr lang="zh-CN" altLang="en-US" b="0" i="0" u="none" strike="noStrike" dirty="0">
                <a:solidFill>
                  <a:srgbClr val="00B05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述说</a:t>
            </a:r>
            <a:r>
              <a:rPr lang="zh-CN" altLang="en-US" b="0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与百姓听。众百姓齐声说：“耶和华所吩咐的，我们都必遵行。”</a:t>
            </a:r>
            <a:r>
              <a:rPr lang="en-US" altLang="zh-CN" b="0" i="0" u="none" strike="noStrike" baseline="3000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zh-CN" altLang="en-US" b="0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摩西将耶和华的命令都</a:t>
            </a:r>
            <a:r>
              <a:rPr lang="zh-CN" altLang="en-US" b="0" i="0" u="none" strike="noStrike" dirty="0">
                <a:solidFill>
                  <a:srgbClr val="00B05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写上</a:t>
            </a:r>
            <a:r>
              <a:rPr lang="zh-CN" altLang="en-US" b="0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。清早起来，在山下筑一座坛，按以色列十二支派，立十二根</a:t>
            </a:r>
            <a:r>
              <a:rPr lang="zh-CN" altLang="en-US" b="0" i="0" u="none" strike="noStrike" dirty="0">
                <a:solidFill>
                  <a:srgbClr val="00B05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柱子</a:t>
            </a:r>
            <a:r>
              <a:rPr lang="zh-CN" altLang="en-US" b="0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。</a:t>
            </a:r>
            <a:r>
              <a:rPr lang="en-US" altLang="zh-CN" b="0" i="0" u="none" strike="noStrike" baseline="3000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5</a:t>
            </a:r>
            <a:r>
              <a:rPr lang="zh-CN" altLang="en-US" b="0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又打发以色列人中的</a:t>
            </a:r>
            <a:r>
              <a:rPr lang="zh-CN" altLang="en-US" b="0" i="0" u="none" strike="noStrike" dirty="0">
                <a:solidFill>
                  <a:srgbClr val="00B05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少年人</a:t>
            </a:r>
            <a:r>
              <a:rPr lang="zh-CN" altLang="en-US" b="0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去献燔祭，又向耶和华献牛为平安祭。</a:t>
            </a:r>
            <a:r>
              <a:rPr lang="en-US" altLang="zh-CN" b="0" i="0" u="none" strike="noStrike" baseline="3000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6</a:t>
            </a:r>
            <a:r>
              <a:rPr lang="zh-CN" altLang="en-US" b="0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摩西将</a:t>
            </a:r>
            <a:r>
              <a:rPr lang="zh-CN" altLang="en-US" b="0" i="0" u="none" strike="noStrike" dirty="0">
                <a:solidFill>
                  <a:srgbClr val="00B05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血</a:t>
            </a:r>
            <a:r>
              <a:rPr lang="zh-CN" altLang="en-US" b="0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一半盛在盆中，一半洒在坛上。</a:t>
            </a:r>
            <a:r>
              <a:rPr lang="en-US" altLang="zh-CN" b="0" i="0" u="none" strike="noStrike" baseline="3000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7</a:t>
            </a:r>
            <a:r>
              <a:rPr lang="zh-CN" altLang="en-US" b="0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又将约书念给百姓听，他们说：“耶和华所吩咐的，我们都必遵行。”</a:t>
            </a:r>
            <a:r>
              <a:rPr lang="en-US" altLang="zh-CN" b="0" i="0" u="none" strike="noStrike" baseline="3000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8</a:t>
            </a:r>
            <a:r>
              <a:rPr lang="zh-CN" altLang="en-US" b="0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摩西将</a:t>
            </a:r>
            <a:r>
              <a:rPr lang="zh-CN" altLang="en-US" b="0" i="0" u="none" strike="noStrike" dirty="0">
                <a:solidFill>
                  <a:srgbClr val="00B05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血洒在百姓身上</a:t>
            </a:r>
            <a:r>
              <a:rPr lang="zh-CN" altLang="en-US" b="0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，说：“你看！这是</a:t>
            </a:r>
            <a:r>
              <a:rPr lang="zh-CN" altLang="en-US" b="0" i="0" u="none" strike="noStrike" dirty="0">
                <a:solidFill>
                  <a:srgbClr val="00B05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立约的血</a:t>
            </a:r>
            <a:r>
              <a:rPr lang="zh-CN" altLang="en-US" b="0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，是耶和华按这一切话与你们立约的凭据。”</a:t>
            </a:r>
            <a:endParaRPr lang="en-CA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83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7DF6-6CDD-083D-207F-057049051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思考题</a:t>
            </a:r>
            <a:r>
              <a:rPr lang="zh-CN" altLang="en-US" dirty="0"/>
              <a:t>：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79A7F-8C54-1F06-1F7F-E9B8B1E01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/>
          <a:lstStyle/>
          <a:p>
            <a:endParaRPr lang="en-US" altLang="zh-CN" dirty="0"/>
          </a:p>
          <a:p>
            <a:r>
              <a:rPr lang="en-US" altLang="zh-CN" dirty="0"/>
              <a:t>1</a:t>
            </a:r>
            <a:r>
              <a:rPr lang="zh-CN" altLang="en-US" dirty="0"/>
              <a:t>、神与全体以色列人立约，谁是以色列人的代表？谁是见证人？</a:t>
            </a:r>
            <a:endParaRPr lang="en-CA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、体会过程：筑坛、立柱子、献祭、</a:t>
            </a:r>
            <a:r>
              <a:rPr lang="zh-CN" altLang="en-CA" dirty="0"/>
              <a:t>撒血</a:t>
            </a:r>
            <a:endParaRPr lang="en-US" altLang="zh-CN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altLang="zh-CN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zh-CN" alt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、众百姓齐声说：“耶和华所吩咐的，我们都必遵行。在</a:t>
            </a:r>
            <a:r>
              <a:rPr lang="en-US" altLang="zh-CN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19-24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</a:rPr>
              <a:t>章中一共出现了几次？神为什么让他们重复又重复？以色列人知道自己在说什么吗？</a:t>
            </a:r>
            <a:endParaRPr lang="en-CA" altLang="zh-CN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altLang="zh-CN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zh-CN" alt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、“这是立约的血”听着耳熟吗？让你想到什么？“血”意味着什么？</a:t>
            </a:r>
            <a:endParaRPr lang="en-CA" altLang="zh-CN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</a:rPr>
              <a:t>、对比“亚伯拉罕之约”与“西奈山之约”的不同之处</a:t>
            </a:r>
            <a:endParaRPr lang="en-CA" altLang="zh-CN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41276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65238-C2E8-E40B-9FEC-D950C3A83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>
                <a:solidFill>
                  <a:srgbClr val="0070C0"/>
                </a:solidFill>
              </a:rPr>
              <a:t>出</a:t>
            </a:r>
            <a:r>
              <a:rPr lang="en-US" altLang="zh-CN" dirty="0">
                <a:solidFill>
                  <a:srgbClr val="0070C0"/>
                </a:solidFill>
              </a:rPr>
              <a:t>24:9-11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BE489-41CA-B470-5ADE-E07681C05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i="0" u="none" strike="noStrike" baseline="3000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9</a:t>
            </a:r>
            <a:r>
              <a:rPr lang="zh-CN" altLang="en-US" b="0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摩西、亚伦、拿答、亚比户，并以色列长老中的七十人，都</a:t>
            </a:r>
            <a:r>
              <a:rPr lang="zh-CN" altLang="en-US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上了山</a:t>
            </a:r>
            <a:r>
              <a:rPr lang="zh-CN" altLang="en-US" b="0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。</a:t>
            </a:r>
            <a:r>
              <a:rPr lang="en-US" altLang="zh-CN" b="0" i="0" u="none" strike="noStrike" baseline="3000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10</a:t>
            </a:r>
            <a:r>
              <a:rPr lang="zh-CN" altLang="en-US" b="0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他们看见以色列的　神，</a:t>
            </a:r>
            <a:r>
              <a:rPr lang="zh-CN" altLang="en-US" b="0" i="0" u="none" strike="noStrike" dirty="0">
                <a:solidFill>
                  <a:srgbClr val="00B05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他脚下仿佛有平铺的蓝宝石</a:t>
            </a:r>
            <a:r>
              <a:rPr lang="zh-CN" altLang="en-US" b="0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，</a:t>
            </a:r>
            <a:r>
              <a:rPr lang="zh-CN" altLang="en-US" b="0" i="0" u="none" strike="noStrike" dirty="0">
                <a:solidFill>
                  <a:srgbClr val="00B05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如同天色明净。</a:t>
            </a:r>
            <a:r>
              <a:rPr lang="en-US" altLang="zh-CN" b="0" i="0" u="none" strike="noStrike" baseline="3000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11</a:t>
            </a:r>
            <a:r>
              <a:rPr lang="zh-CN" altLang="en-US" b="0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他的手不加害在以色列的尊者身上，他们观看　神，他们又吃又喝。</a:t>
            </a:r>
            <a:endParaRPr lang="en-CA" altLang="zh-CN" b="0" i="0" u="none" strike="noStrike" dirty="0"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  <a:p>
            <a:endParaRPr lang="en-CA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r>
              <a:rPr lang="zh-CN" altLang="en-US" dirty="0">
                <a:solidFill>
                  <a:srgbClr val="0070C0"/>
                </a:solidFill>
                <a:latin typeface="Arial" panose="020B0604020202020204" pitchFamily="34" charset="0"/>
              </a:rPr>
              <a:t>最美的一刻，人神相亲，立约之后美好和平的状态；与神如此之近距离</a:t>
            </a:r>
            <a:endParaRPr lang="en-C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609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1296</Words>
  <Application>Microsoft Macintosh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inherit</vt:lpstr>
      <vt:lpstr>KaiTi</vt:lpstr>
      <vt:lpstr>新細明體</vt:lpstr>
      <vt:lpstr>Arial</vt:lpstr>
      <vt:lpstr>Calibri</vt:lpstr>
      <vt:lpstr>Calibri Light</vt:lpstr>
      <vt:lpstr>Garamond</vt:lpstr>
      <vt:lpstr>Montserrat</vt:lpstr>
      <vt:lpstr>Times New Roman</vt:lpstr>
      <vt:lpstr>Office Theme</vt:lpstr>
      <vt:lpstr>出埃及记第24章</vt:lpstr>
      <vt:lpstr> 出埃及记结构</vt:lpstr>
      <vt:lpstr>19-24章的时间顺序</vt:lpstr>
      <vt:lpstr>20章“十诫”和 21-23章主题的关系  </vt:lpstr>
      <vt:lpstr>第24章的分段</vt:lpstr>
      <vt:lpstr>出24:1-2节</vt:lpstr>
      <vt:lpstr>出24:3-8节</vt:lpstr>
      <vt:lpstr>思考题：</vt:lpstr>
      <vt:lpstr>出24:9-11</vt:lpstr>
      <vt:lpstr>巴比伦内城的伊什塔尔城门（Ishtar Gate），主前575年由尼布甲尼撒二世下令建造，现藏于柏林别加摩博物馆（Pergamon Museum）。伊什塔尔城门用蓝色琉璃瓦造成，类似天青石。圣经中的「蓝宝石」通常是指天青石（Lapis Lazuli），又称青金石。</vt:lpstr>
      <vt:lpstr>出24:12-18节</vt:lpstr>
      <vt:lpstr>从西罗亚池子到圣殿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出埃及记第24章</dc:title>
  <dc:creator>yuan sun</dc:creator>
  <cp:lastModifiedBy>yuan sun</cp:lastModifiedBy>
  <cp:revision>10</cp:revision>
  <dcterms:created xsi:type="dcterms:W3CDTF">2025-01-09T03:31:29Z</dcterms:created>
  <dcterms:modified xsi:type="dcterms:W3CDTF">2025-01-19T02:28:28Z</dcterms:modified>
</cp:coreProperties>
</file>