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60" r:id="rId5"/>
    <p:sldId id="280" r:id="rId6"/>
    <p:sldId id="258" r:id="rId7"/>
    <p:sldId id="262" r:id="rId8"/>
    <p:sldId id="259" r:id="rId9"/>
    <p:sldId id="284" r:id="rId10"/>
    <p:sldId id="277" r:id="rId11"/>
    <p:sldId id="265" r:id="rId12"/>
    <p:sldId id="266" r:id="rId13"/>
    <p:sldId id="275" r:id="rId14"/>
    <p:sldId id="267" r:id="rId15"/>
    <p:sldId id="285" r:id="rId16"/>
    <p:sldId id="281" r:id="rId17"/>
    <p:sldId id="268" r:id="rId18"/>
    <p:sldId id="283" r:id="rId19"/>
    <p:sldId id="269" r:id="rId20"/>
    <p:sldId id="278" r:id="rId21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6" y="-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7C77-7F1B-4D21-9DA6-AB9C270A32A7}" type="datetimeFigureOut">
              <a:rPr lang="zh-CN" altLang="en-US" smtClean="0"/>
              <a:pPr/>
              <a:t>2025/1/1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2CD3-5986-4887-88A4-A9D7BE222D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7C77-7F1B-4D21-9DA6-AB9C270A32A7}" type="datetimeFigureOut">
              <a:rPr lang="zh-CN" altLang="en-US" smtClean="0"/>
              <a:pPr/>
              <a:t>2025/1/1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2CD3-5986-4887-88A4-A9D7BE222D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7C77-7F1B-4D21-9DA6-AB9C270A32A7}" type="datetimeFigureOut">
              <a:rPr lang="zh-CN" altLang="en-US" smtClean="0"/>
              <a:pPr/>
              <a:t>2025/1/1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2CD3-5986-4887-88A4-A9D7BE222D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7C77-7F1B-4D21-9DA6-AB9C270A32A7}" type="datetimeFigureOut">
              <a:rPr lang="zh-CN" altLang="en-US" smtClean="0"/>
              <a:pPr/>
              <a:t>2025/1/1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2CD3-5986-4887-88A4-A9D7BE222D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7C77-7F1B-4D21-9DA6-AB9C270A32A7}" type="datetimeFigureOut">
              <a:rPr lang="zh-CN" altLang="en-US" smtClean="0"/>
              <a:pPr/>
              <a:t>2025/1/1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2CD3-5986-4887-88A4-A9D7BE222D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7C77-7F1B-4D21-9DA6-AB9C270A32A7}" type="datetimeFigureOut">
              <a:rPr lang="zh-CN" altLang="en-US" smtClean="0"/>
              <a:pPr/>
              <a:t>2025/1/1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2CD3-5986-4887-88A4-A9D7BE222D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7C77-7F1B-4D21-9DA6-AB9C270A32A7}" type="datetimeFigureOut">
              <a:rPr lang="zh-CN" altLang="en-US" smtClean="0"/>
              <a:pPr/>
              <a:t>2025/1/1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2CD3-5986-4887-88A4-A9D7BE222D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7C77-7F1B-4D21-9DA6-AB9C270A32A7}" type="datetimeFigureOut">
              <a:rPr lang="zh-CN" altLang="en-US" smtClean="0"/>
              <a:pPr/>
              <a:t>2025/1/1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2CD3-5986-4887-88A4-A9D7BE222D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7C77-7F1B-4D21-9DA6-AB9C270A32A7}" type="datetimeFigureOut">
              <a:rPr lang="zh-CN" altLang="en-US" smtClean="0"/>
              <a:pPr/>
              <a:t>2025/1/1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2CD3-5986-4887-88A4-A9D7BE222D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7C77-7F1B-4D21-9DA6-AB9C270A32A7}" type="datetimeFigureOut">
              <a:rPr lang="zh-CN" altLang="en-US" smtClean="0"/>
              <a:pPr/>
              <a:t>2025/1/1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2CD3-5986-4887-88A4-A9D7BE222D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7C77-7F1B-4D21-9DA6-AB9C270A32A7}" type="datetimeFigureOut">
              <a:rPr lang="zh-CN" altLang="en-US" smtClean="0"/>
              <a:pPr/>
              <a:t>2025/1/1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2CD3-5986-4887-88A4-A9D7BE222D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67C77-7F1B-4D21-9DA6-AB9C270A32A7}" type="datetimeFigureOut">
              <a:rPr lang="zh-CN" altLang="en-US" smtClean="0"/>
              <a:pPr/>
              <a:t>2025/1/1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82CD3-5986-4887-88A4-A9D7BE222DC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zh-CN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《</a:t>
            </a:r>
            <a:r>
              <a:rPr lang="zh-CN" altLang="en-US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出埃及记</a:t>
            </a:r>
            <a:r>
              <a:rPr lang="en-US" altLang="zh-CN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》</a:t>
            </a:r>
            <a:r>
              <a:rPr lang="en-US" altLang="zh-CN" sz="36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22</a:t>
            </a:r>
            <a:r>
              <a:rPr lang="zh-CN" altLang="en-US" sz="36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、</a:t>
            </a:r>
            <a:r>
              <a:rPr lang="en-US" altLang="zh-CN" sz="36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23</a:t>
            </a:r>
            <a:r>
              <a:rPr lang="zh-CN" altLang="en-US" sz="36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章</a:t>
            </a:r>
            <a:endParaRPr lang="zh-CN" altLang="en-US" sz="3600" b="1" dirty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3257550"/>
            <a:ext cx="6400800" cy="1314450"/>
          </a:xfrm>
        </p:spPr>
        <p:txBody>
          <a:bodyPr>
            <a:normAutofit/>
          </a:bodyPr>
          <a:lstStyle/>
          <a:p>
            <a:pPr algn="r"/>
            <a:r>
              <a:rPr lang="zh-CN" altLang="en-US" sz="2800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周六查经班 </a:t>
            </a:r>
            <a:r>
              <a:rPr lang="en-US" altLang="zh-CN" sz="2800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2025</a:t>
            </a:r>
            <a:r>
              <a:rPr lang="zh-CN" altLang="en-US" sz="2800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年</a:t>
            </a:r>
            <a:r>
              <a:rPr lang="en-US" altLang="zh-CN" sz="2800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sz="2800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月</a:t>
            </a:r>
            <a:endParaRPr lang="zh-CN" altLang="en-US" sz="2800" dirty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305800" cy="4191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zh-CN" sz="1100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经文 出</a:t>
            </a:r>
            <a:r>
              <a:rPr lang="en-US" altLang="zh-CN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22</a:t>
            </a:r>
            <a:r>
              <a:rPr lang="zh-CN" altLang="en-US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15-31</a:t>
            </a:r>
          </a:p>
          <a:p>
            <a:pPr marL="91440" indent="0">
              <a:lnSpc>
                <a:spcPct val="130000"/>
              </a:lnSpc>
              <a:buNone/>
            </a:pPr>
            <a:endParaRPr lang="en-US" altLang="zh-CN" sz="900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4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    人若本主同在一处、他就不必赔还．若是雇的、也不必赔还、本是为雇价来的。人若引诱没有受聘的处女、与他行淫、他总要交出聘礼娶他为妻。若女子的父亲决不肯将女子给他、他就要按处女的聘礼、交出钱来。行邪术的女人、不可容他存活。凡与兽淫合的、总要把他治死。祭祀别神、不单单祭祀耶和华的、那人必要灭绝。不可亏负寄居的、也不可欺压他、因为你们在埃及地也作过寄居的。不可苦待寡妇和孤儿．若是苦待他们一点、他们向我一哀求、我总要听他们的哀声．并要发烈怒、用刀杀你们、使你们的妻子为寡妇、儿女为孤儿。我民中有贫穷人与你同住、你若借钱给他、不可如放债的向他取利。你即或拿邻舍的衣服作当头、必在日落以先归还他．因他只有这一件当盖头、是他盖身的衣服、若是没有、他拿甚么睡觉呢．他哀求我、我就应允、因为我是有恩惠的。不可毁谤神、也不可毁谤你百姓的官长。你要从你庄稼中的谷、和酒醡中滴出来的酒、拿来献上、不可迟延。你要将头生的儿子归给我。你牛羊头生的、也要这样．七天当跟着母、第八天要归给我。你要在我面前为圣洁的人、因此田间被野兽撕裂牲畜的肉、你们不可吃、要丢给狗吃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66750"/>
            <a:ext cx="8229600" cy="39624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sz="2300" dirty="0" smtClean="0"/>
              <a:t>        </a:t>
            </a:r>
            <a:endParaRPr lang="en-US" altLang="zh-CN" sz="2300" dirty="0" smtClean="0"/>
          </a:p>
          <a:p>
            <a:pPr indent="0">
              <a:lnSpc>
                <a:spcPct val="140000"/>
              </a:lnSpc>
              <a:buNone/>
            </a:pPr>
            <a:endParaRPr lang="en-US" altLang="zh-CN" sz="2300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sz="2300" dirty="0" smtClean="0"/>
              <a:t>行邪术，是从属灵的方面来败坏人，这是极大的恶，是神所不容让的事。</a:t>
            </a:r>
            <a:endParaRPr lang="en-US" altLang="zh-CN" sz="2300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sz="2300" dirty="0" smtClean="0"/>
              <a:t>与兽淫合，以及与同性淫合，这类的邪淫行为是神深为憎恨的。经文显明神对这样的罪是绝不容让的。</a:t>
            </a:r>
            <a:r>
              <a:rPr lang="en-US" altLang="zh-CN" sz="2300" dirty="0" smtClean="0"/>
              <a:t>【</a:t>
            </a:r>
            <a:r>
              <a:rPr lang="zh-CN" altLang="en-US" sz="2300" dirty="0" smtClean="0"/>
              <a:t>参：</a:t>
            </a:r>
            <a:r>
              <a:rPr lang="zh-CN" altLang="en-US" sz="2300" u="sng" dirty="0" smtClean="0"/>
              <a:t>利</a:t>
            </a:r>
            <a:r>
              <a:rPr lang="en-US" altLang="zh-CN" sz="2300" u="sng" dirty="0" smtClean="0"/>
              <a:t>18</a:t>
            </a:r>
            <a:r>
              <a:rPr lang="zh-CN" altLang="en-US" sz="2300" u="sng" dirty="0" smtClean="0"/>
              <a:t>：</a:t>
            </a:r>
            <a:r>
              <a:rPr lang="en-US" altLang="zh-CN" sz="2300" u="sng" dirty="0" smtClean="0"/>
              <a:t>23</a:t>
            </a:r>
            <a:r>
              <a:rPr lang="zh-CN" altLang="en-US" sz="2300" u="sng" dirty="0" smtClean="0"/>
              <a:t>，</a:t>
            </a:r>
            <a:r>
              <a:rPr lang="en-US" altLang="zh-CN" sz="2300" u="sng" dirty="0" smtClean="0"/>
              <a:t>20</a:t>
            </a:r>
            <a:r>
              <a:rPr lang="zh-CN" altLang="en-US" sz="2300" u="sng" dirty="0" smtClean="0"/>
              <a:t>：</a:t>
            </a:r>
            <a:r>
              <a:rPr lang="en-US" altLang="zh-CN" sz="2300" u="sng" dirty="0" smtClean="0"/>
              <a:t>15-16</a:t>
            </a:r>
            <a:r>
              <a:rPr lang="zh-CN" altLang="en-US" sz="2300" u="sng" dirty="0" smtClean="0"/>
              <a:t>，申</a:t>
            </a:r>
            <a:r>
              <a:rPr lang="en-US" altLang="zh-CN" sz="2300" u="sng" dirty="0" smtClean="0"/>
              <a:t>27</a:t>
            </a:r>
            <a:r>
              <a:rPr lang="zh-CN" altLang="en-US" sz="2300" u="sng" dirty="0" smtClean="0"/>
              <a:t>：</a:t>
            </a:r>
            <a:r>
              <a:rPr lang="en-US" altLang="zh-CN" sz="2300" u="sng" dirty="0" smtClean="0"/>
              <a:t>21</a:t>
            </a:r>
            <a:r>
              <a:rPr lang="zh-CN" altLang="en-US" sz="2300" dirty="0" smtClean="0"/>
              <a:t>。林前</a:t>
            </a:r>
            <a:r>
              <a:rPr lang="en-US" altLang="zh-CN" sz="2300" dirty="0" smtClean="0"/>
              <a:t>6</a:t>
            </a:r>
            <a:r>
              <a:rPr lang="zh-CN" altLang="en-US" sz="2300" dirty="0" smtClean="0"/>
              <a:t>：</a:t>
            </a:r>
            <a:r>
              <a:rPr lang="en-US" altLang="zh-CN" sz="2300" dirty="0" smtClean="0"/>
              <a:t>9</a:t>
            </a:r>
            <a:r>
              <a:rPr lang="zh-CN" altLang="en-US" sz="2300" dirty="0" smtClean="0"/>
              <a:t>，提前</a:t>
            </a:r>
            <a:r>
              <a:rPr lang="en-US" altLang="zh-CN" sz="2300" dirty="0" smtClean="0"/>
              <a:t>1</a:t>
            </a:r>
            <a:r>
              <a:rPr lang="zh-CN" altLang="en-US" sz="2300" dirty="0" smtClean="0"/>
              <a:t>：</a:t>
            </a:r>
            <a:r>
              <a:rPr lang="en-US" altLang="zh-CN" sz="2300" dirty="0" smtClean="0"/>
              <a:t>10.】</a:t>
            </a:r>
          </a:p>
          <a:p>
            <a:pPr indent="0">
              <a:lnSpc>
                <a:spcPct val="140000"/>
              </a:lnSpc>
              <a:buNone/>
            </a:pPr>
            <a:endParaRPr lang="en-US" altLang="zh-CN" sz="2300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sz="2300" dirty="0" smtClean="0"/>
              <a:t>你认为犯这罪的人，是否有悔改的机会？</a:t>
            </a:r>
            <a:endParaRPr lang="en-US" altLang="zh-CN" sz="23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685800" y="590550"/>
            <a:ext cx="7924800" cy="1828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思考题：</a:t>
            </a: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endParaRPr lang="en-US" altLang="zh-CN" sz="700" b="1" dirty="0" smtClean="0">
              <a:latin typeface="KaiTi" pitchFamily="49" charset="-122"/>
              <a:ea typeface="KaiTi" pitchFamily="49" charset="-122"/>
            </a:endParaRPr>
          </a:p>
          <a:p>
            <a:r>
              <a:rPr lang="en-US" altLang="zh-CN" b="1" dirty="0" smtClean="0">
                <a:latin typeface="KaiTi" pitchFamily="49" charset="-122"/>
                <a:ea typeface="KaiTi" pitchFamily="49" charset="-122"/>
              </a:rPr>
              <a:t>    22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b="1" dirty="0" smtClean="0">
                <a:latin typeface="KaiTi" pitchFamily="49" charset="-122"/>
                <a:ea typeface="KaiTi" pitchFamily="49" charset="-122"/>
              </a:rPr>
              <a:t>18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、</a:t>
            </a:r>
            <a:r>
              <a:rPr lang="en-US" altLang="zh-CN" b="1" dirty="0" smtClean="0">
                <a:latin typeface="KaiTi" pitchFamily="49" charset="-122"/>
                <a:ea typeface="KaiTi" pitchFamily="49" charset="-122"/>
              </a:rPr>
              <a:t>19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、</a:t>
            </a:r>
            <a:r>
              <a:rPr lang="en-US" altLang="zh-CN" b="1" dirty="0" smtClean="0">
                <a:latin typeface="KaiTi" pitchFamily="49" charset="-122"/>
                <a:ea typeface="KaiTi" pitchFamily="49" charset="-122"/>
              </a:rPr>
              <a:t>20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、</a:t>
            </a:r>
            <a:r>
              <a:rPr lang="en-US" altLang="zh-CN" b="1" dirty="0" smtClean="0">
                <a:latin typeface="KaiTi" pitchFamily="49" charset="-122"/>
                <a:ea typeface="KaiTi" pitchFamily="49" charset="-122"/>
              </a:rPr>
              <a:t>22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节中有“不可容他存活”，“总要把他治死”，“那人必要灭绝”，“用刀杀你们”都强调了“死”，为什么这几条罪好像没有直接杀人但却必死？</a:t>
            </a: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    犯这些罪的人还有悔改的机会吗？</a:t>
            </a:r>
            <a:endParaRPr lang="zh-CN" altLang="en-US" b="1" dirty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14350"/>
            <a:ext cx="8001000" cy="41148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endParaRPr lang="en-US" altLang="zh-CN" sz="34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400" dirty="0" smtClean="0"/>
              <a:t>出</a:t>
            </a:r>
            <a:r>
              <a:rPr lang="en-US" altLang="zh-CN" sz="3400" dirty="0" smtClean="0"/>
              <a:t>22</a:t>
            </a:r>
            <a:r>
              <a:rPr lang="zh-CN" altLang="en-US" sz="3400" dirty="0" smtClean="0"/>
              <a:t>：</a:t>
            </a:r>
            <a:r>
              <a:rPr lang="en-US" altLang="zh-CN" sz="3400" dirty="0" smtClean="0"/>
              <a:t>27——</a:t>
            </a:r>
            <a:r>
              <a:rPr lang="zh-CN" altLang="en-US" sz="3400" dirty="0" smtClean="0"/>
              <a:t>“因为我是有</a:t>
            </a:r>
            <a:r>
              <a:rPr lang="zh-CN" altLang="en-US" sz="3400" b="1" dirty="0" smtClean="0">
                <a:solidFill>
                  <a:srgbClr val="C00000"/>
                </a:solidFill>
              </a:rPr>
              <a:t>恩惠</a:t>
            </a:r>
            <a:r>
              <a:rPr lang="zh-CN" altLang="en-US" sz="3400" dirty="0" smtClean="0"/>
              <a:t>的”。</a:t>
            </a:r>
            <a:endParaRPr lang="en-US" altLang="zh-CN" sz="34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400" dirty="0" smtClean="0"/>
              <a:t>这是全本圣经第一次出现“有恩惠的”一词。</a:t>
            </a:r>
            <a:endParaRPr lang="en-US" altLang="zh-CN" sz="3400" dirty="0" smtClean="0"/>
          </a:p>
          <a:p>
            <a:pPr marL="91440" indent="0">
              <a:lnSpc>
                <a:spcPct val="140000"/>
              </a:lnSpc>
              <a:buNone/>
            </a:pPr>
            <a:endParaRPr lang="en-US" altLang="zh-CN" sz="34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400" dirty="0" smtClean="0"/>
              <a:t>出</a:t>
            </a:r>
            <a:r>
              <a:rPr lang="en-US" altLang="zh-CN" sz="3400" dirty="0" smtClean="0"/>
              <a:t>22</a:t>
            </a:r>
            <a:r>
              <a:rPr lang="zh-CN" altLang="en-US" sz="3400" dirty="0" smtClean="0"/>
              <a:t>：</a:t>
            </a:r>
            <a:r>
              <a:rPr lang="en-US" altLang="zh-CN" sz="3400" dirty="0" smtClean="0"/>
              <a:t>29——</a:t>
            </a:r>
            <a:r>
              <a:rPr lang="zh-CN" altLang="en-US" sz="3400" dirty="0" smtClean="0"/>
              <a:t>“你们要在我面前为</a:t>
            </a:r>
            <a:r>
              <a:rPr lang="zh-CN" altLang="en-US" sz="3400" b="1" dirty="0" smtClean="0">
                <a:solidFill>
                  <a:srgbClr val="C00000"/>
                </a:solidFill>
              </a:rPr>
              <a:t>圣洁</a:t>
            </a:r>
            <a:r>
              <a:rPr lang="zh-CN" altLang="en-US" sz="3400" dirty="0" smtClean="0"/>
              <a:t>的人”。</a:t>
            </a:r>
            <a:endParaRPr lang="en-US" altLang="zh-CN" sz="34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400" dirty="0" smtClean="0"/>
              <a:t>这是神所定立的约书中唯一的一次出现“圣洁”一词。</a:t>
            </a:r>
          </a:p>
          <a:p>
            <a:pPr marL="91440" indent="0">
              <a:lnSpc>
                <a:spcPct val="140000"/>
              </a:lnSpc>
              <a:buNone/>
            </a:pPr>
            <a:endParaRPr lang="en-US" altLang="zh-CN" sz="3400" dirty="0" smtClean="0"/>
          </a:p>
          <a:p>
            <a:pPr marL="91440" indent="0">
              <a:lnSpc>
                <a:spcPct val="140000"/>
              </a:lnSpc>
              <a:buNone/>
            </a:pPr>
            <a:endParaRPr lang="en-US" altLang="zh-CN" sz="3400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514350"/>
            <a:ext cx="7086600" cy="1295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dirty="0" smtClean="0"/>
              <a:t>   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 </a:t>
            </a: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  </a:t>
            </a:r>
            <a:endParaRPr lang="zh-CN" altLang="en-US" b="1" dirty="0"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6" name="Oval 5"/>
          <p:cNvSpPr/>
          <p:nvPr/>
        </p:nvSpPr>
        <p:spPr>
          <a:xfrm>
            <a:off x="1447800" y="742950"/>
            <a:ext cx="2133600" cy="9144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恩惠</a:t>
            </a:r>
            <a:endParaRPr lang="zh-CN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7" name="Oval 6"/>
          <p:cNvSpPr/>
          <p:nvPr/>
        </p:nvSpPr>
        <p:spPr>
          <a:xfrm>
            <a:off x="4953000" y="742950"/>
            <a:ext cx="2133600" cy="9144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圣洁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66750"/>
            <a:ext cx="8229600" cy="37338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45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经文   出</a:t>
            </a:r>
            <a:r>
              <a:rPr lang="en-US" altLang="zh-CN" sz="45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23</a:t>
            </a:r>
            <a:r>
              <a:rPr lang="zh-CN" altLang="en-US" sz="45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45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1-9</a:t>
            </a: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20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/>
            </a:r>
            <a:br>
              <a:rPr lang="zh-CN" altLang="en-US" sz="20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</a:br>
            <a:r>
              <a:rPr lang="zh-CN" altLang="en-US" sz="20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       </a:t>
            </a:r>
            <a:r>
              <a:rPr lang="zh-CN" altLang="en-US" sz="40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不可随伙布散谣言、不可与恶人连手妄作见证。不可随众行恶．不可在争讼的事上、随众偏行、作见证屈枉正直．也不可在争讼的事上、偏护穷人。</a:t>
            </a:r>
            <a:endParaRPr lang="en-US" altLang="zh-CN" sz="4000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sz="40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    </a:t>
            </a:r>
            <a:r>
              <a:rPr lang="zh-CN" altLang="en-US" sz="40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若遇见你仇敌的牛、或驴、失迷了路、总要牵回来交给他。若看见恨你人的驴压卧在重驮之下、不可走开、务要和驴主一同抬开重驮。</a:t>
            </a:r>
            <a:endParaRPr lang="en-US" altLang="zh-CN" sz="4000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sz="40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    </a:t>
            </a:r>
            <a:r>
              <a:rPr lang="zh-CN" altLang="en-US" sz="40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不可在穷人争讼的事上屈枉正直。当远离虚假的事．不可杀无辜和有义的人、因我必不以恶人为义。</a:t>
            </a:r>
            <a:endParaRPr lang="en-US" altLang="zh-CN" sz="4000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sz="40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    </a:t>
            </a:r>
            <a:r>
              <a:rPr lang="zh-CN" altLang="en-US" sz="40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不可受贿赂、因为贿赂能叫明眼人变瞎了、又能颠倒义人的话。不可欺压寄居的．因为你们在埃及地作过寄居的、知道寄居的心。</a:t>
            </a:r>
            <a:endParaRPr lang="en-US" altLang="zh-CN" sz="4000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endParaRPr lang="zh-CN" alt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191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endParaRPr lang="en-US" altLang="zh-CN" sz="3600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514350"/>
            <a:ext cx="7086600" cy="1295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dirty="0" smtClean="0"/>
              <a:t>    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思考题：</a:t>
            </a: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endParaRPr lang="en-US" altLang="zh-CN" sz="800" b="1" dirty="0" smtClean="0">
              <a:latin typeface="KaiTi" pitchFamily="49" charset="-122"/>
              <a:ea typeface="KaiTi" pitchFamily="49" charset="-122"/>
            </a:endParaRPr>
          </a:p>
          <a:p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  如何理解</a:t>
            </a:r>
            <a:r>
              <a:rPr lang="en-US" altLang="zh-CN" b="1" dirty="0" smtClean="0">
                <a:latin typeface="KaiTi" pitchFamily="49" charset="-122"/>
                <a:ea typeface="KaiTi" pitchFamily="49" charset="-122"/>
              </a:rPr>
              <a:t>23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b="1" dirty="0" smtClean="0">
                <a:latin typeface="KaiTi" pitchFamily="49" charset="-122"/>
                <a:ea typeface="KaiTi" pitchFamily="49" charset="-122"/>
              </a:rPr>
              <a:t>1-3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节和第</a:t>
            </a:r>
            <a:r>
              <a:rPr lang="en-US" altLang="zh-CN" b="1" dirty="0" smtClean="0">
                <a:latin typeface="KaiTi" pitchFamily="49" charset="-122"/>
                <a:ea typeface="KaiTi" pitchFamily="49" charset="-122"/>
              </a:rPr>
              <a:t>6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节经文？与我们的思维与观念有不同之处吗？</a:t>
            </a:r>
            <a:endParaRPr lang="zh-CN" altLang="en-US" b="1" dirty="0">
              <a:latin typeface="KaiTi" pitchFamily="49" charset="-122"/>
              <a:ea typeface="KaiTi" pitchFamily="49" charset="-122"/>
            </a:endParaRPr>
          </a:p>
        </p:txBody>
      </p:sp>
      <p:pic>
        <p:nvPicPr>
          <p:cNvPr id="7" name="Picture 6" descr="法官锤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29200" y="3105150"/>
            <a:ext cx="3565801" cy="174713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57200" y="2266950"/>
            <a:ext cx="5105400" cy="16764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    23</a:t>
            </a:r>
            <a:r>
              <a:rPr lang="zh-CN" altLang="en-US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1-9</a:t>
            </a:r>
            <a:r>
              <a:rPr lang="zh-CN" altLang="en-US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节，核心启示的是神的正义和公道。人很容易失去正义和公道，神在祂的约书中，提醒以色列人要确保司法公平。</a:t>
            </a:r>
            <a:r>
              <a:rPr lang="en-US" altLang="zh-CN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约</a:t>
            </a:r>
            <a:r>
              <a:rPr lang="en-US" altLang="zh-CN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7</a:t>
            </a:r>
            <a:r>
              <a:rPr lang="zh-CN" altLang="en-US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24</a:t>
            </a:r>
            <a:r>
              <a:rPr lang="zh-CN" altLang="en-US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“总要按公平断定是非”。</a:t>
            </a:r>
            <a:r>
              <a:rPr lang="en-US" altLang="zh-CN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】</a:t>
            </a:r>
          </a:p>
          <a:p>
            <a:pPr>
              <a:lnSpc>
                <a:spcPct val="120000"/>
              </a:lnSpc>
            </a:pPr>
            <a:endParaRPr lang="en-US" altLang="zh-CN" dirty="0" smtClean="0">
              <a:solidFill>
                <a:srgbClr val="00206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66750"/>
            <a:ext cx="8229600" cy="3927873"/>
          </a:xfr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>
                <a:solidFill>
                  <a:srgbClr val="C00000"/>
                </a:solidFill>
              </a:rPr>
              <a:t>  </a:t>
            </a:r>
            <a:r>
              <a:rPr lang="zh-CN" altLang="en-US" sz="51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神的话：</a:t>
            </a:r>
            <a:endParaRPr lang="en-US" altLang="zh-CN" sz="5100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唯愿公平如大水滚滚，使公义如江河滔滔。</a:t>
            </a:r>
            <a:endParaRPr lang="en-US" altLang="zh-CN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阿摩斯书 </a:t>
            </a:r>
            <a:r>
              <a:rPr lang="en-US" altLang="zh-CN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24</a:t>
            </a:r>
          </a:p>
          <a:p>
            <a:pPr indent="0">
              <a:lnSpc>
                <a:spcPct val="140000"/>
              </a:lnSpc>
              <a:buNone/>
            </a:pPr>
            <a:endParaRPr lang="en-US" altLang="zh-CN" sz="17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40000"/>
              </a:lnSpc>
              <a:buNone/>
            </a:pPr>
            <a:r>
              <a:rPr lang="zh-TW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世人哪！耶和華已指示你何為善。他向你所要的是什麼呢？只要你行公義，好憐憫，存謙卑的心，與你的神同行。</a:t>
            </a:r>
            <a:endParaRPr lang="en-US" altLang="zh-TW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弥迦书</a:t>
            </a:r>
            <a:r>
              <a:rPr lang="en-US" altLang="zh-CN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6</a:t>
            </a:r>
            <a:r>
              <a:rPr lang="zh-CN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8</a:t>
            </a:r>
          </a:p>
          <a:p>
            <a:pPr indent="0">
              <a:lnSpc>
                <a:spcPct val="140000"/>
              </a:lnSpc>
              <a:buNone/>
            </a:pPr>
            <a:r>
              <a:rPr lang="en-US" altLang="zh-TW" sz="17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/>
            </a:r>
            <a:br>
              <a:rPr lang="en-US" altLang="zh-TW" sz="17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</a:br>
            <a:r>
              <a:rPr lang="zh-TW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行仁義、公平比獻祭更蒙耶和華悅納。</a:t>
            </a:r>
            <a:endParaRPr lang="en-US" altLang="zh-TW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40000"/>
              </a:lnSpc>
              <a:buNone/>
            </a:pPr>
            <a:r>
              <a:rPr lang="zh-TW" altLang="en-US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箴言 </a:t>
            </a:r>
            <a:r>
              <a:rPr lang="en-US" altLang="zh-TW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21:3</a:t>
            </a:r>
            <a:endParaRPr lang="en-US" altLang="zh-CN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2672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55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经文   出</a:t>
            </a:r>
            <a:r>
              <a:rPr lang="en-US" altLang="zh-CN" sz="55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23</a:t>
            </a:r>
            <a:r>
              <a:rPr lang="zh-CN" altLang="en-US" sz="55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55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10-18</a:t>
            </a: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20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/>
            </a:r>
            <a:br>
              <a:rPr lang="zh-CN" altLang="en-US" sz="20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</a:br>
            <a:r>
              <a:rPr lang="zh-CN" altLang="en-US" sz="20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       </a:t>
            </a:r>
            <a:r>
              <a:rPr lang="zh-CN" altLang="en-US" sz="46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不不可欺压寄居的．因为你们在埃及地作过寄居的、知道寄居的心。六年你要耕种田地、收藏土产、只是第七年、要叫地歇息、不耕不种、使你民中的穷人有吃的、他们所剩下的、野兽可以吃．你的葡萄园和橄榄园、也要照样办理。</a:t>
            </a:r>
            <a:endParaRPr lang="en-US" altLang="zh-CN" sz="4600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46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    六日你要作工、第七日要安息、使牛、驴可以歇息、并使你婢女的儿子和寄居的、都可以舒畅。凡我对你们说的话、你们要谨守．别神的名、你不可提、也不可从你口中传说。</a:t>
            </a:r>
            <a:endParaRPr lang="en-US" altLang="zh-CN" sz="4600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46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    一年三次、你要向我守节。你要守除酵节、照我所吩咐你的、在亚笔月内所定的日期、吃无酵饼七天．谁也不可空手朝见我、因为你是这月出了埃及。又要守收割节、所收的是你田间所种劳碌得来初熟之物．并在年底收藏、要守收藏节。、一切的男丁、要一年三次朝见主耶和华。</a:t>
            </a:r>
            <a:endParaRPr lang="en-US" altLang="zh-CN" sz="4600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46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    不可将我祭牲的血、和有酵的饼、一同献上、也不可将我节上祭牲的脂油留到早晨。地里首先初熟之物、要送到耶和华你　神的殿。不可用山羊羔母的奶煮山羊羔。</a:t>
            </a:r>
            <a:endParaRPr lang="en-US" altLang="zh-CN" sz="4600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endParaRPr lang="zh-CN" alt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1910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sz="3400" dirty="0" smtClean="0"/>
          </a:p>
          <a:p>
            <a:pPr>
              <a:buNone/>
            </a:pPr>
            <a:r>
              <a:rPr lang="en-US" altLang="zh-CN" sz="3400" dirty="0" smtClean="0"/>
              <a:t>           </a:t>
            </a:r>
          </a:p>
          <a:p>
            <a:pPr>
              <a:buNone/>
            </a:pPr>
            <a:endParaRPr lang="en-US" altLang="zh-CN" sz="3400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sz="3400" dirty="0" smtClean="0"/>
              <a:t>       </a:t>
            </a:r>
            <a:r>
              <a:rPr lang="zh-CN" altLang="en-US" sz="3400" dirty="0" smtClean="0"/>
              <a:t>在世界其它各民族中，都有不同的节日，根据本民族的历史文化，逐渐形成。</a:t>
            </a:r>
            <a:endParaRPr lang="en-US" altLang="zh-CN" sz="3400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sz="3400" dirty="0" smtClean="0"/>
              <a:t>        </a:t>
            </a:r>
            <a:r>
              <a:rPr lang="zh-CN" altLang="en-US" sz="3400" dirty="0" smtClean="0"/>
              <a:t>如中国的节日有：冬至、年、二月二、三月三、清明、五月端午、七夕、中秋、重阳</a:t>
            </a:r>
            <a:r>
              <a:rPr lang="en-US" altLang="zh-CN" sz="3400" dirty="0" smtClean="0"/>
              <a:t>……</a:t>
            </a:r>
            <a:r>
              <a:rPr lang="zh-CN" altLang="en-US" sz="3400" dirty="0" smtClean="0"/>
              <a:t>等。唯有以色列人的安息与节期，都由耶和华神为他们设定。</a:t>
            </a:r>
            <a:endParaRPr lang="en-US" altLang="zh-CN" sz="3400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en-US" altLang="zh-CN" sz="3400" dirty="0" smtClean="0"/>
              <a:t>         </a:t>
            </a:r>
            <a:r>
              <a:rPr lang="zh-CN" altLang="en-US" sz="3400" dirty="0" smtClean="0"/>
              <a:t>神藉此向属祂的子民启示：时间是属于神的。</a:t>
            </a:r>
            <a:endParaRPr lang="en-US" altLang="zh-CN" sz="3400" dirty="0" smtClean="0"/>
          </a:p>
          <a:p>
            <a:pPr>
              <a:buNone/>
            </a:pPr>
            <a:endParaRPr lang="en-US" altLang="zh-CN" sz="3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685800" y="590550"/>
            <a:ext cx="7620000" cy="2057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30000"/>
              </a:lnSpc>
            </a:pPr>
            <a:r>
              <a:rPr lang="zh-CN" altLang="en-US" sz="2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耶和华神为以色列民设立时间中的规定</a:t>
            </a:r>
            <a:r>
              <a:rPr lang="zh-CN" altLang="en-US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（交叉结构）</a:t>
            </a:r>
            <a:r>
              <a:rPr lang="zh-CN" altLang="en-US" sz="2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   </a:t>
            </a:r>
            <a:endParaRPr lang="en-US" altLang="zh-CN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30000"/>
              </a:lnSpc>
            </a:pPr>
            <a:endParaRPr lang="en-US" altLang="zh-CN" sz="900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23</a:t>
            </a:r>
            <a:r>
              <a:rPr lang="zh-CN" altLang="en-US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10-12</a:t>
            </a:r>
            <a:r>
              <a:rPr lang="zh-CN" altLang="en-US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节</a:t>
            </a:r>
            <a:r>
              <a:rPr lang="en-US" altLang="zh-CN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安息年和安息日</a:t>
            </a:r>
            <a:endParaRPr lang="en-US" altLang="zh-CN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	23</a:t>
            </a:r>
            <a:r>
              <a:rPr lang="zh-CN" altLang="en-US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13——</a:t>
            </a:r>
            <a:r>
              <a:rPr lang="zh-CN" altLang="en-US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当谨守神的话</a:t>
            </a:r>
            <a:endParaRPr lang="en-US" altLang="zh-CN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23</a:t>
            </a:r>
            <a:r>
              <a:rPr lang="zh-CN" altLang="en-US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14-17——</a:t>
            </a:r>
            <a:r>
              <a:rPr lang="zh-CN" altLang="en-US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三大节期：除酵节、收割节、收藏节</a:t>
            </a:r>
            <a:endParaRPr lang="en-US" altLang="zh-CN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38150"/>
            <a:ext cx="8382000" cy="43434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55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经文   出</a:t>
            </a:r>
            <a:r>
              <a:rPr lang="en-US" altLang="zh-CN" sz="55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23</a:t>
            </a:r>
            <a:r>
              <a:rPr lang="zh-CN" altLang="en-US" sz="55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55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20-33</a:t>
            </a: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20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/>
            </a:r>
            <a:br>
              <a:rPr lang="zh-CN" altLang="en-US" sz="20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</a:br>
            <a:r>
              <a:rPr lang="zh-CN" altLang="en-US" sz="20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       </a:t>
            </a:r>
            <a:r>
              <a:rPr lang="zh-CN" altLang="en-US" sz="43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看哪、我差遣使者在你前面、在路上保护你、领你到我所预备的地方去。他是奉我名来的、你们要在他面前谨慎、听从他的话、不可惹他、因为他必不赦免你们的过犯。你若实在听从他的话、照着我一切所说的去行、我就向你的仇敌作仇敌、向你的敌人作敌人。我的使者要在你前面行、领你到亚摩利人、赫人、比利洗人、迦南人、希未人、耶布斯人那里去．我必将他们剪除。你不可跪拜他们的神、不可事奉他、也不可效法他们的行为、却要把神像尽行拆毁、打碎他们的柱像。</a:t>
            </a:r>
            <a:endParaRPr lang="en-US" altLang="zh-CN" sz="4300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43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    你们要事奉耶和华你们的神、他必赐福与你的粮、与你的水、也必从你们中间除去疾病。你境内必没有坠胎的、不生产的、我要使你满了你年日的数目。</a:t>
            </a:r>
            <a:endParaRPr lang="en-US" altLang="zh-CN" sz="4300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r>
              <a:rPr lang="zh-CN" altLang="en-US" sz="43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    凡你所到的地方、我要使那里的众民、在你面前惊骇、扰乱、又要使你一切仇敌、转背逃跑。我要打发黄蜂飞在你前面、把希未人、迦南人、赫人、撵出去。我不在一年之内、将他们从你面前撵出去、恐怕地成为荒凉、野地的兽多起来害你。我要渐渐的将他们从你面前撵出去、等到你的人数加多、承受那地为业。我要定你的境界、从红海直到非利士海、又从旷野直到大河．我要将那地的居民交在你手中、你要将他们从你面前撵出去。不可和他们并他们的神立约。他们不可住在你的地上、恐怕他们使你得罪我．你若事奉他们的神、这必成为你的网罗</a:t>
            </a:r>
            <a:r>
              <a:rPr lang="zh-CN" altLang="en-US" sz="40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。</a:t>
            </a:r>
            <a:endParaRPr lang="en-US" altLang="zh-CN" sz="4000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marL="182880" indent="0">
              <a:lnSpc>
                <a:spcPct val="140000"/>
              </a:lnSpc>
              <a:buNone/>
            </a:pPr>
            <a:endParaRPr lang="zh-CN" alt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267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74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出</a:t>
            </a:r>
            <a:r>
              <a:rPr lang="en-US" altLang="zh-CN" sz="74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23</a:t>
            </a:r>
            <a:r>
              <a:rPr lang="zh-CN" altLang="en-US" sz="74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74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20-33</a:t>
            </a:r>
            <a:r>
              <a:rPr lang="zh-CN" altLang="en-US" sz="74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节是神给以色列民“约书</a:t>
            </a:r>
            <a:r>
              <a:rPr lang="en-US" altLang="zh-CN" sz="74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”</a:t>
            </a:r>
            <a:r>
              <a:rPr lang="zh-CN" altLang="en-US" sz="74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的总结</a:t>
            </a:r>
            <a:endParaRPr lang="en-US" altLang="zh-CN" sz="7400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25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4900" dirty="0" smtClean="0">
                <a:latin typeface="KaiTi" pitchFamily="49" charset="-122"/>
                <a:ea typeface="KaiTi" pitchFamily="49" charset="-122"/>
              </a:rPr>
              <a:t>    23</a:t>
            </a:r>
            <a:r>
              <a:rPr lang="zh-CN" altLang="en-US" sz="4900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4900" dirty="0" smtClean="0">
                <a:latin typeface="KaiTi" pitchFamily="49" charset="-122"/>
                <a:ea typeface="KaiTi" pitchFamily="49" charset="-122"/>
              </a:rPr>
              <a:t>20-23</a:t>
            </a:r>
            <a:r>
              <a:rPr lang="zh-CN" altLang="en-US" sz="4900" dirty="0" smtClean="0">
                <a:latin typeface="KaiTi" pitchFamily="49" charset="-122"/>
                <a:ea typeface="KaiTi" pitchFamily="49" charset="-122"/>
              </a:rPr>
              <a:t>节，神向以色列民启示“耶和华的使者”。</a:t>
            </a:r>
            <a:endParaRPr lang="en-US" altLang="zh-CN" sz="49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18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4900" dirty="0" smtClean="0">
                <a:latin typeface="KaiTi" pitchFamily="49" charset="-122"/>
                <a:ea typeface="KaiTi" pitchFamily="49" charset="-122"/>
              </a:rPr>
              <a:t>    23</a:t>
            </a:r>
            <a:r>
              <a:rPr lang="zh-CN" altLang="en-US" sz="4900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4900" dirty="0" smtClean="0">
                <a:latin typeface="KaiTi" pitchFamily="49" charset="-122"/>
                <a:ea typeface="KaiTi" pitchFamily="49" charset="-122"/>
              </a:rPr>
              <a:t>24</a:t>
            </a:r>
            <a:r>
              <a:rPr lang="zh-CN" altLang="en-US" sz="4900" dirty="0" smtClean="0">
                <a:latin typeface="KaiTi" pitchFamily="49" charset="-122"/>
                <a:ea typeface="KaiTi" pitchFamily="49" charset="-122"/>
              </a:rPr>
              <a:t>节，神再次重申信仰上的绝对原则。</a:t>
            </a:r>
            <a:endParaRPr lang="en-US" altLang="zh-CN" sz="49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18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4900" dirty="0" smtClean="0">
                <a:latin typeface="KaiTi" pitchFamily="49" charset="-122"/>
                <a:ea typeface="KaiTi" pitchFamily="49" charset="-122"/>
              </a:rPr>
              <a:t>    </a:t>
            </a:r>
            <a:r>
              <a:rPr lang="en-US" altLang="zh-CN" sz="4900" dirty="0" smtClean="0">
                <a:latin typeface="KaiTi" pitchFamily="49" charset="-122"/>
                <a:ea typeface="KaiTi" pitchFamily="49" charset="-122"/>
              </a:rPr>
              <a:t>23</a:t>
            </a:r>
            <a:r>
              <a:rPr lang="zh-CN" altLang="en-US" sz="4900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4900" dirty="0" smtClean="0">
                <a:latin typeface="KaiTi" pitchFamily="49" charset="-122"/>
                <a:ea typeface="KaiTi" pitchFamily="49" charset="-122"/>
              </a:rPr>
              <a:t>25-31</a:t>
            </a:r>
            <a:r>
              <a:rPr lang="zh-CN" altLang="en-US" sz="4900" dirty="0" smtClean="0">
                <a:latin typeface="KaiTi" pitchFamily="49" charset="-122"/>
                <a:ea typeface="KaiTi" pitchFamily="49" charset="-122"/>
              </a:rPr>
              <a:t>节，是耶和华神对以色列民恩典的应许。</a:t>
            </a:r>
            <a:endParaRPr lang="en-US" altLang="zh-CN" sz="49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12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4900" dirty="0" smtClean="0">
                <a:latin typeface="KaiTi" pitchFamily="49" charset="-122"/>
                <a:ea typeface="KaiTi" pitchFamily="49" charset="-122"/>
              </a:rPr>
              <a:t>    23</a:t>
            </a:r>
            <a:r>
              <a:rPr lang="zh-CN" altLang="en-US" sz="4900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4900" dirty="0" smtClean="0">
                <a:latin typeface="KaiTi" pitchFamily="49" charset="-122"/>
                <a:ea typeface="KaiTi" pitchFamily="49" charset="-122"/>
              </a:rPr>
              <a:t>32-33</a:t>
            </a:r>
            <a:r>
              <a:rPr lang="zh-CN" altLang="en-US" sz="4900" dirty="0" smtClean="0">
                <a:latin typeface="KaiTi" pitchFamily="49" charset="-122"/>
                <a:ea typeface="KaiTi" pitchFamily="49" charset="-122"/>
              </a:rPr>
              <a:t>节，是神的警戒（交叉结构）</a:t>
            </a:r>
            <a:endParaRPr lang="en-US" altLang="zh-CN" sz="49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2500" dirty="0" smtClean="0">
                <a:latin typeface="KaiTi" pitchFamily="49" charset="-122"/>
                <a:ea typeface="KaiTi" pitchFamily="49" charset="-122"/>
              </a:rPr>
              <a:t>        </a:t>
            </a: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4900" dirty="0" smtClean="0">
                <a:latin typeface="KaiTi" pitchFamily="49" charset="-122"/>
                <a:ea typeface="KaiTi" pitchFamily="49" charset="-122"/>
              </a:rPr>
              <a:t>        </a:t>
            </a:r>
            <a:r>
              <a:rPr lang="zh-CN" altLang="en-US" sz="4900" b="1" dirty="0" smtClean="0">
                <a:solidFill>
                  <a:srgbClr val="00B050"/>
                </a:solidFill>
                <a:latin typeface="KaiTi" pitchFamily="49" charset="-122"/>
                <a:ea typeface="KaiTi" pitchFamily="49" charset="-122"/>
              </a:rPr>
              <a:t>不可和他们并他们的神立约</a:t>
            </a:r>
            <a:endParaRPr lang="en-US" altLang="zh-CN" sz="4900" b="1" dirty="0" smtClean="0">
              <a:solidFill>
                <a:srgbClr val="00B05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4900" dirty="0" smtClean="0">
                <a:latin typeface="KaiTi" pitchFamily="49" charset="-122"/>
                <a:ea typeface="KaiTi" pitchFamily="49" charset="-122"/>
              </a:rPr>
              <a:t>               </a:t>
            </a:r>
            <a:r>
              <a:rPr lang="zh-CN" altLang="en-US" sz="49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他们不可住在你的地上，恐怕他们使你得罪我</a:t>
            </a:r>
            <a:endParaRPr lang="en-US" altLang="zh-CN" sz="4900" b="1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4900" dirty="0" smtClean="0">
                <a:latin typeface="KaiTi" pitchFamily="49" charset="-122"/>
                <a:ea typeface="KaiTi" pitchFamily="49" charset="-122"/>
              </a:rPr>
              <a:t>        </a:t>
            </a:r>
            <a:r>
              <a:rPr lang="en-US" altLang="zh-CN" sz="4900" b="1" dirty="0" smtClean="0">
                <a:solidFill>
                  <a:srgbClr val="00B050"/>
                </a:solidFill>
                <a:latin typeface="KaiTi" pitchFamily="49" charset="-122"/>
                <a:ea typeface="KaiTi" pitchFamily="49" charset="-122"/>
              </a:rPr>
              <a:t> </a:t>
            </a:r>
            <a:r>
              <a:rPr lang="zh-CN" altLang="en-US" sz="4900" b="1" dirty="0" smtClean="0">
                <a:solidFill>
                  <a:srgbClr val="00B050"/>
                </a:solidFill>
                <a:latin typeface="KaiTi" pitchFamily="49" charset="-122"/>
                <a:ea typeface="KaiTi" pitchFamily="49" charset="-122"/>
              </a:rPr>
              <a:t>你若事奉他们的神，这必成为你的网罗</a:t>
            </a:r>
            <a:endParaRPr lang="en-US" altLang="zh-CN" sz="4900" b="1" dirty="0" smtClean="0">
              <a:solidFill>
                <a:srgbClr val="00B05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61950"/>
            <a:ext cx="8382000" cy="4495800"/>
          </a:xfrm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>
              <a:lnSpc>
                <a:spcPct val="140000"/>
              </a:lnSpc>
              <a:buNone/>
            </a:pPr>
            <a:endParaRPr lang="en-US" altLang="zh-CN" sz="1500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zh-CN" altLang="en-US" sz="42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经文：出</a:t>
            </a:r>
            <a:r>
              <a:rPr lang="en-US" altLang="zh-CN" sz="42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22</a:t>
            </a:r>
            <a:r>
              <a:rPr lang="zh-CN" altLang="en-US" sz="42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42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1-15</a:t>
            </a:r>
          </a:p>
          <a:p>
            <a:pPr>
              <a:lnSpc>
                <a:spcPct val="140000"/>
              </a:lnSpc>
              <a:buNone/>
            </a:pPr>
            <a:endParaRPr lang="en-US" altLang="zh-CN" sz="1100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400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人若偷牛或羊、无论是宰了、是卖了、他就要以五牛赔一牛、四羊赔一羊。人若遇见贼挖窟窿、把贼打了、以致于死、就不能为他有流血的罪。若太阳已经出来、就为他有流血的罪．贼若被拿、总要赔还、若他一无所有、就要被卖、顶他所偷的物。若他所偷的、或牛或驴或羊、仍在他手下存活、他就要加倍赔还。人若在田间、或在葡萄园里放牲畜、任凭牲畜上别人的田里去吃、就必拿自己田间上好的、和葡萄园上好的赔还。若点火焚烧荆棘、以致将别人堆积的禾捆、站着的禾稼、或是田园、都烧尽了、那点火的必要赔还。人若将银钱或家具、交付邻舍看守、这物从那人的家被偷去、若把贼找到了、贼要加倍赔还．若找不到贼、那家主必就近审判官、要看看他拿了原主的物件没有。两个人的案件、无论是为甚么过犯、或是为牛为驴为羊为衣裳、或是为甚么失掉之物、有一人说、这是我的、两造就要将案件禀告审判官、审判官定谁有罪、谁就要加倍赔还。人若将驴或牛或羊、或别的牲畜、交付邻舍看守、牲畜或死或受伤或被赶去、无人看见、那看守的人、要凭着耶和华起誓、手里未曾拿邻舍的物、本主就要罢休、看守的人不必赔还。牲畜若从看守的那里被偷去、他就要赔还本主．若被野兽撕碎、看守的要带来当作证据、所撕的不必赔还。人若向邻舍借甚么、所借的或受伤、或死、本主没有同在一处、借的人总要赔还。若本主同在一处、他就不必赔还．若是雇的、也不必赔还、本是为雇价来的。」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彩虹 海鸥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742950"/>
            <a:ext cx="8229600" cy="3394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愿我们得着“约书”带下的宝贵启示</a:t>
            </a:r>
            <a:endParaRPr lang="en-US" altLang="zh-CN" sz="3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sz="1100" b="1" dirty="0" smtClean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en-US" altLang="zh-CN" sz="36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                     </a:t>
            </a:r>
            <a:r>
              <a:rPr lang="en-US" altLang="zh-CN" sz="24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2025</a:t>
            </a:r>
            <a:r>
              <a:rPr lang="zh-CN" altLang="en-US" sz="2400" b="1" dirty="0" smtClean="0">
                <a:solidFill>
                  <a:srgbClr val="FFFF00"/>
                </a:solidFill>
                <a:latin typeface="KaiTi" pitchFamily="49" charset="-122"/>
                <a:ea typeface="KaiTi" pitchFamily="49" charset="-122"/>
              </a:rPr>
              <a:t>年第一次查经</a:t>
            </a:r>
            <a:endParaRPr lang="zh-CN" altLang="en-US" sz="2400" b="1" dirty="0">
              <a:solidFill>
                <a:srgbClr val="FFFF0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5750"/>
            <a:ext cx="8001000" cy="44958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altLang="zh-CN" dirty="0" smtClean="0"/>
              <a:t>	</a:t>
            </a:r>
          </a:p>
          <a:p>
            <a:pPr>
              <a:lnSpc>
                <a:spcPct val="140000"/>
              </a:lnSpc>
              <a:buNone/>
            </a:pPr>
            <a:r>
              <a:rPr lang="en-US" altLang="zh-CN" sz="67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20</a:t>
            </a:r>
            <a:r>
              <a:rPr lang="zh-CN" altLang="en-US" sz="67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章“十诫”和 </a:t>
            </a:r>
            <a:r>
              <a:rPr lang="en-US" altLang="zh-CN" sz="67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21-23</a:t>
            </a:r>
            <a:r>
              <a:rPr lang="zh-CN" altLang="en-US" sz="67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章主题的关系</a:t>
            </a:r>
            <a:endParaRPr lang="en-US" altLang="zh-CN" sz="67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endParaRPr lang="en-US" altLang="zh-CN" sz="3800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zh-CN" altLang="en-US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出</a:t>
            </a:r>
            <a:r>
              <a:rPr lang="en-US" altLang="zh-CN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19</a:t>
            </a:r>
            <a:r>
              <a:rPr lang="zh-CN" altLang="en-US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章，来到西乃山，预备与神立约</a:t>
            </a:r>
            <a:endParaRPr lang="en-US" altLang="zh-CN" sz="3800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		</a:t>
            </a:r>
            <a:r>
              <a:rPr lang="en-US" altLang="zh-CN" sz="38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19</a:t>
            </a:r>
            <a:r>
              <a:rPr lang="zh-CN" altLang="en-US" sz="38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38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16-19——</a:t>
            </a:r>
            <a:r>
              <a:rPr lang="zh-CN" altLang="en-US" sz="38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雷轰，闪电，密云，角声，全山冒烟</a:t>
            </a:r>
            <a:endParaRPr lang="en-US" altLang="zh-CN" sz="3800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zh-CN" altLang="en-US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出</a:t>
            </a:r>
            <a:r>
              <a:rPr lang="en-US" altLang="zh-CN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20</a:t>
            </a:r>
            <a:r>
              <a:rPr lang="zh-CN" altLang="en-US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章 ，耶和华神颁布</a:t>
            </a:r>
            <a:r>
              <a:rPr lang="en-US" altLang="zh-CN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《</a:t>
            </a:r>
            <a:r>
              <a:rPr lang="zh-CN" altLang="en-US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十诫</a:t>
            </a:r>
            <a:r>
              <a:rPr lang="en-US" altLang="zh-CN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》</a:t>
            </a:r>
            <a:r>
              <a:rPr lang="zh-CN" altLang="en-US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（即总宪章）</a:t>
            </a:r>
            <a:endParaRPr lang="en-US" altLang="zh-CN" sz="3800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zh-CN" sz="3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		</a:t>
            </a:r>
            <a:r>
              <a:rPr lang="en-US" altLang="zh-CN" sz="38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20</a:t>
            </a:r>
            <a:r>
              <a:rPr lang="zh-CN" altLang="en-US" sz="38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38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18——</a:t>
            </a:r>
            <a:r>
              <a:rPr lang="zh-CN" altLang="en-US" sz="38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雷轰、闪电、角声、山上冒烟</a:t>
            </a:r>
            <a:endParaRPr lang="en-US" altLang="zh-CN" sz="3800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zh-CN" altLang="en-US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出</a:t>
            </a:r>
            <a:r>
              <a:rPr lang="en-US" altLang="zh-CN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21-23</a:t>
            </a:r>
            <a:r>
              <a:rPr lang="zh-CN" altLang="en-US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章，耶和华神颁布</a:t>
            </a:r>
            <a:r>
              <a:rPr lang="en-US" altLang="zh-CN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《</a:t>
            </a:r>
            <a:r>
              <a:rPr lang="zh-CN" altLang="en-US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典章</a:t>
            </a:r>
            <a:r>
              <a:rPr lang="en-US" altLang="zh-CN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》</a:t>
            </a:r>
            <a:r>
              <a:rPr lang="zh-CN" altLang="en-US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（即民事刑事律例等）</a:t>
            </a:r>
            <a:endParaRPr lang="en-US" altLang="zh-CN" sz="3800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zh-CN" altLang="en-US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出</a:t>
            </a:r>
            <a:r>
              <a:rPr lang="en-US" altLang="zh-CN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24</a:t>
            </a:r>
            <a:r>
              <a:rPr lang="zh-CN" altLang="en-US" sz="38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章，正式履行立约仪式，完成立约</a:t>
            </a:r>
            <a:endParaRPr lang="en-US" altLang="zh-CN" sz="3800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40000"/>
              </a:lnSpc>
              <a:buNone/>
            </a:pPr>
            <a:r>
              <a:rPr lang="en-US" altLang="zh-CN" sz="3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		</a:t>
            </a:r>
            <a:r>
              <a:rPr lang="zh-CN" altLang="en-US" sz="3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神与以色列人在约中缔结关系，和睦温馨，相亲相善</a:t>
            </a:r>
            <a:endParaRPr lang="zh-CN" altLang="en-US" sz="3800" b="1" dirty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438150"/>
            <a:ext cx="8382000" cy="4267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91440" indent="0">
              <a:lnSpc>
                <a:spcPct val="140000"/>
              </a:lnSpc>
              <a:buNone/>
            </a:pPr>
            <a:endParaRPr lang="en-US" altLang="zh-CN" sz="15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4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请大家思考并讨论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：</a:t>
            </a: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5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b="1" dirty="0" smtClean="0">
                <a:latin typeface="KaiTi" pitchFamily="49" charset="-122"/>
                <a:ea typeface="KaiTi" pitchFamily="49" charset="-122"/>
              </a:rPr>
              <a:t>《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出埃及记</a:t>
            </a:r>
            <a:r>
              <a:rPr lang="en-US" altLang="zh-CN" b="1" dirty="0" smtClean="0">
                <a:latin typeface="KaiTi" pitchFamily="49" charset="-122"/>
                <a:ea typeface="KaiTi" pitchFamily="49" charset="-122"/>
              </a:rPr>
              <a:t>》 20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章的主题是十诫；</a:t>
            </a:r>
            <a:r>
              <a:rPr lang="en-US" altLang="zh-CN" b="1" dirty="0" smtClean="0">
                <a:latin typeface="KaiTi" pitchFamily="49" charset="-122"/>
                <a:ea typeface="KaiTi" pitchFamily="49" charset="-122"/>
              </a:rPr>
              <a:t>21-23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章的主题是什么？两部分的主题有什么关联？</a:t>
            </a: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pPr marL="36576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  仔细阅读</a:t>
            </a:r>
            <a:r>
              <a:rPr lang="en-US" altLang="zh-CN" b="1" dirty="0" smtClean="0">
                <a:latin typeface="KaiTi" pitchFamily="49" charset="-122"/>
                <a:ea typeface="KaiTi" pitchFamily="49" charset="-122"/>
              </a:rPr>
              <a:t>21-23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章的典章，思考哪些典章反应了神的哪条诫命？</a:t>
            </a: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pPr marL="365760" indent="0">
              <a:lnSpc>
                <a:spcPct val="140000"/>
              </a:lnSpc>
              <a:buFont typeface="Wingdings" pitchFamily="2" charset="2"/>
              <a:buChar char="Ø"/>
            </a:pPr>
            <a:r>
              <a:rPr lang="en-US" altLang="zh-CN" b="1" dirty="0" smtClean="0">
                <a:latin typeface="KaiTi" pitchFamily="49" charset="-122"/>
                <a:ea typeface="KaiTi" pitchFamily="49" charset="-122"/>
              </a:rPr>
              <a:t>  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试归类划分一下</a:t>
            </a:r>
            <a:r>
              <a:rPr lang="en-US" altLang="zh-CN" b="1" dirty="0" smtClean="0">
                <a:latin typeface="KaiTi" pitchFamily="49" charset="-122"/>
                <a:ea typeface="KaiTi" pitchFamily="49" charset="-122"/>
              </a:rPr>
              <a:t>21-23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章的内容的结构。</a:t>
            </a: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pPr marL="365760" indent="0">
              <a:lnSpc>
                <a:spcPct val="140000"/>
              </a:lnSpc>
              <a:buFont typeface="Wingdings" pitchFamily="2" charset="2"/>
              <a:buChar char="Ø"/>
            </a:pP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pPr marL="365760" indent="0">
              <a:lnSpc>
                <a:spcPct val="140000"/>
              </a:lnSpc>
              <a:buFont typeface="Wingdings" pitchFamily="2" charset="2"/>
              <a:buChar char="Ø"/>
            </a:pP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pPr marL="365760" indent="0">
              <a:lnSpc>
                <a:spcPct val="140000"/>
              </a:lnSpc>
              <a:buFont typeface="Wingdings" pitchFamily="2" charset="2"/>
              <a:buChar char="Ø"/>
            </a:pP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pPr marL="365760" indent="0">
              <a:lnSpc>
                <a:spcPct val="140000"/>
              </a:lnSpc>
              <a:buNone/>
            </a:pP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    </a:t>
            </a: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pPr marL="365760" indent="0">
              <a:lnSpc>
                <a:spcPct val="140000"/>
              </a:lnSpc>
              <a:buNone/>
            </a:pP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pPr marL="365760" indent="0">
              <a:lnSpc>
                <a:spcPct val="140000"/>
              </a:lnSpc>
              <a:buNone/>
            </a:pPr>
            <a:r>
              <a:rPr lang="en-US" altLang="zh-CN" b="1" dirty="0" smtClean="0">
                <a:latin typeface="KaiTi" pitchFamily="49" charset="-122"/>
                <a:ea typeface="KaiTi" pitchFamily="49" charset="-122"/>
              </a:rPr>
              <a:t>     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。</a:t>
            </a: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</p:txBody>
      </p:sp>
      <p:pic>
        <p:nvPicPr>
          <p:cNvPr id="4" name="Picture 3" descr="圣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2876550"/>
            <a:ext cx="7620000" cy="167885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50"/>
            <a:ext cx="8458200" cy="45720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altLang="zh-CN" dirty="0" smtClean="0"/>
              <a:t>	</a:t>
            </a:r>
          </a:p>
          <a:p>
            <a:pPr marL="18288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出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章、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22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章、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23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章的内容是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——	</a:t>
            </a:r>
          </a:p>
          <a:p>
            <a:pPr marL="182880">
              <a:lnSpc>
                <a:spcPct val="140000"/>
              </a:lnSpc>
              <a:buNone/>
            </a:pPr>
            <a:r>
              <a:rPr lang="zh-CN" altLang="en-US" sz="4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耶和华亲自颁布祂与以色列民所立的约书</a:t>
            </a:r>
            <a:endParaRPr lang="en-US" altLang="zh-CN" sz="44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endParaRPr lang="en-US" altLang="zh-CN" sz="13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一、因为耶和华神说“你们要归我作祭司、国度，为圣洁的国民”。</a:t>
            </a:r>
            <a:endParaRPr lang="en-US" altLang="zh-CN" sz="29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endParaRPr lang="en-US" altLang="zh-CN" sz="13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二、耶和华神以祂亲自拟定的约书与全体以色列民立约，祂为以色列民厘定基本的民事、刑事的法则。</a:t>
            </a:r>
            <a:endParaRPr lang="en-US" altLang="zh-CN" sz="29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endParaRPr lang="en-US" altLang="zh-CN" sz="13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三、</a:t>
            </a:r>
            <a:r>
              <a:rPr lang="en-US" altLang="zh-CN" sz="2900" dirty="0" smtClean="0">
                <a:latin typeface="KaiTi" pitchFamily="49" charset="-122"/>
                <a:ea typeface="KaiTi" pitchFamily="49" charset="-122"/>
              </a:rPr>
              <a:t>21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、</a:t>
            </a:r>
            <a:r>
              <a:rPr lang="en-US" altLang="zh-CN" sz="2900" dirty="0" smtClean="0">
                <a:latin typeface="KaiTi" pitchFamily="49" charset="-122"/>
                <a:ea typeface="KaiTi" pitchFamily="49" charset="-122"/>
              </a:rPr>
              <a:t>22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、</a:t>
            </a:r>
            <a:r>
              <a:rPr lang="en-US" altLang="zh-CN" sz="2900" dirty="0" smtClean="0">
                <a:latin typeface="KaiTi" pitchFamily="49" charset="-122"/>
                <a:ea typeface="KaiTi" pitchFamily="49" charset="-122"/>
              </a:rPr>
              <a:t>23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章的典章与“十诫”的关联</a:t>
            </a:r>
            <a:r>
              <a:rPr lang="en-US" altLang="zh-CN" sz="2900" dirty="0" smtClean="0">
                <a:latin typeface="KaiTi" pitchFamily="49" charset="-122"/>
                <a:ea typeface="KaiTi" pitchFamily="49" charset="-122"/>
              </a:rPr>
              <a:t>——</a:t>
            </a:r>
          </a:p>
          <a:p>
            <a:pPr marL="182880">
              <a:lnSpc>
                <a:spcPct val="140000"/>
              </a:lnSpc>
              <a:buNone/>
            </a:pPr>
            <a:r>
              <a:rPr lang="en-US" altLang="zh-CN" sz="2900" dirty="0" smtClean="0">
                <a:latin typeface="KaiTi" pitchFamily="49" charset="-122"/>
                <a:ea typeface="KaiTi" pitchFamily="49" charset="-122"/>
              </a:rPr>
              <a:t>	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   在</a:t>
            </a:r>
            <a:r>
              <a:rPr lang="en-US" altLang="zh-CN" sz="2900" dirty="0" smtClean="0">
                <a:latin typeface="KaiTi" pitchFamily="49" charset="-122"/>
                <a:ea typeface="KaiTi" pitchFamily="49" charset="-122"/>
              </a:rPr>
              <a:t>21-23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章耶和华神向以色列人所颁发的典章细则里，神是将“十诫”的原则精神，具体细划在典章中，包括违犯之后的赔付标准、处罚尺度。</a:t>
            </a:r>
            <a:endParaRPr lang="en-US" altLang="zh-CN" sz="29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r>
              <a:rPr lang="en-US" altLang="zh-CN" sz="2900" dirty="0" smtClean="0">
                <a:latin typeface="KaiTi" pitchFamily="49" charset="-122"/>
                <a:ea typeface="KaiTi" pitchFamily="49" charset="-122"/>
              </a:rPr>
              <a:t>	   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目的： </a:t>
            </a:r>
            <a:r>
              <a:rPr lang="en-US" altLang="zh-CN" sz="2900" dirty="0" smtClean="0"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、不是除罪，乃是令以色列人知罪，为解决问题，止息冲突，成就和平；</a:t>
            </a:r>
            <a:endParaRPr lang="en-US" altLang="zh-CN" sz="29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r>
              <a:rPr lang="en-US" altLang="zh-CN" sz="2900" dirty="0" smtClean="0">
                <a:latin typeface="KaiTi" pitchFamily="49" charset="-122"/>
                <a:ea typeface="KaiTi" pitchFamily="49" charset="-122"/>
              </a:rPr>
              <a:t>		  2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、防范罪恶，震慑人犯罪之心；</a:t>
            </a:r>
            <a:endParaRPr lang="en-US" altLang="zh-CN" sz="29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r>
              <a:rPr lang="en-US" altLang="zh-CN" sz="2900" dirty="0" smtClean="0">
                <a:latin typeface="KaiTi" pitchFamily="49" charset="-122"/>
                <a:ea typeface="KaiTi" pitchFamily="49" charset="-122"/>
              </a:rPr>
              <a:t>		  3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、学习认识圣洁与良善，学习恩典与怜悯；</a:t>
            </a:r>
            <a:endParaRPr lang="en-US" altLang="zh-CN" sz="29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r>
              <a:rPr lang="en-US" altLang="zh-CN" sz="2900" dirty="0" smtClean="0">
                <a:latin typeface="KaiTi" pitchFamily="49" charset="-122"/>
                <a:ea typeface="KaiTi" pitchFamily="49" charset="-122"/>
              </a:rPr>
              <a:t>		  4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、学习从神所启示的公平公正；</a:t>
            </a:r>
            <a:endParaRPr lang="en-US" altLang="zh-CN" sz="29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r>
              <a:rPr lang="en-US" altLang="zh-CN" sz="2900" dirty="0" smtClean="0">
                <a:latin typeface="KaiTi" pitchFamily="49" charset="-122"/>
                <a:ea typeface="KaiTi" pitchFamily="49" charset="-122"/>
              </a:rPr>
              <a:t>		  5</a:t>
            </a:r>
            <a:r>
              <a:rPr lang="zh-CN" altLang="en-US" sz="2900" dirty="0" smtClean="0">
                <a:latin typeface="KaiTi" pitchFamily="49" charset="-122"/>
                <a:ea typeface="KaiTi" pitchFamily="49" charset="-122"/>
              </a:rPr>
              <a:t>、领受神所定的节期，以及神的应许与赐福。</a:t>
            </a:r>
            <a:endParaRPr lang="en-US" altLang="zh-CN" sz="29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endParaRPr lang="en-US" altLang="zh-CN" sz="2900" dirty="0" smtClean="0">
              <a:latin typeface="KaiTi" pitchFamily="49" charset="-122"/>
              <a:ea typeface="KaiTi" pitchFamily="49" charset="-122"/>
            </a:endParaRPr>
          </a:p>
          <a:p>
            <a:pPr marL="182880">
              <a:lnSpc>
                <a:spcPct val="140000"/>
              </a:lnSpc>
              <a:buNone/>
            </a:pPr>
            <a:endParaRPr lang="en-US" altLang="zh-CN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2672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sz="2900" dirty="0" smtClean="0"/>
              <a:t>  </a:t>
            </a:r>
            <a:r>
              <a:rPr lang="en-US" sz="2900" dirty="0" smtClean="0"/>
              <a:t> </a:t>
            </a: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zh-CN" altLang="en-US" sz="29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偷牛或羊的赔付</a:t>
            </a:r>
            <a:r>
              <a:rPr lang="zh-CN" altLang="en-US" sz="2900" dirty="0" smtClean="0"/>
              <a:t>：</a:t>
            </a:r>
            <a:r>
              <a:rPr lang="en-US" sz="2900" dirty="0" smtClean="0"/>
              <a:t> </a:t>
            </a:r>
          </a:p>
          <a:p>
            <a:pPr marL="274320" indent="0">
              <a:lnSpc>
                <a:spcPct val="130000"/>
              </a:lnSpc>
              <a:buNone/>
            </a:pPr>
            <a:r>
              <a:rPr lang="zh-CN" altLang="en-US" sz="29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请问，为什么这里不是“同态复仇”？而是要超过数倍来惩罚？</a:t>
            </a:r>
            <a:endParaRPr lang="en-US" altLang="zh-CN" sz="2900" b="1" dirty="0" smtClean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  <a:p>
            <a:pPr marL="274320" indent="0">
              <a:lnSpc>
                <a:spcPct val="130000"/>
              </a:lnSpc>
              <a:buNone/>
            </a:pPr>
            <a:endParaRPr lang="en-US" altLang="zh-CN" sz="600" b="1" dirty="0" smtClean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  <a:p>
            <a:pPr marL="274320" indent="0">
              <a:lnSpc>
                <a:spcPct val="130000"/>
              </a:lnSpc>
              <a:buNone/>
            </a:pPr>
            <a:r>
              <a:rPr lang="zh-CN" altLang="en-US" sz="29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对贼的惩戒：</a:t>
            </a:r>
            <a:endParaRPr lang="en-US" altLang="zh-CN" sz="29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0">
              <a:lnSpc>
                <a:spcPct val="130000"/>
              </a:lnSpc>
              <a:buNone/>
            </a:pPr>
            <a:r>
              <a:rPr lang="zh-CN" altLang="en-US" sz="29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为什么白天打死贼要定有“流血的罪”？你如何看待奴仆的文化与体制？</a:t>
            </a:r>
            <a:endParaRPr lang="en-US" altLang="zh-CN" sz="2900" b="1" dirty="0" smtClean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  <a:p>
            <a:pPr marL="274320" indent="0">
              <a:lnSpc>
                <a:spcPct val="130000"/>
              </a:lnSpc>
              <a:buNone/>
            </a:pPr>
            <a:endParaRPr lang="en-US" altLang="zh-CN" sz="600" b="1" dirty="0" smtClean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  <a:p>
            <a:pPr marL="274320" indent="0">
              <a:lnSpc>
                <a:spcPct val="130000"/>
              </a:lnSpc>
              <a:buNone/>
            </a:pPr>
            <a:r>
              <a:rPr lang="zh-CN" altLang="en-US" sz="29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放火烧荒的事今天几乎没有了，这条典章的意义在今天如何理解并应用？</a:t>
            </a:r>
            <a:endParaRPr lang="en-US" altLang="zh-CN" sz="29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0">
              <a:lnSpc>
                <a:spcPct val="130000"/>
              </a:lnSpc>
              <a:buNone/>
            </a:pPr>
            <a:r>
              <a:rPr lang="zh-CN" altLang="en-US" sz="29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你在圣经中能找到一些为奴的例子吗？他们的表现给你哪些启示？</a:t>
            </a:r>
            <a:endParaRPr lang="en-US" altLang="zh-CN" sz="2900" b="1" dirty="0" smtClean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  <a:p>
            <a:pPr marL="274320" indent="0">
              <a:lnSpc>
                <a:spcPct val="130000"/>
              </a:lnSpc>
              <a:buNone/>
            </a:pPr>
            <a:endParaRPr lang="en-US" altLang="zh-CN" sz="700" b="1" dirty="0" smtClean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  <a:p>
            <a:pPr marL="274320" indent="0">
              <a:lnSpc>
                <a:spcPct val="130000"/>
              </a:lnSpc>
              <a:buNone/>
            </a:pPr>
            <a:r>
              <a:rPr lang="zh-CN" altLang="en-US" sz="29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受托付者有责任</a:t>
            </a:r>
            <a:endParaRPr lang="en-US" altLang="zh-CN" sz="29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0">
              <a:lnSpc>
                <a:spcPct val="130000"/>
              </a:lnSpc>
              <a:buNone/>
            </a:pPr>
            <a:endParaRPr lang="zh-CN" altLang="en-US" sz="2900" b="1" dirty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666750"/>
            <a:ext cx="7239000" cy="1295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同样的问题：</a:t>
            </a: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sz="900" b="1" dirty="0" smtClean="0"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如果对</a:t>
            </a:r>
            <a:r>
              <a:rPr lang="en-US" altLang="zh-CN" b="1" dirty="0" smtClean="0">
                <a:latin typeface="KaiTi" pitchFamily="49" charset="-122"/>
                <a:ea typeface="KaiTi" pitchFamily="49" charset="-122"/>
              </a:rPr>
              <a:t>21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章核心内容的理解，应该是“自由”与“生命”；那么，从这个意义上来看，</a:t>
            </a:r>
            <a:r>
              <a:rPr lang="en-US" altLang="zh-CN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22</a:t>
            </a:r>
            <a:r>
              <a:rPr lang="zh-CN" altLang="en-US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章</a:t>
            </a:r>
            <a:r>
              <a:rPr lang="en-US" altLang="zh-CN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1-15</a:t>
            </a:r>
            <a:r>
              <a:rPr lang="zh-CN" altLang="en-US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节的核心应该如何理解</a:t>
            </a:r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？</a:t>
            </a:r>
            <a:endParaRPr lang="en-US" altLang="zh-CN" b="1" dirty="0" smtClean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1950"/>
            <a:ext cx="8229600" cy="43434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altLang="zh-CN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altLang="zh-CN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altLang="zh-CN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altLang="zh-CN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altLang="zh-CN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altLang="zh-CN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zh-CN" altLang="en-US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对于我们华人文化来说，我以为这一部分是重点</a:t>
            </a:r>
            <a:endParaRPr lang="en-US" altLang="zh-CN" sz="3600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、若是审判官断的不公，你会如何？</a:t>
            </a:r>
            <a:endParaRPr lang="en-US" altLang="zh-CN" b="1" dirty="0" smtClean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en-US" altLang="zh-CN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2</a:t>
            </a:r>
            <a:r>
              <a:rPr lang="zh-CN" altLang="en-US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、你若是被冤枉的，被委曲的，你会用什么办法来解决？</a:t>
            </a:r>
            <a:endParaRPr lang="en-US" altLang="zh-CN" b="1" dirty="0" smtClean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en-US" altLang="zh-CN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3</a:t>
            </a:r>
            <a:r>
              <a:rPr lang="zh-CN" altLang="en-US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、若是受到栽赃陷害呢？你怎样在圣经里得着平安？</a:t>
            </a:r>
            <a:endParaRPr lang="en-US" altLang="zh-CN" b="1" dirty="0" smtClean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sz="2900" dirty="0" smtClean="0"/>
              <a:t>请说说你在圣经里看到的例子。</a:t>
            </a:r>
            <a:endParaRPr lang="en-US" altLang="zh-CN" sz="2900" dirty="0" smtClean="0"/>
          </a:p>
          <a:p>
            <a:pPr marL="91440" indent="0">
              <a:lnSpc>
                <a:spcPct val="140000"/>
              </a:lnSpc>
              <a:buNone/>
            </a:pPr>
            <a:endParaRPr lang="en-US" altLang="zh-CN" sz="2900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2900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2900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2900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2900" dirty="0" smtClean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514350"/>
            <a:ext cx="8001000" cy="1752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CN" altLang="en-US" sz="5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/>
            </a:r>
            <a:br>
              <a:rPr lang="zh-CN" altLang="en-US" sz="5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</a:br>
            <a:r>
              <a:rPr lang="zh-CN" altLang="en-US" sz="16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两个人的案件、无论是为甚么过犯、或是为牛、为驴、为羊、为衣裳、或是为甚么失掉之物、有一人说、这是我的、两造就要将案件禀告审判官、审判官定谁有罪、谁就要加倍赔还。出</a:t>
            </a:r>
            <a:r>
              <a:rPr lang="en-US" altLang="zh-CN" sz="16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22</a:t>
            </a:r>
            <a:r>
              <a:rPr lang="zh-CN" altLang="en-US" sz="16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16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9</a:t>
            </a:r>
            <a:endParaRPr lang="en-US" altLang="zh-TW" sz="16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endParaRPr lang="en-US" altLang="zh-CN" sz="8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r>
              <a:rPr lang="zh-CN" altLang="en-US" sz="16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那看守的人、要凭着耶和华起誓、手里未曾拿邻舍的物、本主就要罢休、看守的人不必赔还。出</a:t>
            </a:r>
            <a:r>
              <a:rPr lang="en-US" altLang="zh-CN" sz="16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22</a:t>
            </a:r>
            <a:r>
              <a:rPr lang="zh-CN" altLang="en-US" sz="16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16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11</a:t>
            </a:r>
            <a:endParaRPr lang="zh-CN" altLang="en-US" sz="1600" dirty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14350"/>
            <a:ext cx="8077200" cy="4267200"/>
          </a:xfrm>
        </p:spPr>
        <p:txBody>
          <a:bodyPr>
            <a:normAutofit fontScale="47500" lnSpcReduction="20000"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sz="1700" dirty="0" smtClean="0"/>
          </a:p>
          <a:p>
            <a:pPr marL="274320" indent="0">
              <a:lnSpc>
                <a:spcPct val="140000"/>
              </a:lnSpc>
              <a:buNone/>
            </a:pPr>
            <a:endParaRPr lang="en-US" altLang="zh-CN" sz="2900" dirty="0" smtClean="0"/>
          </a:p>
          <a:p>
            <a:pPr marL="274320" indent="0">
              <a:lnSpc>
                <a:spcPct val="140000"/>
              </a:lnSpc>
              <a:buNone/>
            </a:pPr>
            <a:endParaRPr lang="en-US" altLang="zh-CN" sz="29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900" dirty="0" smtClean="0"/>
              <a:t>圣经中的例子</a:t>
            </a:r>
            <a:r>
              <a:rPr lang="zh-CN" altLang="en-US" sz="2900" dirty="0" smtClean="0">
                <a:sym typeface="Wingdings" pitchFamily="2" charset="2"/>
              </a:rPr>
              <a:t>，之一</a:t>
            </a:r>
            <a:r>
              <a:rPr lang="zh-CN" altLang="en-US" sz="2900" dirty="0" smtClean="0">
                <a:sym typeface="Wingdings" pitchFamily="2" charset="2"/>
              </a:rPr>
              <a:t>：可拉一党对摩西恶意指责，摩西并不喊冤，也不自辩。结果神为他主张。</a:t>
            </a:r>
            <a:endParaRPr lang="en-US" altLang="zh-CN" sz="2900" dirty="0" smtClean="0">
              <a:sym typeface="Wingdings" pitchFamily="2" charset="2"/>
            </a:endParaRPr>
          </a:p>
          <a:p>
            <a:pPr marL="0" indent="0">
              <a:lnSpc>
                <a:spcPct val="140000"/>
              </a:lnSpc>
              <a:buNone/>
            </a:pPr>
            <a:endParaRPr lang="en-US" altLang="zh-CN" sz="11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900" dirty="0" smtClean="0"/>
              <a:t>之二：撒</a:t>
            </a:r>
            <a:r>
              <a:rPr lang="zh-CN" altLang="en-US" sz="2900" dirty="0" smtClean="0"/>
              <a:t>下</a:t>
            </a:r>
            <a:r>
              <a:rPr lang="en-US" altLang="zh-CN" sz="2900" dirty="0" smtClean="0"/>
              <a:t>19:24-30 </a:t>
            </a:r>
            <a:r>
              <a:rPr lang="zh-CN" altLang="en-US" sz="2900" dirty="0" smtClean="0"/>
              <a:t>约拿单的儿子米非波设在大卫王躲避押沙龙期间，态度恭敬地等大卫还朝。大卫见面就责备米非波设为什么没有与他同去呢。他解释：仆人是瘸腿的．我的仆人欺哄我．又在王面前谗毁我。然后谦卑地任凭大卫决定。大卫将米非波设的产业与洗巴平分。米非波设毫无怨言。</a:t>
            </a:r>
            <a:endParaRPr lang="en-US" altLang="zh-CN" sz="2900" dirty="0" smtClean="0"/>
          </a:p>
          <a:p>
            <a:pPr marL="274320" indent="0">
              <a:lnSpc>
                <a:spcPct val="140000"/>
              </a:lnSpc>
              <a:buNone/>
            </a:pPr>
            <a:endParaRPr lang="en-US" altLang="zh-CN" sz="15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3000" dirty="0" smtClean="0"/>
              <a:t>之</a:t>
            </a:r>
            <a:r>
              <a:rPr lang="zh-CN" altLang="en-US" sz="3000" dirty="0" smtClean="0"/>
              <a:t>三</a:t>
            </a:r>
            <a:r>
              <a:rPr lang="zh-CN" altLang="en-US" sz="3000" dirty="0" smtClean="0"/>
              <a:t>： </a:t>
            </a:r>
            <a:r>
              <a:rPr lang="zh-CN" altLang="en-US" sz="3000" dirty="0" smtClean="0"/>
              <a:t>约瑟屡次蒙冤。没有寻求报复哥哥们，也没有</a:t>
            </a:r>
            <a:r>
              <a:rPr lang="zh-CN" altLang="en-US" sz="3000" dirty="0" smtClean="0"/>
              <a:t>寻求向</a:t>
            </a:r>
            <a:r>
              <a:rPr lang="zh-CN" altLang="en-US" sz="3000" dirty="0" smtClean="0"/>
              <a:t>从波提乏家申张正义。</a:t>
            </a:r>
            <a:endParaRPr lang="en-US" altLang="zh-CN" sz="3000" dirty="0" smtClean="0"/>
          </a:p>
          <a:p>
            <a:pPr marL="0" indent="0">
              <a:lnSpc>
                <a:spcPct val="140000"/>
              </a:lnSpc>
              <a:buNone/>
            </a:pPr>
            <a:endParaRPr lang="en-US" altLang="zh-CN" sz="15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3000" dirty="0" smtClean="0"/>
              <a:t>之</a:t>
            </a:r>
            <a:r>
              <a:rPr lang="zh-CN" altLang="en-US" sz="3000" dirty="0" smtClean="0"/>
              <a:t>四</a:t>
            </a:r>
            <a:r>
              <a:rPr lang="zh-CN" altLang="en-US" sz="3000" dirty="0" smtClean="0"/>
              <a:t>： </a:t>
            </a:r>
            <a:r>
              <a:rPr lang="zh-CN" altLang="en-US" sz="3000" dirty="0" smtClean="0"/>
              <a:t>雅各在拉班家</a:t>
            </a:r>
            <a:r>
              <a:rPr lang="en-US" altLang="zh-CN" sz="3000" dirty="0" smtClean="0"/>
              <a:t>20</a:t>
            </a:r>
            <a:r>
              <a:rPr lang="zh-CN" altLang="en-US" sz="3000" dirty="0" smtClean="0"/>
              <a:t>年，是受欺？还是也得益？</a:t>
            </a:r>
            <a:endParaRPr lang="en-US" altLang="zh-CN" sz="30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457200" y="514350"/>
            <a:ext cx="8229600" cy="1524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3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 </a:t>
            </a:r>
            <a:r>
              <a:rPr lang="zh-CN" altLang="en-US" sz="16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亲爱的弟兄，不要自己申冤，宁可让步，听凭主怒；因为经上记着：“主说：申冤在我，我必报应。” </a:t>
            </a:r>
            <a:r>
              <a:rPr lang="en-US" altLang="zh-CN" sz="16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sz="16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罗马书</a:t>
            </a:r>
            <a:r>
              <a:rPr lang="en-US" altLang="zh-CN" sz="16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12</a:t>
            </a:r>
            <a:r>
              <a:rPr lang="zh-CN" altLang="en-US" sz="16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16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9</a:t>
            </a:r>
          </a:p>
          <a:p>
            <a:pPr>
              <a:lnSpc>
                <a:spcPct val="130000"/>
              </a:lnSpc>
            </a:pPr>
            <a:r>
              <a:rPr lang="en-US" altLang="zh-TW" sz="5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/>
            </a:r>
            <a:br>
              <a:rPr lang="en-US" altLang="zh-TW" sz="5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</a:br>
            <a:r>
              <a:rPr lang="en-US" altLang="zh-TW" sz="5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          </a:t>
            </a:r>
            <a:r>
              <a:rPr lang="en-US" altLang="zh-TW" sz="16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</a:t>
            </a:r>
            <a:r>
              <a:rPr lang="zh-TW" altLang="en-US" sz="16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因為我們知道誰說「申冤在我，我必報應」，又說「主要審判他的百姓」。</a:t>
            </a:r>
            <a:endParaRPr lang="en-US" altLang="zh-TW" sz="1600" b="1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16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——</a:t>
            </a:r>
            <a:r>
              <a:rPr lang="zh-TW" altLang="en-US" sz="16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希伯來書 </a:t>
            </a:r>
            <a:r>
              <a:rPr lang="en-US" altLang="zh-TW" sz="1600" b="1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10:30</a:t>
            </a:r>
            <a:endParaRPr lang="zh-CN" altLang="en-US" sz="1600" b="1" dirty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267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站在神超越性的高处，看</a:t>
            </a:r>
            <a:r>
              <a:rPr lang="en-US" altLang="zh-CN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《</a:t>
            </a:r>
            <a:r>
              <a:rPr lang="zh-CN" altLang="en-US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出埃及记</a:t>
            </a:r>
            <a:r>
              <a:rPr lang="en-US" altLang="zh-CN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》21</a:t>
            </a:r>
            <a:r>
              <a:rPr lang="zh-CN" altLang="en-US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章</a:t>
            </a:r>
            <a:r>
              <a:rPr lang="en-US" altLang="zh-CN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-22</a:t>
            </a:r>
            <a:r>
              <a:rPr lang="zh-CN" altLang="en-US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章</a:t>
            </a:r>
            <a:r>
              <a:rPr lang="en-US" altLang="zh-CN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15</a:t>
            </a:r>
            <a:r>
              <a:rPr lang="zh-CN" altLang="en-US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节</a:t>
            </a:r>
            <a:r>
              <a:rPr lang="en-US" altLang="zh-CN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——</a:t>
            </a:r>
          </a:p>
          <a:p>
            <a:pPr marL="91440" indent="0">
              <a:lnSpc>
                <a:spcPct val="140000"/>
              </a:lnSpc>
              <a:buNone/>
            </a:pPr>
            <a:endParaRPr lang="en-US" altLang="zh-CN" sz="49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4900" dirty="0" smtClean="0">
                <a:latin typeface="KaiTi" pitchFamily="49" charset="-122"/>
                <a:ea typeface="KaiTi" pitchFamily="49" charset="-122"/>
              </a:rPr>
              <a:t>    21</a:t>
            </a:r>
            <a:r>
              <a:rPr lang="zh-CN" altLang="en-US" sz="4900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4900" dirty="0" smtClean="0">
                <a:latin typeface="KaiTi" pitchFamily="49" charset="-122"/>
                <a:ea typeface="KaiTi" pitchFamily="49" charset="-122"/>
              </a:rPr>
              <a:t>1-11</a:t>
            </a:r>
            <a:r>
              <a:rPr lang="zh-CN" altLang="en-US" sz="4900" dirty="0" smtClean="0">
                <a:latin typeface="KaiTi" pitchFamily="49" charset="-122"/>
                <a:ea typeface="KaiTi" pitchFamily="49" charset="-122"/>
              </a:rPr>
              <a:t>节的内容是：关于自由</a:t>
            </a:r>
            <a:endParaRPr lang="en-US" altLang="zh-CN" sz="49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18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4900" dirty="0" smtClean="0">
                <a:latin typeface="KaiTi" pitchFamily="49" charset="-122"/>
                <a:ea typeface="KaiTi" pitchFamily="49" charset="-122"/>
              </a:rPr>
              <a:t>    21</a:t>
            </a:r>
            <a:r>
              <a:rPr lang="zh-CN" altLang="en-US" sz="4900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4900" dirty="0" smtClean="0">
                <a:latin typeface="KaiTi" pitchFamily="49" charset="-122"/>
                <a:ea typeface="KaiTi" pitchFamily="49" charset="-122"/>
              </a:rPr>
              <a:t>12-36</a:t>
            </a:r>
            <a:r>
              <a:rPr lang="zh-CN" altLang="en-US" sz="4900" dirty="0" smtClean="0">
                <a:latin typeface="KaiTi" pitchFamily="49" charset="-122"/>
                <a:ea typeface="KaiTi" pitchFamily="49" charset="-122"/>
              </a:rPr>
              <a:t>节的内容是：关于生命</a:t>
            </a:r>
            <a:endParaRPr lang="en-US" altLang="zh-CN" sz="49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18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4900" dirty="0" smtClean="0">
                <a:latin typeface="KaiTi" pitchFamily="49" charset="-122"/>
                <a:ea typeface="KaiTi" pitchFamily="49" charset="-122"/>
              </a:rPr>
              <a:t>    21</a:t>
            </a:r>
            <a:r>
              <a:rPr lang="zh-CN" altLang="en-US" sz="4900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4900" dirty="0" smtClean="0">
                <a:latin typeface="KaiTi" pitchFamily="49" charset="-122"/>
                <a:ea typeface="KaiTi" pitchFamily="49" charset="-122"/>
              </a:rPr>
              <a:t>1-15</a:t>
            </a:r>
            <a:r>
              <a:rPr lang="zh-CN" altLang="en-US" sz="4900" dirty="0" smtClean="0">
                <a:latin typeface="KaiTi" pitchFamily="49" charset="-122"/>
                <a:ea typeface="KaiTi" pitchFamily="49" charset="-122"/>
              </a:rPr>
              <a:t>节的内容是：关于财产</a:t>
            </a:r>
            <a:r>
              <a:rPr lang="en-US" altLang="zh-CN" sz="4900" dirty="0" smtClean="0">
                <a:latin typeface="KaiTi" pitchFamily="49" charset="-122"/>
                <a:ea typeface="KaiTi" pitchFamily="49" charset="-122"/>
              </a:rPr>
              <a:t> </a:t>
            </a:r>
          </a:p>
          <a:p>
            <a:pPr marL="91440" indent="0">
              <a:lnSpc>
                <a:spcPct val="140000"/>
              </a:lnSpc>
              <a:buNone/>
            </a:pPr>
            <a:endParaRPr lang="en-US" altLang="zh-CN" sz="18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4900" dirty="0" smtClean="0">
                <a:latin typeface="KaiTi" pitchFamily="49" charset="-122"/>
                <a:ea typeface="KaiTi" pitchFamily="49" charset="-122"/>
              </a:rPr>
              <a:t>    神的次序：“自由”、“生命”、“财产</a:t>
            </a:r>
            <a:r>
              <a:rPr lang="en-US" altLang="zh-CN" sz="4900" dirty="0" smtClean="0">
                <a:latin typeface="KaiTi" pitchFamily="49" charset="-122"/>
                <a:ea typeface="KaiTi" pitchFamily="49" charset="-122"/>
              </a:rPr>
              <a:t>”</a:t>
            </a:r>
            <a:r>
              <a:rPr lang="zh-CN" altLang="en-US" sz="4900" dirty="0" smtClean="0">
                <a:latin typeface="KaiTi" pitchFamily="49" charset="-122"/>
                <a:ea typeface="KaiTi" pitchFamily="49" charset="-122"/>
              </a:rPr>
              <a:t>。这是神在价值观上的启示。</a:t>
            </a:r>
            <a:endParaRPr lang="en-US" altLang="zh-CN" sz="49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sz="4900" dirty="0" smtClean="0">
                <a:latin typeface="KaiTi" pitchFamily="49" charset="-122"/>
                <a:ea typeface="KaiTi" pitchFamily="49" charset="-122"/>
              </a:rPr>
              <a:t>——————————————————————————————————————</a:t>
            </a: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4900" dirty="0" smtClean="0">
                <a:latin typeface="KaiTi" pitchFamily="49" charset="-122"/>
                <a:ea typeface="KaiTi" pitchFamily="49" charset="-122"/>
              </a:rPr>
              <a:t> </a:t>
            </a:r>
            <a:r>
              <a:rPr lang="zh-CN" altLang="en-US" sz="4900" b="1" dirty="0" smtClean="0">
                <a:latin typeface="KaiTi" pitchFamily="49" charset="-122"/>
                <a:ea typeface="KaiTi" pitchFamily="49" charset="-122"/>
              </a:rPr>
              <a:t> 从上面的意义来看耶和华赐给以色列人的“约书”，真正闪耀着真理之光！</a:t>
            </a:r>
            <a:endParaRPr lang="en-US" altLang="zh-CN" sz="4900" b="1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2200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r>
              <a:rPr lang="zh-CN" altLang="en-US" sz="4600" dirty="0" smtClean="0"/>
              <a:t>       </a:t>
            </a:r>
            <a:r>
              <a:rPr lang="zh-CN" altLang="en-US" sz="4600" b="1" dirty="0" smtClean="0">
                <a:solidFill>
                  <a:srgbClr val="C00000"/>
                </a:solidFill>
              </a:rPr>
              <a:t>约</a:t>
            </a:r>
            <a:r>
              <a:rPr lang="en-US" altLang="zh-CN" sz="4600" b="1" dirty="0" smtClean="0">
                <a:solidFill>
                  <a:srgbClr val="C00000"/>
                </a:solidFill>
              </a:rPr>
              <a:t>1</a:t>
            </a:r>
            <a:r>
              <a:rPr lang="zh-CN" altLang="en-US" sz="4600" b="1" dirty="0" smtClean="0">
                <a:solidFill>
                  <a:srgbClr val="C00000"/>
                </a:solidFill>
              </a:rPr>
              <a:t>：</a:t>
            </a:r>
            <a:r>
              <a:rPr lang="en-US" altLang="zh-CN" sz="4600" b="1" dirty="0" smtClean="0">
                <a:solidFill>
                  <a:srgbClr val="C00000"/>
                </a:solidFill>
              </a:rPr>
              <a:t>4</a:t>
            </a:r>
            <a:r>
              <a:rPr lang="zh-CN" altLang="en-US" sz="4600" b="1" dirty="0" smtClean="0">
                <a:solidFill>
                  <a:srgbClr val="C00000"/>
                </a:solidFill>
              </a:rPr>
              <a:t>、</a:t>
            </a:r>
            <a:r>
              <a:rPr lang="en-US" altLang="zh-CN" sz="4600" b="1" dirty="0" smtClean="0">
                <a:solidFill>
                  <a:srgbClr val="C00000"/>
                </a:solidFill>
              </a:rPr>
              <a:t>9</a:t>
            </a:r>
            <a:r>
              <a:rPr lang="zh-CN" altLang="en-US" sz="4600" b="1" dirty="0" smtClean="0">
                <a:solidFill>
                  <a:srgbClr val="C00000"/>
                </a:solidFill>
              </a:rPr>
              <a:t>“生命在他里头，这生命就是人的光。</a:t>
            </a:r>
            <a:r>
              <a:rPr lang="en-US" altLang="zh-CN" sz="4600" b="1" dirty="0" smtClean="0">
                <a:solidFill>
                  <a:srgbClr val="C00000"/>
                </a:solidFill>
              </a:rPr>
              <a:t>……</a:t>
            </a:r>
            <a:r>
              <a:rPr lang="zh-CN" altLang="en-US" sz="4600" b="1" dirty="0" smtClean="0">
                <a:solidFill>
                  <a:srgbClr val="C00000"/>
                </a:solidFill>
              </a:rPr>
              <a:t>那光是真光，照亮一切生在世上的人”</a:t>
            </a:r>
            <a:endParaRPr lang="en-US" altLang="zh-CN" sz="46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altLang="zh-CN" sz="4600" dirty="0" smtClean="0"/>
          </a:p>
          <a:p>
            <a:pPr>
              <a:buNone/>
            </a:pPr>
            <a:endParaRPr lang="zh-CN" altLang="en-US" sz="4600" dirty="0" smtClean="0"/>
          </a:p>
          <a:p>
            <a:pPr marL="91440" indent="0">
              <a:lnSpc>
                <a:spcPct val="140000"/>
              </a:lnSpc>
              <a:buNone/>
            </a:pPr>
            <a:endParaRPr lang="en-US" altLang="zh-CN" sz="49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zh-CN" altLang="en-US" sz="49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3936</TotalTime>
  <Words>2764</Words>
  <Application>Microsoft Office PowerPoint</Application>
  <PresentationFormat>On-screen Show (16:9)</PresentationFormat>
  <Paragraphs>232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《出埃及记》22、23章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出埃及记17-19章</dc:title>
  <dc:creator>Thinkpad T470s</dc:creator>
  <cp:lastModifiedBy>Thinkpad T470s</cp:lastModifiedBy>
  <cp:revision>37</cp:revision>
  <dcterms:created xsi:type="dcterms:W3CDTF">2024-10-17T00:08:56Z</dcterms:created>
  <dcterms:modified xsi:type="dcterms:W3CDTF">2025-01-01T15:02:12Z</dcterms:modified>
</cp:coreProperties>
</file>