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01" r:id="rId2"/>
    <p:sldId id="274" r:id="rId3"/>
    <p:sldId id="300" r:id="rId4"/>
    <p:sldId id="272" r:id="rId5"/>
    <p:sldId id="273" r:id="rId6"/>
    <p:sldId id="302" r:id="rId7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576" y="-1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2025/1/5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2025/1/5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2025/1/5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2025/1/5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2025/1/5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2025/1/5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2025/1/5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2025/1/5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2025/1/5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2025/1/5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2025/1/5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66871-6742-4F04-9A72-5EA0464FE43E}" type="datetimeFigureOut">
              <a:rPr lang="zh-CN" altLang="en-US" smtClean="0"/>
              <a:pPr/>
              <a:t>2025/1/5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zh-CN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约翰福音 </a:t>
            </a:r>
            <a:r>
              <a:rPr lang="zh-CN" alt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第七章</a:t>
            </a:r>
            <a:endParaRPr lang="zh-CN" altLang="en-US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105150"/>
            <a:ext cx="6172200" cy="1009650"/>
          </a:xfrm>
        </p:spPr>
        <p:txBody>
          <a:bodyPr/>
          <a:lstStyle/>
          <a:p>
            <a:pPr algn="r"/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2025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年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月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5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日</a:t>
            </a:r>
            <a:endParaRPr lang="zh-CN" altLang="en-US" dirty="0"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14350"/>
            <a:ext cx="8305800" cy="408027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sz="6700" dirty="0" smtClean="0"/>
              <a:t>	</a:t>
            </a:r>
            <a:r>
              <a:rPr lang="zh-CN" altLang="en-US" sz="67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约翰福音七章结构</a:t>
            </a:r>
            <a:endParaRPr lang="en-US" altLang="zh-CN" sz="67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 indent="0">
              <a:lnSpc>
                <a:spcPct val="130000"/>
              </a:lnSpc>
              <a:buNone/>
            </a:pPr>
            <a:r>
              <a:rPr lang="en-US" altLang="zh-CN" dirty="0" smtClean="0"/>
              <a:t>		</a:t>
            </a:r>
            <a:r>
              <a:rPr lang="zh-CN" altLang="en-US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与弟兄的冲突</a:t>
            </a:r>
            <a:endParaRPr lang="en-US" altLang="zh-CN" sz="3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0">
              <a:lnSpc>
                <a:spcPct val="130000"/>
              </a:lnSpc>
              <a:buNone/>
            </a:pPr>
            <a:r>
              <a:rPr lang="en-US" altLang="zh-CN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zh-CN" altLang="en-US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耶路撒冷的气氛         </a:t>
            </a:r>
            <a:r>
              <a:rPr lang="zh-CN" altLang="en-US" dirty="0" smtClean="0"/>
              <a:t>与犹太人的冲突</a:t>
            </a:r>
            <a:endParaRPr lang="en-US" altLang="zh-CN" dirty="0" smtClean="0"/>
          </a:p>
          <a:p>
            <a:pPr indent="0">
              <a:lnSpc>
                <a:spcPct val="130000"/>
              </a:lnSpc>
              <a:buNone/>
            </a:pPr>
            <a:r>
              <a:rPr lang="en-US" altLang="zh-CN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zh-CN" alt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altLang="zh-CN" dirty="0" smtClean="0"/>
              <a:t>【</a:t>
            </a:r>
            <a:r>
              <a:rPr lang="zh-CN" altLang="en-US" dirty="0" smtClean="0"/>
              <a:t>众人、犹太人</a:t>
            </a:r>
            <a:r>
              <a:rPr lang="en-US" altLang="zh-CN" dirty="0" smtClean="0"/>
              <a:t>】          </a:t>
            </a:r>
            <a:r>
              <a:rPr lang="zh-CN" altLang="en-US" dirty="0" smtClean="0"/>
              <a:t>与众人的冲突</a:t>
            </a:r>
            <a:endParaRPr lang="en-US" altLang="zh-CN" dirty="0" smtClean="0"/>
          </a:p>
          <a:p>
            <a:pPr indent="0">
              <a:lnSpc>
                <a:spcPct val="130000"/>
              </a:lnSpc>
              <a:buNone/>
            </a:pPr>
            <a:r>
              <a:rPr lang="en-US" altLang="zh-CN" dirty="0" smtClean="0"/>
              <a:t>    		 		      </a:t>
            </a:r>
            <a:r>
              <a:rPr lang="zh-CN" altLang="en-US" b="1" dirty="0" smtClean="0">
                <a:solidFill>
                  <a:srgbClr val="C00000"/>
                </a:solidFill>
              </a:rPr>
              <a:t>主耶稣公开宣告</a:t>
            </a:r>
            <a:endParaRPr lang="en-US" altLang="zh-CN" b="1" dirty="0" smtClean="0">
              <a:solidFill>
                <a:srgbClr val="C00000"/>
              </a:solidFill>
            </a:endParaRPr>
          </a:p>
          <a:p>
            <a:pPr indent="0">
              <a:lnSpc>
                <a:spcPct val="130000"/>
              </a:lnSpc>
              <a:buNone/>
            </a:pPr>
            <a:r>
              <a:rPr lang="en-US" altLang="zh-CN" dirty="0" smtClean="0"/>
              <a:t>				      </a:t>
            </a:r>
            <a:r>
              <a:rPr lang="zh-CN" altLang="en-US" b="1" dirty="0" smtClean="0">
                <a:solidFill>
                  <a:srgbClr val="C00000"/>
                </a:solidFill>
              </a:rPr>
              <a:t>主再次宣告</a:t>
            </a:r>
            <a:endParaRPr lang="en-US" altLang="zh-CN" dirty="0" smtClean="0"/>
          </a:p>
          <a:p>
            <a:pPr indent="0">
              <a:lnSpc>
                <a:spcPct val="130000"/>
              </a:lnSpc>
              <a:buNone/>
            </a:pPr>
            <a:r>
              <a:rPr lang="en-US" altLang="zh-CN" dirty="0" smtClean="0"/>
              <a:t>				       </a:t>
            </a:r>
            <a:r>
              <a:rPr lang="zh-CN" altLang="en-US" b="1" dirty="0" smtClean="0">
                <a:solidFill>
                  <a:srgbClr val="C00000"/>
                </a:solidFill>
              </a:rPr>
              <a:t>主耶稣最大宣告</a:t>
            </a:r>
            <a:endParaRPr lang="en-US" altLang="zh-CN" b="1" dirty="0" smtClean="0">
              <a:solidFill>
                <a:srgbClr val="C00000"/>
              </a:solidFill>
            </a:endParaRPr>
          </a:p>
          <a:p>
            <a:pPr indent="0">
              <a:lnSpc>
                <a:spcPct val="130000"/>
              </a:lnSpc>
              <a:buNone/>
            </a:pPr>
            <a:r>
              <a:rPr lang="en-US" altLang="zh-CN" dirty="0" smtClean="0"/>
              <a:t>					                    </a:t>
            </a:r>
            <a:r>
              <a:rPr lang="zh-CN" altLang="en-US" dirty="0" smtClean="0"/>
              <a:t>众人再次分裂</a:t>
            </a:r>
            <a:endParaRPr lang="en-US" altLang="zh-CN" dirty="0" smtClean="0"/>
          </a:p>
          <a:p>
            <a:pPr indent="0">
              <a:lnSpc>
                <a:spcPct val="130000"/>
              </a:lnSpc>
              <a:buNone/>
            </a:pPr>
            <a:r>
              <a:rPr lang="en-US" altLang="zh-CN" dirty="0" smtClean="0"/>
              <a:t>			                               </a:t>
            </a:r>
            <a:r>
              <a:rPr lang="zh-CN" altLang="en-US" dirty="0" smtClean="0"/>
              <a:t>激起的波澜         差役与法利赛人分裂</a:t>
            </a:r>
            <a:endParaRPr lang="en-US" altLang="zh-CN" dirty="0" smtClean="0"/>
          </a:p>
          <a:p>
            <a:pPr indent="0">
              <a:lnSpc>
                <a:spcPct val="130000"/>
              </a:lnSpc>
              <a:buNone/>
            </a:pPr>
            <a:r>
              <a:rPr lang="en-US" altLang="zh-CN" dirty="0" smtClean="0"/>
              <a:t>					                    </a:t>
            </a:r>
            <a:r>
              <a:rPr lang="zh-CN" altLang="en-US" dirty="0" smtClean="0"/>
              <a:t>尼哥底母与法利赛人分裂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428750"/>
            <a:ext cx="1752600" cy="1219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</a:rPr>
              <a:t>敌意重重</a:t>
            </a:r>
            <a:endParaRPr lang="en-US" altLang="zh-CN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itchFamily="34" charset="-120"/>
              <a:ea typeface="Microsoft JhengHei" pitchFamily="34" charset="-120"/>
            </a:endParaRPr>
          </a:p>
          <a:p>
            <a:pPr algn="ctr"/>
            <a:r>
              <a:rPr lang="zh-CN" altLang="en-US" sz="1600" b="1" dirty="0" smtClean="0">
                <a:solidFill>
                  <a:schemeClr val="tx1"/>
                </a:solidFill>
              </a:rPr>
              <a:t>的</a:t>
            </a:r>
            <a:endParaRPr lang="en-US" altLang="zh-CN" sz="1600" b="1" dirty="0" smtClean="0">
              <a:solidFill>
                <a:schemeClr val="tx1"/>
              </a:solidFill>
            </a:endParaRPr>
          </a:p>
          <a:p>
            <a:pPr algn="ctr"/>
            <a:r>
              <a:rPr lang="zh-CN" alt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</a:rPr>
              <a:t>住棚节</a:t>
            </a:r>
            <a:endParaRPr lang="zh-CN" altLang="en-US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itchFamily="34" charset="-120"/>
              <a:ea typeface="Microsoft JhengHei" pitchFamily="34" charset="-120"/>
            </a:endParaRPr>
          </a:p>
        </p:txBody>
      </p:sp>
      <p:sp>
        <p:nvSpPr>
          <p:cNvPr id="6" name="Left Brace 5"/>
          <p:cNvSpPr/>
          <p:nvPr/>
        </p:nvSpPr>
        <p:spPr>
          <a:xfrm>
            <a:off x="2133600" y="1809750"/>
            <a:ext cx="152400" cy="457200"/>
          </a:xfrm>
          <a:prstGeom prst="leftBrace">
            <a:avLst/>
          </a:prstGeom>
          <a:solidFill>
            <a:schemeClr val="bg1"/>
          </a:solidFill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Left Brace 6"/>
          <p:cNvSpPr/>
          <p:nvPr/>
        </p:nvSpPr>
        <p:spPr>
          <a:xfrm>
            <a:off x="5638800" y="3790950"/>
            <a:ext cx="152400" cy="457200"/>
          </a:xfrm>
          <a:prstGeom prst="leftBrace">
            <a:avLst/>
          </a:prstGeom>
          <a:solidFill>
            <a:schemeClr val="bg1"/>
          </a:solidFill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Left Brace 7"/>
          <p:cNvSpPr/>
          <p:nvPr/>
        </p:nvSpPr>
        <p:spPr>
          <a:xfrm>
            <a:off x="4191000" y="2190750"/>
            <a:ext cx="76200" cy="1143000"/>
          </a:xfrm>
          <a:prstGeom prst="leftBrace">
            <a:avLst/>
          </a:prstGeom>
          <a:solidFill>
            <a:schemeClr val="bg1"/>
          </a:solidFill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66749"/>
            <a:ext cx="7772400" cy="3581401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sz="4200" b="1" dirty="0" smtClean="0">
                <a:solidFill>
                  <a:srgbClr val="C00000"/>
                </a:solidFill>
              </a:rPr>
              <a:t>    约翰福音 </a:t>
            </a:r>
            <a:r>
              <a:rPr lang="en-US" altLang="zh-CN" sz="4200" b="1" dirty="0" smtClean="0">
                <a:solidFill>
                  <a:srgbClr val="C00000"/>
                </a:solidFill>
              </a:rPr>
              <a:t>7</a:t>
            </a:r>
            <a:r>
              <a:rPr lang="zh-CN" altLang="en-US" sz="4200" b="1" dirty="0" smtClean="0">
                <a:solidFill>
                  <a:srgbClr val="C00000"/>
                </a:solidFill>
              </a:rPr>
              <a:t>：</a:t>
            </a:r>
            <a:r>
              <a:rPr lang="en-US" altLang="zh-CN" sz="4200" b="1" dirty="0" smtClean="0">
                <a:solidFill>
                  <a:srgbClr val="C00000"/>
                </a:solidFill>
              </a:rPr>
              <a:t>11-15</a:t>
            </a:r>
          </a:p>
          <a:p>
            <a:pPr>
              <a:buNone/>
            </a:pPr>
            <a:endParaRPr lang="en-US" altLang="zh-CN" dirty="0" smtClean="0">
              <a:solidFill>
                <a:srgbClr val="C00000"/>
              </a:solidFill>
            </a:endParaRPr>
          </a:p>
          <a:p>
            <a:pPr marL="365760" indent="0">
              <a:lnSpc>
                <a:spcPct val="140000"/>
              </a:lnSpc>
              <a:buNone/>
            </a:pPr>
            <a:r>
              <a:rPr lang="en-US" altLang="zh-CN" sz="2900" dirty="0" smtClean="0">
                <a:solidFill>
                  <a:srgbClr val="C00000"/>
                </a:solidFill>
              </a:rPr>
              <a:t>7:11  </a:t>
            </a:r>
            <a:r>
              <a:rPr lang="zh-CN" altLang="en-US" sz="2900" dirty="0" smtClean="0">
                <a:solidFill>
                  <a:srgbClr val="C00000"/>
                </a:solidFill>
              </a:rPr>
              <a:t>正在节期、犹太人寻找耶稣说、他在那里。</a:t>
            </a:r>
            <a:endParaRPr lang="en-US" altLang="zh-CN" sz="2900" dirty="0" smtClean="0">
              <a:solidFill>
                <a:srgbClr val="C00000"/>
              </a:solidFill>
            </a:endParaRPr>
          </a:p>
          <a:p>
            <a:pPr marL="365760" indent="0">
              <a:lnSpc>
                <a:spcPct val="140000"/>
              </a:lnSpc>
              <a:buNone/>
            </a:pPr>
            <a:r>
              <a:rPr lang="en-US" altLang="zh-CN" sz="2900" dirty="0" smtClean="0">
                <a:solidFill>
                  <a:srgbClr val="C00000"/>
                </a:solidFill>
              </a:rPr>
              <a:t>7:12  </a:t>
            </a:r>
            <a:r>
              <a:rPr lang="zh-CN" altLang="en-US" sz="2900" dirty="0" smtClean="0">
                <a:solidFill>
                  <a:srgbClr val="C00000"/>
                </a:solidFill>
              </a:rPr>
              <a:t>众人为他纷纷议论．有的说、他是好人．有的说、不然、他是迷惑众人的。</a:t>
            </a:r>
            <a:endParaRPr lang="en-US" altLang="zh-CN" sz="2900" dirty="0" smtClean="0">
              <a:solidFill>
                <a:srgbClr val="C00000"/>
              </a:solidFill>
            </a:endParaRPr>
          </a:p>
          <a:p>
            <a:pPr marL="365760" indent="0">
              <a:lnSpc>
                <a:spcPct val="140000"/>
              </a:lnSpc>
              <a:buNone/>
            </a:pPr>
            <a:r>
              <a:rPr lang="en-US" altLang="zh-CN" sz="2900" dirty="0" smtClean="0">
                <a:solidFill>
                  <a:srgbClr val="C00000"/>
                </a:solidFill>
              </a:rPr>
              <a:t>7:13  </a:t>
            </a:r>
            <a:r>
              <a:rPr lang="zh-CN" altLang="en-US" sz="2900" dirty="0" smtClean="0">
                <a:solidFill>
                  <a:srgbClr val="C00000"/>
                </a:solidFill>
              </a:rPr>
              <a:t>只是没有人明明的讲论他、因为怕犹太人。</a:t>
            </a:r>
            <a:endParaRPr lang="en-US" altLang="zh-CN" sz="2900" dirty="0" smtClean="0">
              <a:solidFill>
                <a:srgbClr val="C00000"/>
              </a:solidFill>
            </a:endParaRPr>
          </a:p>
          <a:p>
            <a:pPr marL="365760" indent="0">
              <a:lnSpc>
                <a:spcPct val="140000"/>
              </a:lnSpc>
              <a:buNone/>
            </a:pPr>
            <a:r>
              <a:rPr lang="en-US" altLang="zh-CN" sz="2900" dirty="0" smtClean="0">
                <a:solidFill>
                  <a:srgbClr val="C00000"/>
                </a:solidFill>
              </a:rPr>
              <a:t>7:14  </a:t>
            </a:r>
            <a:r>
              <a:rPr lang="zh-CN" altLang="en-US" sz="2900" dirty="0" smtClean="0">
                <a:solidFill>
                  <a:srgbClr val="C00000"/>
                </a:solidFill>
              </a:rPr>
              <a:t>到了节期、耶稣上殿里去教训人。</a:t>
            </a:r>
            <a:endParaRPr lang="en-US" altLang="zh-CN" sz="2900" dirty="0" smtClean="0">
              <a:solidFill>
                <a:srgbClr val="C00000"/>
              </a:solidFill>
            </a:endParaRPr>
          </a:p>
          <a:p>
            <a:pPr marL="365760" indent="0">
              <a:lnSpc>
                <a:spcPct val="140000"/>
              </a:lnSpc>
              <a:buNone/>
            </a:pPr>
            <a:r>
              <a:rPr lang="en-US" altLang="zh-CN" sz="2900" dirty="0" smtClean="0">
                <a:solidFill>
                  <a:srgbClr val="C00000"/>
                </a:solidFill>
              </a:rPr>
              <a:t>7:15  </a:t>
            </a:r>
            <a:r>
              <a:rPr lang="zh-CN" altLang="en-US" sz="2900" dirty="0" smtClean="0">
                <a:solidFill>
                  <a:srgbClr val="C00000"/>
                </a:solidFill>
              </a:rPr>
              <a:t>犹太人就希奇说、这个人没有学过、怎么明白书呢。</a:t>
            </a:r>
            <a:r>
              <a:rPr lang="en-US" altLang="zh-CN" sz="3400" dirty="0" smtClean="0">
                <a:solidFill>
                  <a:srgbClr val="C00000"/>
                </a:solidFill>
              </a:rPr>
              <a:t>        </a:t>
            </a:r>
          </a:p>
          <a:p>
            <a:pPr marL="91440" indent="0">
              <a:lnSpc>
                <a:spcPct val="140000"/>
              </a:lnSpc>
              <a:buNone/>
            </a:pPr>
            <a:endParaRPr lang="zh-CN" altLang="en-US" sz="3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61950"/>
            <a:ext cx="8610600" cy="4343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 indent="0">
              <a:lnSpc>
                <a:spcPct val="140000"/>
              </a:lnSpc>
              <a:buNone/>
            </a:pPr>
            <a:r>
              <a:rPr lang="zh-CN" altLang="en-US" sz="51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“犹太人”</a:t>
            </a:r>
            <a:endParaRPr lang="en-US" altLang="zh-CN" sz="51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0">
              <a:lnSpc>
                <a:spcPct val="140000"/>
              </a:lnSpc>
              <a:buNone/>
            </a:pPr>
            <a:endParaRPr lang="en-US" altLang="zh-CN" sz="1500" dirty="0" smtClean="0"/>
          </a:p>
          <a:p>
            <a:pPr indent="0">
              <a:lnSpc>
                <a:spcPct val="140000"/>
              </a:lnSpc>
              <a:buNone/>
            </a:pPr>
            <a:r>
              <a:rPr lang="zh-CN" altLang="en-US" dirty="0" smtClean="0"/>
              <a:t>“犹太人”一词在福音书中出现的情况：</a:t>
            </a:r>
            <a:endParaRPr lang="en-US" altLang="zh-CN" dirty="0" smtClean="0"/>
          </a:p>
          <a:p>
            <a:pPr indent="0">
              <a:lnSpc>
                <a:spcPct val="140000"/>
              </a:lnSpc>
              <a:buNone/>
            </a:pPr>
            <a:r>
              <a:rPr lang="zh-CN" altLang="en-US" dirty="0" smtClean="0"/>
              <a:t>马太福音（</a:t>
            </a:r>
            <a:r>
              <a:rPr lang="en-US" altLang="zh-CN" dirty="0" smtClean="0"/>
              <a:t>5</a:t>
            </a:r>
            <a:r>
              <a:rPr lang="zh-CN" altLang="en-US" dirty="0" smtClean="0"/>
              <a:t>次）；马可福音（</a:t>
            </a:r>
            <a:r>
              <a:rPr lang="en-US" altLang="zh-CN" dirty="0" smtClean="0"/>
              <a:t>6</a:t>
            </a:r>
            <a:r>
              <a:rPr lang="zh-CN" altLang="en-US" dirty="0" smtClean="0"/>
              <a:t>次）；路加福音（</a:t>
            </a:r>
            <a:r>
              <a:rPr lang="en-US" altLang="zh-CN" dirty="0" smtClean="0"/>
              <a:t>4</a:t>
            </a:r>
            <a:r>
              <a:rPr lang="zh-CN" altLang="en-US" dirty="0" smtClean="0"/>
              <a:t>次）；约翰福音（</a:t>
            </a:r>
            <a:r>
              <a:rPr lang="en-US" altLang="zh-CN" dirty="0" smtClean="0"/>
              <a:t>66</a:t>
            </a:r>
            <a:r>
              <a:rPr lang="zh-CN" altLang="en-US" dirty="0" smtClean="0"/>
              <a:t>次）</a:t>
            </a:r>
            <a:endParaRPr lang="en-US" altLang="zh-CN" dirty="0" smtClean="0"/>
          </a:p>
          <a:p>
            <a:pPr indent="0">
              <a:lnSpc>
                <a:spcPct val="140000"/>
              </a:lnSpc>
              <a:buNone/>
            </a:pPr>
            <a:endParaRPr lang="en-US" altLang="zh-CN" sz="1500" dirty="0" smtClean="0"/>
          </a:p>
          <a:p>
            <a:pPr indent="0">
              <a:lnSpc>
                <a:spcPct val="140000"/>
              </a:lnSpc>
              <a:buNone/>
            </a:pPr>
            <a:r>
              <a:rPr lang="zh-CN" altLang="en-US" dirty="0" smtClean="0"/>
              <a:t>在约翰福音中，“犹太人”常常是指耶路撒冷的那些固守律法，坚持犹太教规条的犹太人，包括犹太的官长。</a:t>
            </a:r>
            <a:endParaRPr lang="en-US" altLang="zh-CN" dirty="0" smtClean="0"/>
          </a:p>
          <a:p>
            <a:pPr indent="0">
              <a:lnSpc>
                <a:spcPct val="140000"/>
              </a:lnSpc>
              <a:buNone/>
            </a:pPr>
            <a:endParaRPr lang="en-US" altLang="zh-CN" dirty="0" smtClean="0"/>
          </a:p>
          <a:p>
            <a:pPr indent="0">
              <a:lnSpc>
                <a:spcPct val="140000"/>
              </a:lnSpc>
              <a:buNone/>
            </a:pPr>
            <a:r>
              <a:rPr lang="zh-CN" altLang="en-US" dirty="0" smtClean="0"/>
              <a:t>请思考：“犹太人”本应是神所拣选，并且认识神的人；为什么反而走相反面？我们应警惕什么？</a:t>
            </a:r>
            <a:endParaRPr lang="en-US" altLang="zh-CN" dirty="0" smtClean="0"/>
          </a:p>
          <a:p>
            <a:pPr indent="0">
              <a:lnSpc>
                <a:spcPct val="140000"/>
              </a:lnSpc>
              <a:buNone/>
            </a:pPr>
            <a:endParaRPr lang="en-US" altLang="zh-CN" sz="1500" dirty="0" smtClean="0"/>
          </a:p>
          <a:p>
            <a:pPr indent="0">
              <a:lnSpc>
                <a:spcPct val="140000"/>
              </a:lnSpc>
              <a:buNone/>
            </a:pPr>
            <a:r>
              <a:rPr lang="zh-CN" altLang="en-US" dirty="0" smtClean="0"/>
              <a:t>对比：“众人”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普通的犹太群众，包括加利利人和散居外地回来耶路撒冷过节的犹太人。</a:t>
            </a:r>
            <a:endParaRPr lang="en-US" altLang="zh-CN" dirty="0" smtClean="0"/>
          </a:p>
          <a:p>
            <a:pPr indent="0">
              <a:lnSpc>
                <a:spcPct val="140000"/>
              </a:lnSpc>
              <a:buNone/>
            </a:pPr>
            <a:r>
              <a:rPr lang="zh-CN" altLang="en-US" u="sng" dirty="0" smtClean="0"/>
              <a:t>犹太人和众人的关系：众人怕犹太人</a:t>
            </a:r>
            <a:r>
              <a:rPr lang="zh-CN" altLang="en-US" dirty="0" smtClean="0"/>
              <a:t>（</a:t>
            </a:r>
            <a:r>
              <a:rPr lang="en-US" altLang="zh-CN" dirty="0" smtClean="0"/>
              <a:t>13</a:t>
            </a:r>
            <a:r>
              <a:rPr lang="zh-CN" altLang="en-US" dirty="0" smtClean="0"/>
              <a:t>节）</a:t>
            </a: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14350"/>
            <a:ext cx="8305800" cy="4190999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sz="3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住棚节的耶</a:t>
            </a:r>
            <a:r>
              <a:rPr lang="zh-CN" altLang="en-US" sz="3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路撒</a:t>
            </a:r>
            <a:r>
              <a:rPr lang="zh-CN" altLang="en-US" sz="3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冷城，酝酿杀气</a:t>
            </a:r>
            <a:endParaRPr lang="en-US" altLang="zh-CN" sz="34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altLang="zh-CN" dirty="0" smtClean="0"/>
          </a:p>
          <a:p>
            <a:pPr indent="0">
              <a:lnSpc>
                <a:spcPct val="140000"/>
              </a:lnSpc>
              <a:buNone/>
            </a:pPr>
            <a:r>
              <a:rPr lang="zh-CN" altLang="en-US" sz="2600" dirty="0" smtClean="0"/>
              <a:t>“犹太人”寻找耶稣，带着敌意</a:t>
            </a:r>
            <a:r>
              <a:rPr lang="en-US" altLang="zh-CN" sz="2600" dirty="0" smtClean="0"/>
              <a:t>——</a:t>
            </a:r>
            <a:r>
              <a:rPr lang="zh-CN" altLang="en-US" sz="2600" dirty="0" smtClean="0"/>
              <a:t>他在哪里？</a:t>
            </a:r>
            <a:endParaRPr lang="en-US" altLang="zh-CN" sz="2600" dirty="0" smtClean="0"/>
          </a:p>
          <a:p>
            <a:pPr indent="0">
              <a:lnSpc>
                <a:spcPct val="140000"/>
              </a:lnSpc>
              <a:buNone/>
            </a:pPr>
            <a:endParaRPr lang="en-US" altLang="zh-CN" sz="2600" dirty="0" smtClean="0"/>
          </a:p>
          <a:p>
            <a:pPr indent="0">
              <a:lnSpc>
                <a:spcPct val="140000"/>
              </a:lnSpc>
              <a:buNone/>
            </a:pPr>
            <a:r>
              <a:rPr lang="en-US" altLang="zh-CN" sz="2600" dirty="0" smtClean="0"/>
              <a:t>		        </a:t>
            </a:r>
            <a:r>
              <a:rPr lang="zh-CN" altLang="en-US" sz="2600" dirty="0" smtClean="0"/>
              <a:t>他是好人（可能见过主行神迹、医病、赶鬼）</a:t>
            </a:r>
            <a:endParaRPr lang="en-US" altLang="zh-CN" sz="2600" dirty="0" smtClean="0"/>
          </a:p>
          <a:p>
            <a:pPr indent="0">
              <a:lnSpc>
                <a:spcPct val="140000"/>
              </a:lnSpc>
              <a:buNone/>
            </a:pPr>
            <a:r>
              <a:rPr lang="zh-CN" altLang="en-US" sz="2600" dirty="0" smtClean="0"/>
              <a:t>众人分为两派</a:t>
            </a:r>
            <a:endParaRPr lang="en-US" altLang="zh-CN" sz="2600" dirty="0" smtClean="0"/>
          </a:p>
          <a:p>
            <a:pPr indent="0">
              <a:lnSpc>
                <a:spcPct val="140000"/>
              </a:lnSpc>
              <a:buNone/>
            </a:pPr>
            <a:r>
              <a:rPr lang="en-US" altLang="zh-CN" sz="2600" dirty="0" smtClean="0"/>
              <a:t> 		        </a:t>
            </a:r>
            <a:r>
              <a:rPr lang="zh-CN" altLang="en-US" sz="2600" dirty="0" smtClean="0"/>
              <a:t>他是迷惑人的（可能受犹太人、法利赛人的影响）</a:t>
            </a:r>
            <a:endParaRPr lang="en-US" altLang="zh-CN" sz="2600" dirty="0" smtClean="0"/>
          </a:p>
          <a:p>
            <a:pPr indent="0">
              <a:lnSpc>
                <a:spcPct val="140000"/>
              </a:lnSpc>
              <a:buNone/>
            </a:pPr>
            <a:endParaRPr lang="en-US" altLang="zh-CN" sz="800" dirty="0" smtClean="0"/>
          </a:p>
          <a:p>
            <a:pPr indent="0">
              <a:lnSpc>
                <a:spcPct val="140000"/>
              </a:lnSpc>
              <a:buNone/>
            </a:pPr>
            <a:endParaRPr lang="en-US" altLang="zh-CN" sz="1500" dirty="0" smtClean="0"/>
          </a:p>
          <a:p>
            <a:pPr indent="0">
              <a:lnSpc>
                <a:spcPct val="140000"/>
              </a:lnSpc>
              <a:buNone/>
            </a:pPr>
            <a:r>
              <a:rPr lang="zh-CN" altLang="en-US" sz="2600" dirty="0" smtClean="0"/>
              <a:t>在耶路撒冷，犹太人的势力相当强大。</a:t>
            </a:r>
            <a:endParaRPr lang="en-US" altLang="zh-CN" sz="2600" dirty="0" smtClean="0"/>
          </a:p>
          <a:p>
            <a:pPr indent="0">
              <a:lnSpc>
                <a:spcPct val="140000"/>
              </a:lnSpc>
              <a:buNone/>
            </a:pPr>
            <a:r>
              <a:rPr lang="en-US" altLang="zh-CN" sz="2600" dirty="0" smtClean="0"/>
              <a:t>【</a:t>
            </a:r>
            <a:r>
              <a:rPr lang="zh-CN" altLang="en-US" sz="2600" dirty="0" smtClean="0"/>
              <a:t>如此讲论“犹太人”的根据：</a:t>
            </a:r>
            <a:r>
              <a:rPr lang="en-US" altLang="zh-CN" sz="2600" dirty="0" smtClean="0"/>
              <a:t>1</a:t>
            </a:r>
            <a:r>
              <a:rPr lang="zh-CN" altLang="en-US" sz="2600" dirty="0" smtClean="0"/>
              <a:t>、从本卷经文带出的内容来看；</a:t>
            </a:r>
            <a:r>
              <a:rPr lang="en-US" altLang="zh-CN" sz="2600" dirty="0" smtClean="0"/>
              <a:t>2</a:t>
            </a:r>
            <a:r>
              <a:rPr lang="zh-CN" altLang="en-US" sz="2600" dirty="0" smtClean="0"/>
              <a:t>、从四福音的对照和神启示的渐进性来看；</a:t>
            </a:r>
            <a:r>
              <a:rPr lang="en-US" altLang="zh-CN" sz="2600" dirty="0" smtClean="0"/>
              <a:t>3</a:t>
            </a:r>
            <a:r>
              <a:rPr lang="zh-CN" altLang="en-US" sz="2600" dirty="0" smtClean="0"/>
              <a:t>、从新约各卷在同一个概念上的表达来看。</a:t>
            </a:r>
            <a:r>
              <a:rPr lang="en-US" altLang="zh-CN" sz="2600" dirty="0" smtClean="0"/>
              <a:t>】</a:t>
            </a:r>
            <a:endParaRPr lang="zh-CN" altLang="en-US" sz="2600" dirty="0"/>
          </a:p>
        </p:txBody>
      </p:sp>
      <p:sp>
        <p:nvSpPr>
          <p:cNvPr id="5" name="Left Brace 4"/>
          <p:cNvSpPr/>
          <p:nvPr/>
        </p:nvSpPr>
        <p:spPr>
          <a:xfrm>
            <a:off x="2133600" y="2266950"/>
            <a:ext cx="381000" cy="838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38151"/>
            <a:ext cx="8305800" cy="4343399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zh-CN" altLang="en-US" sz="51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冲突之二：犹太人的不信</a:t>
            </a:r>
            <a:endParaRPr lang="en-US" altLang="zh-CN" sz="5100" b="1" u="sng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/>
          </a:p>
          <a:p>
            <a:pPr indent="0">
              <a:lnSpc>
                <a:spcPct val="140000"/>
              </a:lnSpc>
              <a:buNone/>
            </a:pPr>
            <a:r>
              <a:rPr lang="zh-CN" altLang="en-US" sz="3400" dirty="0" smtClean="0"/>
              <a:t>         显然，主耶稣的前期事工已经造成了广泛的影响，犹太人普遍都听说过关于他的事，人们无论是支持或反对，都会有所表达。</a:t>
            </a:r>
            <a:endParaRPr lang="en-US" altLang="zh-CN" sz="3400" dirty="0" smtClean="0"/>
          </a:p>
          <a:p>
            <a:pPr indent="0">
              <a:lnSpc>
                <a:spcPct val="140000"/>
              </a:lnSpc>
              <a:buNone/>
            </a:pPr>
            <a:endParaRPr lang="en-US" altLang="zh-CN" sz="1500" dirty="0" smtClean="0"/>
          </a:p>
          <a:p>
            <a:pPr indent="0">
              <a:lnSpc>
                <a:spcPct val="140000"/>
              </a:lnSpc>
              <a:buNone/>
            </a:pPr>
            <a:r>
              <a:rPr lang="en-US" altLang="zh-CN" sz="3400" dirty="0" smtClean="0"/>
              <a:t>	</a:t>
            </a:r>
            <a:r>
              <a:rPr lang="zh-CN" altLang="en-US" sz="3400" dirty="0" smtClean="0"/>
              <a:t>约</a:t>
            </a:r>
            <a:r>
              <a:rPr lang="en-US" altLang="zh-CN" sz="3400" dirty="0" smtClean="0"/>
              <a:t>7</a:t>
            </a:r>
            <a:r>
              <a:rPr lang="zh-CN" altLang="en-US" sz="3400" dirty="0" smtClean="0"/>
              <a:t>：</a:t>
            </a:r>
            <a:r>
              <a:rPr lang="en-US" altLang="zh-CN" sz="3400" dirty="0" smtClean="0"/>
              <a:t>10-15</a:t>
            </a:r>
            <a:r>
              <a:rPr lang="zh-CN" altLang="en-US" sz="3400" dirty="0" smtClean="0"/>
              <a:t>节，写出人们对主耶稣有不同的评论：</a:t>
            </a:r>
            <a:endParaRPr lang="en-US" altLang="zh-CN" sz="3400" dirty="0" smtClean="0"/>
          </a:p>
          <a:p>
            <a:pPr indent="0">
              <a:lnSpc>
                <a:spcPct val="140000"/>
              </a:lnSpc>
              <a:buNone/>
            </a:pPr>
            <a:r>
              <a:rPr lang="en-US" altLang="zh-CN" sz="3400" dirty="0" smtClean="0"/>
              <a:t>	</a:t>
            </a:r>
            <a:r>
              <a:rPr lang="zh-CN" altLang="en-US" sz="3400" dirty="0" smtClean="0"/>
              <a:t>“他是好人。”（相似的说法：“拉比”、“良善的夫子”）</a:t>
            </a:r>
            <a:endParaRPr lang="en-US" altLang="zh-CN" sz="3400" dirty="0" smtClean="0"/>
          </a:p>
          <a:p>
            <a:pPr indent="0">
              <a:lnSpc>
                <a:spcPct val="140000"/>
              </a:lnSpc>
              <a:buNone/>
            </a:pPr>
            <a:r>
              <a:rPr lang="en-US" altLang="zh-CN" sz="3400" dirty="0" smtClean="0"/>
              <a:t>	</a:t>
            </a:r>
            <a:r>
              <a:rPr lang="zh-CN" altLang="en-US" sz="3400" dirty="0" smtClean="0"/>
              <a:t>“他是迷惑众人的。”</a:t>
            </a:r>
            <a:endParaRPr lang="en-US" altLang="zh-CN" sz="3400" dirty="0" smtClean="0"/>
          </a:p>
          <a:p>
            <a:pPr indent="0">
              <a:lnSpc>
                <a:spcPct val="140000"/>
              </a:lnSpc>
              <a:buNone/>
            </a:pPr>
            <a:r>
              <a:rPr lang="en-US" altLang="zh-CN" sz="3400" dirty="0" smtClean="0"/>
              <a:t>	</a:t>
            </a:r>
            <a:r>
              <a:rPr lang="zh-CN" altLang="en-US" sz="3400" dirty="0" smtClean="0"/>
              <a:t>“他怎能明白书呢？”</a:t>
            </a:r>
            <a:endParaRPr lang="en-US" altLang="zh-CN" sz="3400" dirty="0" smtClean="0"/>
          </a:p>
          <a:p>
            <a:pPr indent="0">
              <a:lnSpc>
                <a:spcPct val="140000"/>
              </a:lnSpc>
              <a:buNone/>
            </a:pPr>
            <a:endParaRPr lang="en-US" altLang="zh-CN" sz="1500" dirty="0" smtClean="0"/>
          </a:p>
          <a:p>
            <a:pPr indent="0">
              <a:lnSpc>
                <a:spcPct val="140000"/>
              </a:lnSpc>
              <a:buNone/>
            </a:pPr>
            <a:r>
              <a:rPr lang="zh-CN" altLang="en-US" sz="3400" dirty="0" smtClean="0"/>
              <a:t>以上的说法，都是错误的！</a:t>
            </a:r>
            <a:endParaRPr lang="en-US" altLang="zh-CN" sz="3400" dirty="0" smtClean="0"/>
          </a:p>
          <a:p>
            <a:pPr indent="0">
              <a:lnSpc>
                <a:spcPct val="140000"/>
              </a:lnSpc>
              <a:buNone/>
            </a:pPr>
            <a:r>
              <a:rPr lang="en-US" altLang="zh-CN" sz="3400" dirty="0" smtClean="0"/>
              <a:t>1</a:t>
            </a:r>
            <a:r>
              <a:rPr lang="zh-CN" altLang="en-US" sz="3400" dirty="0" smtClean="0"/>
              <a:t>、主耶稣是神，除了这一认定之外，其他说法都为错误。</a:t>
            </a:r>
            <a:endParaRPr lang="en-US" altLang="zh-CN" sz="3400" dirty="0" smtClean="0"/>
          </a:p>
          <a:p>
            <a:pPr indent="0">
              <a:lnSpc>
                <a:spcPct val="140000"/>
              </a:lnSpc>
              <a:buNone/>
            </a:pPr>
            <a:r>
              <a:rPr lang="en-US" altLang="zh-CN" dirty="0" smtClean="0"/>
              <a:t>2</a:t>
            </a:r>
            <a:r>
              <a:rPr lang="zh-CN" altLang="en-US" dirty="0" smtClean="0"/>
              <a:t>、“迷惑众人”是严重的罪名，这是犹太人对主耶稣恶意的诽谤。</a:t>
            </a:r>
            <a:endParaRPr lang="en-US" altLang="zh-CN" dirty="0" smtClean="0"/>
          </a:p>
          <a:p>
            <a:pPr indent="0">
              <a:lnSpc>
                <a:spcPct val="140000"/>
              </a:lnSpc>
              <a:buNone/>
            </a:pPr>
            <a:r>
              <a:rPr lang="en-US" altLang="zh-CN" sz="3400" dirty="0" smtClean="0"/>
              <a:t>3</a:t>
            </a:r>
            <a:r>
              <a:rPr lang="zh-CN" altLang="en-US" sz="3400" dirty="0" smtClean="0"/>
              <a:t>、“明白书”，指向此时的犹太教背景。拉比倍受尊崇，</a:t>
            </a:r>
            <a:r>
              <a:rPr lang="en-US" altLang="zh-CN" sz="3400" dirty="0" smtClean="0"/>
              <a:t>《</a:t>
            </a:r>
            <a:r>
              <a:rPr lang="zh-CN" altLang="en-US" sz="3400" dirty="0" smtClean="0"/>
              <a:t>塔木德</a:t>
            </a:r>
            <a:r>
              <a:rPr lang="en-US" altLang="zh-CN" sz="3400" dirty="0" smtClean="0"/>
              <a:t>》</a:t>
            </a:r>
            <a:r>
              <a:rPr lang="zh-CN" altLang="en-US" sz="3400" dirty="0" smtClean="0"/>
              <a:t>开始建立。</a:t>
            </a:r>
            <a:endParaRPr lang="en-US" altLang="zh-CN" sz="34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5164</TotalTime>
  <Words>447</Words>
  <Application>Microsoft Office PowerPoint</Application>
  <PresentationFormat>On-screen Show (16:9)</PresentationFormat>
  <Paragraphs>64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约翰福音 第七章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约翰福音 第七章</dc:title>
  <dc:creator>Thinkpad T470s</dc:creator>
  <cp:lastModifiedBy>Thinkpad T470s</cp:lastModifiedBy>
  <cp:revision>36</cp:revision>
  <dcterms:created xsi:type="dcterms:W3CDTF">2024-12-10T00:17:21Z</dcterms:created>
  <dcterms:modified xsi:type="dcterms:W3CDTF">2025-01-05T23:27:12Z</dcterms:modified>
</cp:coreProperties>
</file>