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7" r:id="rId2"/>
    <p:sldId id="303" r:id="rId3"/>
    <p:sldId id="276" r:id="rId4"/>
    <p:sldId id="264" r:id="rId5"/>
    <p:sldId id="304" r:id="rId6"/>
    <p:sldId id="306" r:id="rId7"/>
    <p:sldId id="277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6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6871-6742-4F04-9A72-5EA0464FE43E}" type="datetimeFigureOut">
              <a:rPr lang="zh-CN" altLang="en-US" smtClean="0"/>
              <a:pPr/>
              <a:t>2025/1/19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 </a:t>
            </a:r>
            <a:r>
              <a:rPr lang="zh-CN" alt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第七章</a:t>
            </a:r>
            <a:endParaRPr lang="zh-CN" alt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105150"/>
            <a:ext cx="6172200" cy="1009650"/>
          </a:xfrm>
        </p:spPr>
        <p:txBody>
          <a:bodyPr/>
          <a:lstStyle/>
          <a:p>
            <a:pPr algn="r"/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2025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日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66749"/>
            <a:ext cx="8077200" cy="411480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>
              <a:buNone/>
            </a:pPr>
            <a:r>
              <a:rPr lang="zh-CN" altLang="en-US" sz="4200" b="1" dirty="0" smtClean="0">
                <a:solidFill>
                  <a:srgbClr val="C00000"/>
                </a:solidFill>
              </a:rPr>
              <a:t>    约翰福音 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7</a:t>
            </a:r>
            <a:r>
              <a:rPr lang="zh-CN" altLang="en-US" sz="4200" b="1" dirty="0" smtClean="0">
                <a:solidFill>
                  <a:srgbClr val="C00000"/>
                </a:solidFill>
              </a:rPr>
              <a:t>：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14-24</a:t>
            </a:r>
          </a:p>
          <a:p>
            <a:pPr marL="91440">
              <a:buNone/>
            </a:pPr>
            <a:endParaRPr lang="en-US" altLang="zh-CN" sz="15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C00000"/>
                </a:solidFill>
              </a:rPr>
              <a:t>        </a:t>
            </a:r>
            <a:r>
              <a:rPr lang="zh-CN" altLang="en-US" sz="2900" dirty="0" smtClean="0">
                <a:solidFill>
                  <a:srgbClr val="0070C0"/>
                </a:solidFill>
              </a:rPr>
              <a:t>到了节期，耶稣上殿里去教训人。犹太人就希奇，说：“这个人没有学过，怎么明白书呢？  ”  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C00000"/>
                </a:solidFill>
              </a:rPr>
              <a:t>        </a:t>
            </a:r>
            <a:r>
              <a:rPr lang="zh-CN" altLang="en-US" sz="2900" dirty="0" smtClean="0">
                <a:solidFill>
                  <a:srgbClr val="0070C0"/>
                </a:solidFill>
              </a:rPr>
              <a:t>耶稣说、</a:t>
            </a:r>
            <a:r>
              <a:rPr lang="zh-CN" altLang="en-US" sz="2900" dirty="0" smtClean="0">
                <a:solidFill>
                  <a:srgbClr val="C00000"/>
                </a:solidFill>
              </a:rPr>
              <a:t>我的教训不是我自己的、乃是那差我来者的。人若立志遵着他的旨意行、就必晓得这教训或是出于神、或是我凭着自己说的。人凭着自己说、是求自己的荣耀．惟有求那差他来者的荣耀、这人是真的、在他心里没有不义。</a:t>
            </a:r>
            <a:endParaRPr lang="en-US" altLang="zh-CN" sz="29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C00000"/>
                </a:solidFill>
              </a:rPr>
              <a:t>         </a:t>
            </a:r>
            <a:r>
              <a:rPr lang="zh-CN" altLang="en-US" sz="2900" dirty="0" smtClean="0">
                <a:solidFill>
                  <a:srgbClr val="C00000"/>
                </a:solidFill>
              </a:rPr>
              <a:t>摩西岂不是传律法给你们么．你们却没有一个人守律法。为甚么想要杀我呢？</a:t>
            </a:r>
            <a:endParaRPr lang="en-US" altLang="zh-CN" sz="29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C00000"/>
                </a:solidFill>
              </a:rPr>
              <a:t>        </a:t>
            </a:r>
            <a:r>
              <a:rPr lang="zh-CN" altLang="en-US" sz="2900" dirty="0" smtClean="0">
                <a:solidFill>
                  <a:srgbClr val="0070C0"/>
                </a:solidFill>
              </a:rPr>
              <a:t>众人回答说你是被鬼附着了．谁想要杀你？耶稣说、</a:t>
            </a:r>
            <a:r>
              <a:rPr lang="zh-CN" altLang="en-US" sz="2900" dirty="0" smtClean="0">
                <a:solidFill>
                  <a:srgbClr val="C00000"/>
                </a:solidFill>
              </a:rPr>
              <a:t>我作了一件事、你们都以为希奇。摩西传割礼给你们、（其实不是从摩西起的、乃是从祖先起的）因此你们也在安息日给人行割礼。人若在安息日受割礼、免得违背摩西的律法、我在安息日叫一个人全然好了、你们就向我生气么？不可按外貌断定是非、总要按公平断定是非。</a:t>
            </a:r>
            <a:r>
              <a:rPr lang="en-US" altLang="zh-CN" sz="3400" dirty="0" smtClean="0">
                <a:solidFill>
                  <a:srgbClr val="C00000"/>
                </a:solidFill>
              </a:rPr>
              <a:t>        </a:t>
            </a:r>
          </a:p>
          <a:p>
            <a:pPr marL="91440" indent="0">
              <a:lnSpc>
                <a:spcPct val="140000"/>
              </a:lnSpc>
              <a:buNone/>
            </a:pPr>
            <a:endParaRPr lang="zh-CN" altLang="en-US" sz="3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08027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7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约翰福音七</a:t>
            </a:r>
            <a:r>
              <a:rPr lang="en-US" altLang="zh-CN" sz="7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sz="7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八章：耶稣在圣殿</a:t>
            </a:r>
            <a:endParaRPr lang="en-US" altLang="zh-CN" sz="70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参玛拉基书三章。“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你们所寻求的主，必忽然进入他的殿。立约的使者，就是你们所仰慕的，快要来到。”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耶稣进入圣殿，公开向众人讲道。目的是为什么？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为了拆毁！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主耶稣说：“没有人把新布补在旧衣服上．因为所补上的、反带坏了那衣服、破的就更大了。也没有人把新酒装在旧皮袋里．若是这样、皮袋就裂开、酒漏出来、连皮袋也坏了．惟独把新酒装在新皮袋里、两样就都保全了。”（太</a:t>
            </a:r>
            <a:r>
              <a:rPr lang="en-US" altLang="zh-CN" dirty="0" smtClean="0"/>
              <a:t>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16-17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以色列人从回归起，渐渐建立起完整的、系统性的犹太教，这些并非耶和华的旨意。这就是犹太人的“旧酒”，旧约里的犹太人，就是那“旧皮袋”。希伯来书深入讲解说：“燔祭和赎罪祭是你不喜欢的．那时我说、神阿、我来了为要照你的旨意行．我的事在经卷上已经记载了。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后又说、我来了为要照你的旨意行．可见他是除去在先的、为要立定在后的。”（来</a:t>
            </a:r>
            <a:r>
              <a:rPr lang="en-US" altLang="zh-CN" dirty="0" smtClean="0"/>
              <a:t>10</a:t>
            </a:r>
            <a:r>
              <a:rPr lang="zh-CN" altLang="en-US" dirty="0" smtClean="0"/>
              <a:t>：</a:t>
            </a:r>
            <a:r>
              <a:rPr lang="en-US" altLang="zh-CN" dirty="0" smtClean="0"/>
              <a:t>6-7</a:t>
            </a:r>
            <a:r>
              <a:rPr lang="zh-CN" altLang="en-US" dirty="0" smtClean="0"/>
              <a:t>、</a:t>
            </a:r>
            <a:r>
              <a:rPr lang="en-US" altLang="zh-CN" dirty="0" smtClean="0"/>
              <a:t>9</a:t>
            </a:r>
            <a:r>
              <a:rPr lang="zh-CN" altLang="en-US" dirty="0" smtClean="0"/>
              <a:t>）所以，玛拉基书上面的经文之后有更具冲击力的话。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458200" cy="38862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59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</a:t>
            </a:r>
            <a:r>
              <a:rPr lang="zh-CN" altLang="en-US" sz="5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稣挑战不信的犹太人</a:t>
            </a:r>
            <a:r>
              <a:rPr lang="zh-CN" altLang="en-US" sz="3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（之一）</a:t>
            </a:r>
            <a:endParaRPr lang="en-US" altLang="zh-CN" sz="3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19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1</a:t>
            </a:r>
            <a:r>
              <a:rPr lang="zh-CN" altLang="en-US" dirty="0" smtClean="0"/>
              <a:t>、挑战犹太人“没有学过，怎么明白书”（</a:t>
            </a:r>
            <a:r>
              <a:rPr lang="en-US" altLang="zh-CN" dirty="0" smtClean="0"/>
              <a:t>15</a:t>
            </a:r>
            <a:r>
              <a:rPr lang="zh-CN" altLang="en-US" dirty="0" smtClean="0"/>
              <a:t>节）？主耶稣回答犹太人，他们若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就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“必晓得”。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endParaRPr lang="en-US" altLang="zh-CN" sz="6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</a:t>
            </a:r>
            <a:r>
              <a:rPr lang="zh-CN" altLang="en-US" dirty="0" smtClean="0">
                <a:solidFill>
                  <a:srgbClr val="C00000"/>
                </a:solidFill>
              </a:rPr>
              <a:t>“我的教训”</a:t>
            </a:r>
            <a:r>
              <a:rPr lang="en-US" altLang="zh-CN" dirty="0" smtClean="0">
                <a:solidFill>
                  <a:srgbClr val="C00000"/>
                </a:solidFill>
              </a:rPr>
              <a:t>=</a:t>
            </a:r>
            <a:r>
              <a:rPr lang="zh-CN" altLang="en-US" dirty="0" smtClean="0">
                <a:solidFill>
                  <a:srgbClr val="C00000"/>
                </a:solidFill>
              </a:rPr>
              <a:t>“差我来者的”</a:t>
            </a:r>
            <a:r>
              <a:rPr lang="en-US" altLang="zh-CN" dirty="0" smtClean="0">
                <a:solidFill>
                  <a:srgbClr val="C00000"/>
                </a:solidFill>
              </a:rPr>
              <a:t>=</a:t>
            </a:r>
            <a:r>
              <a:rPr lang="zh-CN" altLang="en-US" dirty="0" smtClean="0">
                <a:solidFill>
                  <a:srgbClr val="C00000"/>
                </a:solidFill>
              </a:rPr>
              <a:t>“是出于神”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/>
              <a:t>         （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思考题：主耶稣为什么不说“我就是真理”？而说“我的教训不是我自己的，乃是那差我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             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来者的“？）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6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2</a:t>
            </a:r>
            <a:r>
              <a:rPr lang="zh-CN" altLang="en-US" dirty="0" smtClean="0"/>
              <a:t>、挑战人的观念：我明白了，再决定照着去做；而神的道路，恰恰相反。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endParaRPr lang="en-US" altLang="zh-CN" sz="6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4</a:t>
            </a:r>
            <a:r>
              <a:rPr lang="zh-CN" altLang="en-US" dirty="0" smtClean="0"/>
              <a:t>、“人若立志遵着他的</a:t>
            </a:r>
            <a:r>
              <a:rPr lang="zh-CN" altLang="en-US" b="1" dirty="0" smtClean="0"/>
              <a:t>旨意</a:t>
            </a:r>
            <a:r>
              <a:rPr lang="zh-CN" altLang="en-US" dirty="0" smtClean="0"/>
              <a:t>行”，挑战当时犹太人照字句领受圣经的肤浅理解。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endParaRPr lang="en-US" altLang="zh-CN" sz="6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5</a:t>
            </a:r>
            <a:r>
              <a:rPr lang="zh-CN" altLang="en-US" dirty="0" smtClean="0"/>
              <a:t>、荣耀归于谁？挑战犹太人追求人的荣耀。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endParaRPr lang="en-US" altLang="zh-CN" sz="8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6</a:t>
            </a:r>
            <a:r>
              <a:rPr lang="zh-CN" altLang="en-US" dirty="0" smtClean="0"/>
              <a:t>、挑战犹太人“义人”的观念。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82000" cy="3810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59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</a:t>
            </a:r>
            <a:r>
              <a:rPr lang="zh-CN" altLang="en-US" sz="5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稣挑战不信的犹太人</a:t>
            </a:r>
            <a:r>
              <a:rPr lang="zh-CN" altLang="en-US" sz="2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（之二）</a:t>
            </a:r>
            <a:endParaRPr lang="en-US" altLang="zh-CN" sz="29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38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</a:t>
            </a:r>
            <a:r>
              <a:rPr lang="zh-CN" altLang="en-US" dirty="0" smtClean="0"/>
              <a:t>耶稣挑战犹太人的核心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律法！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</a:t>
            </a:r>
            <a:r>
              <a:rPr lang="zh-CN" altLang="en-US" dirty="0" smtClean="0"/>
              <a:t>耶稣以反问的语气向他们提问“摩西岂不是传律法给你们”吗？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</a:t>
            </a:r>
            <a:r>
              <a:rPr lang="zh-CN" altLang="en-US" dirty="0" smtClean="0"/>
              <a:t>以色列一向以律法为骄傲！耶稣的启示直指他们问题本质：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         </a:t>
            </a:r>
            <a:r>
              <a:rPr lang="zh-CN" altLang="en-US" dirty="0" smtClean="0"/>
              <a:t>一方面，你们把律法看得太低了！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          </a:t>
            </a:r>
            <a:r>
              <a:rPr lang="zh-CN" altLang="en-US" dirty="0" smtClean="0"/>
              <a:t>另一方面，你们却没有一个人守律法。</a:t>
            </a:r>
            <a:r>
              <a:rPr lang="en-US" altLang="zh-CN" dirty="0" smtClean="0"/>
              <a:t>【</a:t>
            </a:r>
            <a:r>
              <a:rPr lang="zh-CN" altLang="en-US" dirty="0" smtClean="0"/>
              <a:t>犹太人以为他们是专守律法的民族</a:t>
            </a:r>
            <a:r>
              <a:rPr lang="en-US" altLang="zh-CN" dirty="0" smtClean="0"/>
              <a:t>】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</a:t>
            </a:r>
            <a:r>
              <a:rPr lang="zh-CN" altLang="en-US" dirty="0" smtClean="0"/>
              <a:t>耶稣以这样一种彻底否定的说法，抽掉了犹太人立足的根基。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/>
              <a:t>        结论：犹太人对律法的认识、对律法的持守，全都归于无有。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82000" cy="4191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51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</a:t>
            </a:r>
            <a:r>
              <a:rPr lang="zh-CN" altLang="en-US" sz="51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稣挑战不信的犹太人</a:t>
            </a:r>
            <a:r>
              <a:rPr lang="zh-CN" altLang="en-US" sz="2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（之三）</a:t>
            </a:r>
            <a:endParaRPr lang="en-US" altLang="zh-CN" sz="29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19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</a:t>
            </a:r>
            <a:r>
              <a:rPr lang="zh-CN" altLang="en-US" dirty="0" smtClean="0"/>
              <a:t>耶稣挑战犹太人的内心，“为什么想要杀我呢？”这一挑战更激起了犹太人的恼恨。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</a:t>
            </a:r>
            <a:r>
              <a:rPr lang="zh-CN" altLang="en-US" dirty="0" smtClean="0"/>
              <a:t>挑战犹太人的律法观，主以“我做了一件事”，即毕士大池边医治</a:t>
            </a:r>
            <a:r>
              <a:rPr lang="en-US" altLang="zh-CN" dirty="0" smtClean="0"/>
              <a:t>38</a:t>
            </a:r>
            <a:r>
              <a:rPr lang="zh-CN" altLang="en-US" dirty="0" smtClean="0"/>
              <a:t>年病人的事，引他们透过这件事去思想，主的作为与律法的冲突。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</a:t>
            </a:r>
            <a:r>
              <a:rPr lang="zh-CN" altLang="en-US" dirty="0" smtClean="0"/>
              <a:t>“你们都以为希奇”，人们反应的层次太低了！言外，主希奇他们只感到希奇！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</a:t>
            </a:r>
            <a:r>
              <a:rPr lang="zh-CN" altLang="en-US" dirty="0" smtClean="0"/>
              <a:t>耶稣以割礼、安息日的规则，教导人更深认识摩西律法。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dirty="0" smtClean="0"/>
              <a:t>        结论：不可按外貌断定是非，总要按公平断定是非。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             </a:t>
            </a:r>
            <a:r>
              <a:rPr lang="zh-CN" altLang="en-US" dirty="0" smtClean="0"/>
              <a:t>外貌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指眼见的事；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             </a:t>
            </a:r>
            <a:r>
              <a:rPr lang="zh-CN" altLang="en-US" dirty="0" smtClean="0"/>
              <a:t>公平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神所设立律法的心意。</a:t>
            </a:r>
            <a:endParaRPr lang="en-US" altLang="zh-CN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dirty="0" smtClean="0"/>
              <a:t>                     </a:t>
            </a:r>
            <a:r>
              <a:rPr lang="zh-CN" altLang="en-US" dirty="0" smtClean="0"/>
              <a:t>主耶稣启示犹太人回到神的旨意中，去认识神的道。</a:t>
            </a:r>
            <a:r>
              <a:rPr lang="en-US" altLang="zh-CN" dirty="0" smtClean="0"/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1"/>
            <a:ext cx="8305800" cy="3810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3600" b="1" dirty="0" smtClean="0">
                <a:latin typeface="KaiTi" pitchFamily="49" charset="-122"/>
                <a:ea typeface="KaiTi" pitchFamily="49" charset="-122"/>
              </a:rPr>
              <a:t>附</a:t>
            </a:r>
            <a:r>
              <a:rPr lang="zh-CN" altLang="en-US" sz="3600" b="1" dirty="0" smtClean="0">
                <a:latin typeface="KaiTi" pitchFamily="49" charset="-122"/>
                <a:ea typeface="KaiTi" pitchFamily="49" charset="-122"/>
              </a:rPr>
              <a:t>录</a:t>
            </a:r>
            <a:r>
              <a:rPr lang="zh-CN" altLang="en-US" sz="3600" b="1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zh-CN" altLang="en-US" sz="3600" b="1" dirty="0" smtClean="0">
                <a:latin typeface="KaiTi" pitchFamily="49" charset="-122"/>
                <a:ea typeface="KaiTi" pitchFamily="49" charset="-122"/>
              </a:rPr>
              <a:t>理解圣经中的“遵行”</a:t>
            </a:r>
            <a:r>
              <a:rPr lang="en-US" altLang="zh-CN" sz="3600" b="1" dirty="0" smtClean="0"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sz="3600" b="1" dirty="0" smtClean="0">
                <a:latin typeface="KaiTi" pitchFamily="49" charset="-122"/>
                <a:ea typeface="KaiTi" pitchFamily="49" charset="-122"/>
              </a:rPr>
              <a:t>“旨意”</a:t>
            </a:r>
            <a:endParaRPr lang="en-US" altLang="zh-CN" sz="3600" b="1" dirty="0" smtClean="0">
              <a:latin typeface="KaiTi" pitchFamily="49" charset="-122"/>
              <a:ea typeface="KaiTi" pitchFamily="49" charset="-122"/>
            </a:endParaRPr>
          </a:p>
          <a:p>
            <a:endParaRPr lang="en-US" altLang="zh-CN" dirty="0" smtClean="0"/>
          </a:p>
          <a:p>
            <a:r>
              <a:rPr lang="zh-CN" altLang="en-US" dirty="0" smtClean="0"/>
              <a:t>太</a:t>
            </a:r>
            <a:r>
              <a:rPr lang="en-US" dirty="0" smtClean="0"/>
              <a:t>7:21  </a:t>
            </a:r>
            <a:r>
              <a:rPr lang="zh-CN" altLang="en-US" dirty="0" smtClean="0"/>
              <a:t>凡称呼我主阿、主阿的人、不能都进天国．惟独遵行我天父旨意的人、才能进去。</a:t>
            </a:r>
            <a:endParaRPr lang="en-US" altLang="zh-CN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太</a:t>
            </a:r>
            <a:r>
              <a:rPr lang="en-US" dirty="0" smtClean="0"/>
              <a:t>12:50  </a:t>
            </a:r>
            <a:r>
              <a:rPr lang="zh-CN" altLang="en-US" dirty="0" smtClean="0"/>
              <a:t>凡遵行我天父旨意的人、就是我的弟兄姐妹和母亲了。</a:t>
            </a:r>
            <a:endParaRPr lang="en-US" altLang="zh-CN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约</a:t>
            </a:r>
            <a:r>
              <a:rPr lang="en-US" dirty="0" smtClean="0"/>
              <a:t>4:34  </a:t>
            </a:r>
            <a:r>
              <a:rPr lang="zh-CN" altLang="en-US" dirty="0" smtClean="0"/>
              <a:t>耶稣说、我的食物就是遵行差我来者的旨意、作成他的工。</a:t>
            </a:r>
            <a:endParaRPr lang="en-US" altLang="zh-CN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约</a:t>
            </a:r>
            <a:r>
              <a:rPr lang="en-US" dirty="0" smtClean="0"/>
              <a:t>9:31 </a:t>
            </a:r>
            <a:r>
              <a:rPr lang="zh-CN" altLang="en-US" dirty="0" smtClean="0"/>
              <a:t>我们知道神不听罪人．惟有敬奉神遵行他旨意的、神才听他。</a:t>
            </a:r>
            <a:endParaRPr lang="en-US" altLang="zh-CN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来</a:t>
            </a:r>
            <a:r>
              <a:rPr lang="en-US" dirty="0" smtClean="0"/>
              <a:t>10:7  </a:t>
            </a:r>
            <a:r>
              <a:rPr lang="zh-CN" altLang="en-US" dirty="0" smtClean="0"/>
              <a:t>那时我说、神阿、我来了为要照你的旨意行．我的事在经卷上已经记载了。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来</a:t>
            </a:r>
            <a:r>
              <a:rPr lang="en-US" altLang="zh-CN" dirty="0" smtClean="0"/>
              <a:t>10</a:t>
            </a:r>
            <a:r>
              <a:rPr lang="zh-CN" altLang="en-US" dirty="0" smtClean="0"/>
              <a:t>：</a:t>
            </a:r>
            <a:r>
              <a:rPr lang="en-US" dirty="0" smtClean="0"/>
              <a:t>9</a:t>
            </a:r>
            <a:r>
              <a:rPr lang="zh-CN" altLang="en-US" dirty="0" smtClean="0"/>
              <a:t>后又说、我来了为要照你的旨意行．可见他是除去在先的、为要立定在后的。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5578</TotalTime>
  <Words>1594</Words>
  <Application>Microsoft Office PowerPoint</Application>
  <PresentationFormat>On-screen Show (16:9)</PresentationFormat>
  <Paragraphs>73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约翰福音 第七章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第七章</dc:title>
  <dc:creator>Thinkpad T470s</dc:creator>
  <cp:lastModifiedBy>Thinkpad T470s</cp:lastModifiedBy>
  <cp:revision>36</cp:revision>
  <dcterms:created xsi:type="dcterms:W3CDTF">2024-12-10T00:17:21Z</dcterms:created>
  <dcterms:modified xsi:type="dcterms:W3CDTF">2025-01-19T16:53:31Z</dcterms:modified>
</cp:coreProperties>
</file>