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8" r:id="rId2"/>
    <p:sldId id="305" r:id="rId3"/>
    <p:sldId id="278" r:id="rId4"/>
    <p:sldId id="280" r:id="rId5"/>
    <p:sldId id="279" r:id="rId6"/>
    <p:sldId id="290" r:id="rId7"/>
    <p:sldId id="281" r:id="rId8"/>
    <p:sldId id="309" r:id="rId9"/>
    <p:sldId id="310" r:id="rId10"/>
    <p:sldId id="284" r:id="rId11"/>
    <p:sldId id="287" r:id="rId1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8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6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6871-6742-4F04-9A72-5EA0464FE43E}" type="datetimeFigureOut">
              <a:rPr lang="zh-CN" altLang="en-US" smtClean="0"/>
              <a:pPr/>
              <a:t>2025/1/26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 </a:t>
            </a:r>
            <a:r>
              <a:rPr lang="zh-CN" alt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第七章</a:t>
            </a:r>
            <a:endParaRPr lang="zh-CN" alt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105150"/>
            <a:ext cx="6172200" cy="1009650"/>
          </a:xfrm>
        </p:spPr>
        <p:txBody>
          <a:bodyPr/>
          <a:lstStyle/>
          <a:p>
            <a:pPr algn="r"/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2025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日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267200"/>
          </a:xfrm>
        </p:spPr>
        <p:txBody>
          <a:bodyPr>
            <a:normAutofit fontScale="40000" lnSpcReduction="20000"/>
          </a:bodyPr>
          <a:lstStyle/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70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危机重重的住棚节</a:t>
            </a:r>
            <a:endParaRPr lang="en-US" altLang="zh-CN" sz="7000" b="1" u="sng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犹太人的宗教上层：祭司长和法利赛人，因着共同敌对耶稣而成为统一战线，他们开始出手了：捉拿耶稣！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并回应</a:t>
            </a:r>
            <a:r>
              <a:rPr lang="en-US" altLang="zh-CN" dirty="0" smtClean="0"/>
              <a:t>26</a:t>
            </a:r>
            <a:r>
              <a:rPr lang="zh-CN" altLang="en-US" dirty="0" smtClean="0"/>
              <a:t>节，官长绝非不作为</a:t>
            </a:r>
            <a:r>
              <a:rPr lang="en-US" altLang="zh-CN" dirty="0" smtClean="0"/>
              <a:t>】</a:t>
            </a:r>
          </a:p>
          <a:p>
            <a:pPr marL="182880"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主耶稣的话，接</a:t>
            </a:r>
            <a:r>
              <a:rPr lang="en-US" altLang="zh-CN" dirty="0" smtClean="0"/>
              <a:t>28-29</a:t>
            </a:r>
            <a:r>
              <a:rPr lang="zh-CN" altLang="en-US" dirty="0" smtClean="0"/>
              <a:t>节，表达的意思是：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我的来处，你们不认识；我的去处，你们找不到。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主耶稣的每次讲话，都会引起犹太人的曲解。由此可以看见他们没有领受神的真道的心。延伸思想：今天，我们如何能明白真道？我们在学习圣经中是否常有偏差？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b="1" dirty="0" smtClean="0"/>
              <a:t>主的话带来人群的分裂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一方面，“他们就想要捉拿他”，他们以不信的总是使他们离主耶稣所讲的道更远。因为他们总是从世界的角度来分辨神子。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另一方面，“众人中间有好些信他的”。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90551"/>
            <a:ext cx="7848600" cy="350519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5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约翰福音第七章 主耶稣宣讲的核心</a:t>
            </a:r>
            <a:endParaRPr lang="en-US" altLang="zh-CN" sz="59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我的教训：是差我来者的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天父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（</a:t>
            </a:r>
            <a:r>
              <a:rPr lang="en-US" altLang="zh-CN" dirty="0" smtClean="0"/>
              <a:t>7:16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我的来处：我是从他来的，他也是差了我来（</a:t>
            </a:r>
            <a:r>
              <a:rPr lang="en-US" altLang="zh-CN" dirty="0" smtClean="0"/>
              <a:t>7:28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我的去处：以后就回到差我来的那里去（</a:t>
            </a:r>
            <a:r>
              <a:rPr lang="en-US" altLang="zh-CN" dirty="0" smtClean="0"/>
              <a:t>7:33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 </a:t>
            </a:r>
            <a:r>
              <a:rPr lang="zh-CN" altLang="en-US" dirty="0" smtClean="0"/>
              <a:t>我的呼召：人若渴了，可以到我这里来喝（</a:t>
            </a:r>
            <a:r>
              <a:rPr lang="en-US" altLang="zh-CN" dirty="0" smtClean="0"/>
              <a:t>7:37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对比：约翰福音里，主耶稣少用“人子”来自指。</a:t>
            </a:r>
            <a:r>
              <a:rPr lang="en-US" altLang="zh-CN" dirty="0" smtClean="0"/>
              <a:t>】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66749"/>
            <a:ext cx="8077200" cy="411480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>
              <a:buNone/>
            </a:pPr>
            <a:r>
              <a:rPr lang="zh-CN" altLang="en-US" sz="4200" b="1" dirty="0" smtClean="0">
                <a:solidFill>
                  <a:srgbClr val="C00000"/>
                </a:solidFill>
              </a:rPr>
              <a:t>    约翰福音 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7</a:t>
            </a:r>
            <a:r>
              <a:rPr lang="zh-CN" altLang="en-US" sz="4200" b="1" dirty="0" smtClean="0">
                <a:solidFill>
                  <a:srgbClr val="C00000"/>
                </a:solidFill>
              </a:rPr>
              <a:t>：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25-31</a:t>
            </a:r>
          </a:p>
          <a:p>
            <a:pPr marL="91440">
              <a:buNone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     耶路撒冷人中有的说、这不是他们想要杀的人么。你看他还明明的讲道、他们也不向他说甚么、难道官长真知道这是基督么。然而我们知道这个人从那里来．只是基督来的时候、没有人知道他从那里来。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0070C0"/>
                </a:solidFill>
              </a:rPr>
              <a:t>         </a:t>
            </a:r>
            <a:r>
              <a:rPr lang="zh-CN" altLang="en-US" sz="2900" dirty="0" smtClean="0">
                <a:solidFill>
                  <a:srgbClr val="0070C0"/>
                </a:solidFill>
              </a:rPr>
              <a:t>那时耶稣在殿里教训人、大声说</a:t>
            </a:r>
            <a:r>
              <a:rPr lang="zh-CN" altLang="en-US" sz="2900" dirty="0" smtClean="0">
                <a:solidFill>
                  <a:srgbClr val="C00000"/>
                </a:solidFill>
              </a:rPr>
              <a:t>、你们也知道我、也知道我从那里来．我来并不是由于自己、但那差我来的是真的．你们不认识他。我却认识他．因为我是从他来的、他也是差了我来。</a:t>
            </a:r>
            <a:endParaRPr lang="en-US" altLang="zh-CN" sz="29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0070C0"/>
                </a:solidFill>
              </a:rPr>
              <a:t>         </a:t>
            </a:r>
            <a:r>
              <a:rPr lang="zh-CN" altLang="en-US" sz="2900" dirty="0" smtClean="0">
                <a:solidFill>
                  <a:srgbClr val="0070C0"/>
                </a:solidFill>
              </a:rPr>
              <a:t>他们就想要捉拿耶稣．只是没有人下手、因为他的时候还没有到。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0070C0"/>
                </a:solidFill>
              </a:rPr>
              <a:t>         </a:t>
            </a:r>
            <a:r>
              <a:rPr lang="zh-CN" altLang="en-US" sz="2900" dirty="0" smtClean="0">
                <a:solidFill>
                  <a:srgbClr val="0070C0"/>
                </a:solidFill>
              </a:rPr>
              <a:t>但众人中间有好些信他的、说、基督来的时候、他所行的神迹、岂能比这人所行的更多么？</a:t>
            </a:r>
            <a:r>
              <a:rPr lang="en-US" altLang="zh-CN" sz="3400" dirty="0" smtClean="0">
                <a:solidFill>
                  <a:srgbClr val="0070C0"/>
                </a:solidFill>
              </a:rPr>
              <a:t>        </a:t>
            </a:r>
          </a:p>
          <a:p>
            <a:pPr marL="91440" indent="0">
              <a:lnSpc>
                <a:spcPct val="140000"/>
              </a:lnSpc>
              <a:buNone/>
            </a:pPr>
            <a:endParaRPr lang="zh-CN" altLang="en-US" sz="3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1910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59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耶路撒</a:t>
            </a:r>
            <a:r>
              <a:rPr lang="zh-CN" altLang="en-US" sz="59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冷犹太人看待耶稣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、这人不是他们想要杀的人吗？怎么还可以如此公开地讲道？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       他们心里想的是：这人怎么还没有被抓起来？！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/>
              <a:t>耶稣“明明地讲道”，显出主对真理勇敢的坚持。（“明明地”一词，在和合本新约中通常译为“放胆、坦然无惧”）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      【</a:t>
            </a:r>
            <a:r>
              <a:rPr lang="zh-CN" altLang="en-US" dirty="0" smtClean="0"/>
              <a:t>在任何时候，宣讲真理都是危险的。</a:t>
            </a:r>
            <a:r>
              <a:rPr lang="en-US" altLang="zh-CN" dirty="0" smtClean="0"/>
              <a:t>】</a:t>
            </a: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、他肯定不是基督！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        理由：他</a:t>
            </a:r>
            <a:r>
              <a:rPr lang="zh-CN" altLang="en-US" dirty="0" smtClean="0"/>
              <a:t>们“知道”基</a:t>
            </a:r>
            <a:r>
              <a:rPr lang="zh-CN" altLang="en-US" dirty="0" smtClean="0"/>
              <a:t>督应该以何种方式来临。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      【</a:t>
            </a:r>
            <a:r>
              <a:rPr lang="zh-CN" altLang="en-US" dirty="0" smtClean="0"/>
              <a:t>人以为知道，其实是不知道。（箴</a:t>
            </a:r>
            <a:r>
              <a:rPr lang="en-US" altLang="zh-CN" dirty="0" smtClean="0"/>
              <a:t>26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；加</a:t>
            </a:r>
            <a:r>
              <a:rPr lang="en-US" altLang="zh-CN" dirty="0" smtClean="0"/>
              <a:t>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</a:t>
            </a:r>
            <a:r>
              <a:rPr lang="zh-CN" altLang="en-US" dirty="0" smtClean="0"/>
              <a:t>；林前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18</a:t>
            </a:r>
            <a:r>
              <a:rPr lang="zh-CN" altLang="en-US" dirty="0" smtClean="0"/>
              <a:t>）</a:t>
            </a:r>
            <a:r>
              <a:rPr lang="en-US" altLang="zh-CN" dirty="0" smtClean="0"/>
              <a:t>】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       约翰福音中的“知道”和“不知道”，将人对真理的光景表明出来 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080273"/>
          </a:xfrm>
        </p:spPr>
        <p:txBody>
          <a:bodyPr numCol="2"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4419600" y="666750"/>
            <a:ext cx="4191000" cy="1066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latin typeface="KaiTi" pitchFamily="49" charset="-122"/>
                <a:ea typeface="KaiTi" pitchFamily="49" charset="-122"/>
                <a:cs typeface="Times New Roman"/>
              </a:rPr>
              <a:t>28-29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  <a:cs typeface="Times New Roman"/>
              </a:rPr>
              <a:t>节，耶稣公开现身在圣殿，对众人大声讲道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666750"/>
            <a:ext cx="3352800" cy="1066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latin typeface="KaiTi" pitchFamily="49" charset="-122"/>
                <a:ea typeface="KaiTi" pitchFamily="49" charset="-122"/>
                <a:cs typeface="Times New Roman"/>
              </a:rPr>
              <a:t>25-27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  <a:cs typeface="Times New Roman"/>
              </a:rPr>
              <a:t>节，耶路撒冷的人对耶稣的议论里透着危险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6" name="Picture 5" descr="2 商议杀耶稣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962149"/>
            <a:ext cx="3429000" cy="2528259"/>
          </a:xfrm>
          <a:prstGeom prst="rect">
            <a:avLst/>
          </a:prstGeom>
        </p:spPr>
      </p:pic>
      <p:pic>
        <p:nvPicPr>
          <p:cNvPr id="7" name="Picture 6" descr="1 主在圣殿讲道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962150"/>
            <a:ext cx="4168083" cy="25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080273"/>
          </a:xfrm>
        </p:spPr>
        <p:txBody>
          <a:bodyPr>
            <a:normAutofit fontScale="47500" lnSpcReduction="20000"/>
          </a:bodyPr>
          <a:lstStyle/>
          <a:p>
            <a:pPr marL="182880" indent="0">
              <a:lnSpc>
                <a:spcPct val="140000"/>
              </a:lnSpc>
              <a:spcBef>
                <a:spcPts val="600"/>
              </a:spcBef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sz="5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耶稣在圣殿公开讲道</a:t>
            </a:r>
            <a:endParaRPr lang="en-US" altLang="zh-CN" sz="59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spcBef>
                <a:spcPts val="600"/>
              </a:spcBef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altLang="zh-CN" dirty="0" smtClean="0"/>
              <a:t>28</a:t>
            </a:r>
            <a:r>
              <a:rPr lang="zh-CN" altLang="en-US" dirty="0" smtClean="0"/>
              <a:t>节原文以“喊叫”为首字。</a:t>
            </a:r>
            <a:r>
              <a:rPr lang="en-US" altLang="zh-CN" dirty="0" smtClean="0"/>
              <a:t>【</a:t>
            </a:r>
            <a:r>
              <a:rPr lang="zh-CN" altLang="en-US" dirty="0" smtClean="0"/>
              <a:t>“大声”，原文的意思是“喊叫”）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dirty="0" smtClean="0"/>
              <a:t>这是对前文“明明地讲道”的写照。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spcBef>
                <a:spcPts val="600"/>
              </a:spcBef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dirty="0" smtClean="0"/>
              <a:t>在四福音书中，唯有约翰福音以“大声”</a:t>
            </a:r>
            <a:r>
              <a:rPr lang="en-US" altLang="zh-CN" dirty="0" smtClean="0"/>
              <a:t>/</a:t>
            </a:r>
            <a:r>
              <a:rPr lang="zh-CN" altLang="en-US" dirty="0" smtClean="0"/>
              <a:t>“喊叫”的用语，表达耶稣宣讲的方式，以至我们可以在感动中遥想当时的场景。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spcBef>
                <a:spcPts val="600"/>
              </a:spcBef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dirty="0" smtClean="0"/>
              <a:t>在教会史上，宗教改革家马丁路德；卫斯理、司布真一代牧者；中国的宋尚节等布道家，都是以大声疾呼的方式讲道，震撼人心。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08027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5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主耶稣极尽全力教导众人</a:t>
            </a:r>
            <a:endParaRPr lang="en-US" altLang="zh-CN" sz="59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约翰福音书中，主耶稣“大声喊着说”，共</a:t>
            </a:r>
            <a:r>
              <a:rPr lang="en-US" dirty="0" smtClean="0"/>
              <a:t>3</a:t>
            </a:r>
            <a:r>
              <a:rPr lang="zh-CN" altLang="en-US" dirty="0" smtClean="0"/>
              <a:t>次。</a:t>
            </a:r>
            <a:r>
              <a:rPr lang="en-US" dirty="0" smtClean="0"/>
              <a:t>7</a:t>
            </a:r>
            <a:r>
              <a:rPr lang="zh-CN" altLang="en-US" dirty="0" smtClean="0"/>
              <a:t>章两次，在</a:t>
            </a:r>
            <a:r>
              <a:rPr lang="en-US" dirty="0" smtClean="0"/>
              <a:t>28-29</a:t>
            </a:r>
            <a:r>
              <a:rPr lang="zh-CN" altLang="en-US" dirty="0" smtClean="0"/>
              <a:t>节和</a:t>
            </a:r>
            <a:r>
              <a:rPr lang="en-US" dirty="0" smtClean="0"/>
              <a:t>37-38</a:t>
            </a:r>
            <a:r>
              <a:rPr lang="zh-CN" altLang="en-US" dirty="0" smtClean="0"/>
              <a:t>节。另一次是</a:t>
            </a:r>
            <a:r>
              <a:rPr lang="en-US" dirty="0" smtClean="0"/>
              <a:t>12</a:t>
            </a:r>
            <a:r>
              <a:rPr lang="zh-CN" altLang="en-US" dirty="0" smtClean="0"/>
              <a:t>：</a:t>
            </a:r>
            <a:r>
              <a:rPr lang="en-US" dirty="0" smtClean="0"/>
              <a:t>44-46.</a:t>
            </a:r>
          </a:p>
          <a:p>
            <a:pPr marL="182880" indent="0">
              <a:lnSpc>
                <a:spcPct val="140000"/>
              </a:lnSpc>
              <a:buNone/>
            </a:pPr>
            <a:endParaRPr lang="zh-CN" altLang="en-US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7</a:t>
            </a:r>
            <a:r>
              <a:rPr lang="zh-CN" altLang="en-US" dirty="0" smtClean="0">
                <a:solidFill>
                  <a:srgbClr val="C00000"/>
                </a:solidFill>
              </a:rPr>
              <a:t>：</a:t>
            </a:r>
            <a:r>
              <a:rPr lang="en-US" dirty="0" smtClean="0">
                <a:solidFill>
                  <a:srgbClr val="C00000"/>
                </a:solidFill>
              </a:rPr>
              <a:t>28-29  </a:t>
            </a:r>
            <a:r>
              <a:rPr lang="zh-CN" altLang="en-US" dirty="0" smtClean="0">
                <a:solidFill>
                  <a:srgbClr val="C00000"/>
                </a:solidFill>
              </a:rPr>
              <a:t>你们也知道我、也知道我从那里来．我来并不是由于自己、但</a:t>
            </a:r>
            <a:r>
              <a:rPr lang="zh-CN" altLang="en-US" b="1" u="sng" dirty="0" smtClean="0">
                <a:solidFill>
                  <a:srgbClr val="C00000"/>
                </a:solidFill>
              </a:rPr>
              <a:t>那差我来的</a:t>
            </a:r>
            <a:r>
              <a:rPr lang="zh-CN" altLang="en-US" dirty="0" smtClean="0">
                <a:solidFill>
                  <a:srgbClr val="C00000"/>
                </a:solidFill>
              </a:rPr>
              <a:t>是真的．你们不认识他。我却认识他．因为我是从他来的、他也是差了我来。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7</a:t>
            </a:r>
            <a:r>
              <a:rPr lang="zh-CN" altLang="en-US" dirty="0" smtClean="0">
                <a:solidFill>
                  <a:srgbClr val="C00000"/>
                </a:solidFill>
              </a:rPr>
              <a:t>：</a:t>
            </a:r>
            <a:r>
              <a:rPr lang="en-US" dirty="0" smtClean="0">
                <a:solidFill>
                  <a:srgbClr val="C00000"/>
                </a:solidFill>
              </a:rPr>
              <a:t>37-38  </a:t>
            </a:r>
            <a:r>
              <a:rPr lang="zh-CN" altLang="en-US" dirty="0" smtClean="0">
                <a:solidFill>
                  <a:srgbClr val="C00000"/>
                </a:solidFill>
              </a:rPr>
              <a:t>人若渴了、可以到我这里来喝。</a:t>
            </a:r>
            <a:r>
              <a:rPr lang="zh-CN" altLang="en-US" b="1" u="sng" dirty="0" smtClean="0">
                <a:solidFill>
                  <a:srgbClr val="C00000"/>
                </a:solidFill>
              </a:rPr>
              <a:t>信我的人</a:t>
            </a:r>
            <a:r>
              <a:rPr lang="zh-CN" altLang="en-US" dirty="0" smtClean="0">
                <a:solidFill>
                  <a:srgbClr val="C00000"/>
                </a:solidFill>
              </a:rPr>
              <a:t>、就如经上所说、从他腹中要流出活水的江河来。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12</a:t>
            </a:r>
            <a:r>
              <a:rPr lang="zh-CN" altLang="en-US" dirty="0" smtClean="0">
                <a:solidFill>
                  <a:srgbClr val="C00000"/>
                </a:solidFill>
              </a:rPr>
              <a:t>：</a:t>
            </a:r>
            <a:r>
              <a:rPr lang="en-US" dirty="0" smtClean="0">
                <a:solidFill>
                  <a:srgbClr val="C00000"/>
                </a:solidFill>
              </a:rPr>
              <a:t>44-46	  </a:t>
            </a:r>
            <a:r>
              <a:rPr lang="zh-CN" altLang="en-US" dirty="0" smtClean="0">
                <a:solidFill>
                  <a:srgbClr val="C00000"/>
                </a:solidFill>
              </a:rPr>
              <a:t>耶稣大声说、</a:t>
            </a:r>
            <a:r>
              <a:rPr lang="zh-CN" altLang="en-US" b="1" u="sng" dirty="0" smtClean="0">
                <a:solidFill>
                  <a:srgbClr val="C00000"/>
                </a:solidFill>
              </a:rPr>
              <a:t>信我的、不是信我、乃是信那差我来的</a:t>
            </a:r>
            <a:r>
              <a:rPr lang="zh-CN" altLang="en-US" dirty="0" smtClean="0">
                <a:solidFill>
                  <a:srgbClr val="C00000"/>
                </a:solidFill>
              </a:rPr>
              <a:t>。人看见我、就是看见那差我来的。我到世上来、乃是光、叫凡信我的不住在黑暗里。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在约翰福音里，没有“有耳可听的，就应当听”之</a:t>
            </a:r>
            <a:r>
              <a:rPr lang="zh-CN" altLang="en-US" dirty="0" smtClean="0"/>
              <a:t>语；“大声说”相当于这样的表达。</a:t>
            </a:r>
            <a:r>
              <a:rPr lang="en-US" altLang="zh-CN" dirty="0" smtClean="0"/>
              <a:t>】</a:t>
            </a:r>
            <a:endParaRPr lang="zh-CN" altLang="en-US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0386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7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主耶稣对祂的来源作自我启示</a:t>
            </a:r>
            <a:endParaRPr lang="en-US" altLang="zh-CN" sz="70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sz="20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争议的焦点：基督当从何处来？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基督的根源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（弥</a:t>
            </a:r>
            <a:r>
              <a:rPr lang="en-US" altLang="zh-CN" dirty="0" smtClean="0"/>
              <a:t>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8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28-29</a:t>
            </a:r>
            <a:r>
              <a:rPr lang="zh-CN" altLang="en-US" dirty="0" smtClean="0"/>
              <a:t>节，耶稣以讲道的方式，向圣殿中的众人明确讲出自己的来源。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8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你们也知道我，也知道我从哪里来；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            我来并不是由于自己；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                        但那差我来者是真的；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            你们不认识祂，我却认识他；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我从他出来，他也差了我来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耶稣引导在圣殿的犹太人将心思意念转向父。主的话也引导一些犹太人愿意信祂。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534400" cy="408027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sz="5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约翰福音七章结构</a:t>
            </a:r>
            <a:endParaRPr lang="en-US" altLang="zh-CN" sz="59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</a:t>
            </a:r>
            <a:r>
              <a:rPr lang="zh-CN" alt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与弟兄的冲突</a:t>
            </a:r>
            <a:endParaRPr lang="en-US" altLang="zh-CN" sz="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zh-CN" alt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耶路撒冷的气氛         </a:t>
            </a:r>
            <a:r>
              <a:rPr lang="zh-CN" altLang="en-US" dirty="0" smtClean="0"/>
              <a:t>与犹太人的冲突</a:t>
            </a: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altLang="zh-CN" dirty="0" smtClean="0"/>
              <a:t>【</a:t>
            </a:r>
            <a:r>
              <a:rPr lang="zh-CN" altLang="en-US" dirty="0" smtClean="0"/>
              <a:t>众人、犹太人</a:t>
            </a:r>
            <a:r>
              <a:rPr lang="en-US" altLang="zh-CN" dirty="0" smtClean="0"/>
              <a:t>】          </a:t>
            </a:r>
            <a:r>
              <a:rPr lang="zh-CN" altLang="en-US" dirty="0" smtClean="0"/>
              <a:t>与众人的冲突</a:t>
            </a: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    		 		      </a:t>
            </a:r>
            <a:r>
              <a:rPr lang="zh-CN" altLang="en-US" b="1" dirty="0" smtClean="0">
                <a:solidFill>
                  <a:srgbClr val="C00000"/>
                </a:solidFill>
              </a:rPr>
              <a:t>主耶稣公开宣告（</a:t>
            </a:r>
            <a:r>
              <a:rPr lang="zh-CN" altLang="en-US" sz="2500" dirty="0" smtClean="0">
                <a:solidFill>
                  <a:srgbClr val="C00000"/>
                </a:solidFill>
              </a:rPr>
              <a:t>我的教训不是我自己的</a:t>
            </a:r>
            <a:r>
              <a:rPr lang="zh-CN" altLang="en-US" b="1" dirty="0" smtClean="0">
                <a:solidFill>
                  <a:srgbClr val="C00000"/>
                </a:solidFill>
              </a:rPr>
              <a:t>）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		      </a:t>
            </a:r>
            <a:r>
              <a:rPr lang="zh-CN" altLang="en-US" b="1" dirty="0" smtClean="0">
                <a:solidFill>
                  <a:srgbClr val="C00000"/>
                </a:solidFill>
              </a:rPr>
              <a:t>主再次宣告</a:t>
            </a:r>
            <a:r>
              <a:rPr lang="zh-CN" altLang="en-US" sz="2500" dirty="0" smtClean="0">
                <a:solidFill>
                  <a:srgbClr val="C00000"/>
                </a:solidFill>
              </a:rPr>
              <a:t>（我来并不是由于自己）</a:t>
            </a:r>
            <a:endParaRPr lang="en-US" altLang="zh-CN" sz="2500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		       </a:t>
            </a:r>
            <a:r>
              <a:rPr lang="zh-CN" altLang="en-US" b="1" dirty="0" smtClean="0">
                <a:solidFill>
                  <a:srgbClr val="C00000"/>
                </a:solidFill>
              </a:rPr>
              <a:t>主耶稣最大宣告</a:t>
            </a:r>
            <a:r>
              <a:rPr lang="zh-CN" altLang="en-US" sz="2500" dirty="0" smtClean="0">
                <a:solidFill>
                  <a:srgbClr val="C00000"/>
                </a:solidFill>
              </a:rPr>
              <a:t>（人若渴了，可以到我这里来喝）</a:t>
            </a:r>
            <a:endParaRPr lang="en-US" altLang="zh-CN" sz="2500" dirty="0" smtClean="0">
              <a:solidFill>
                <a:srgbClr val="C00000"/>
              </a:solidFill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			                    </a:t>
            </a:r>
            <a:r>
              <a:rPr lang="zh-CN" altLang="en-US" dirty="0" smtClean="0"/>
              <a:t>众人再次分裂</a:t>
            </a:r>
            <a:r>
              <a:rPr lang="zh-CN" altLang="en-US" sz="2500" dirty="0" smtClean="0"/>
              <a:t>（</a:t>
            </a:r>
            <a:r>
              <a:rPr lang="en-US" altLang="zh-CN" sz="2500" dirty="0" smtClean="0"/>
              <a:t>12</a:t>
            </a:r>
            <a:r>
              <a:rPr lang="zh-CN" altLang="en-US" sz="2500" dirty="0" smtClean="0"/>
              <a:t>节、</a:t>
            </a:r>
            <a:r>
              <a:rPr lang="en-US" altLang="zh-CN" sz="2500" dirty="0" smtClean="0"/>
              <a:t>31</a:t>
            </a:r>
            <a:r>
              <a:rPr lang="zh-CN" altLang="en-US" sz="2500" dirty="0" smtClean="0"/>
              <a:t>节）</a:t>
            </a:r>
            <a:endParaRPr lang="en-US" altLang="zh-CN" sz="2500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	                               </a:t>
            </a:r>
            <a:r>
              <a:rPr lang="zh-CN" altLang="en-US" dirty="0" smtClean="0"/>
              <a:t>激起的波澜         差役与法利赛人分裂</a:t>
            </a:r>
            <a:r>
              <a:rPr lang="zh-CN" altLang="en-US" sz="2500" dirty="0" smtClean="0"/>
              <a:t>（</a:t>
            </a:r>
            <a:r>
              <a:rPr lang="en-US" altLang="zh-CN" sz="2500" dirty="0" smtClean="0"/>
              <a:t>46</a:t>
            </a:r>
            <a:r>
              <a:rPr lang="zh-CN" altLang="en-US" sz="2500" dirty="0" smtClean="0"/>
              <a:t>节）</a:t>
            </a:r>
            <a:endParaRPr lang="en-US" altLang="zh-CN" sz="2500" dirty="0" smtClean="0"/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/>
              <a:t>					                    </a:t>
            </a:r>
            <a:r>
              <a:rPr lang="zh-CN" altLang="en-US" dirty="0" smtClean="0"/>
              <a:t>尼哥底母与法利赛人分裂</a:t>
            </a:r>
            <a:r>
              <a:rPr lang="zh-CN" altLang="en-US" sz="2500" dirty="0" smtClean="0"/>
              <a:t>（</a:t>
            </a:r>
            <a:r>
              <a:rPr lang="en-US" altLang="zh-CN" sz="2500" dirty="0" smtClean="0"/>
              <a:t>51</a:t>
            </a:r>
            <a:r>
              <a:rPr lang="zh-CN" altLang="en-US" sz="2500" dirty="0" smtClean="0"/>
              <a:t>节）</a:t>
            </a:r>
            <a:endParaRPr lang="en-US" altLang="zh-CN" sz="2500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428750"/>
            <a:ext cx="17526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</a:rPr>
              <a:t>敌意重重</a:t>
            </a:r>
            <a:endParaRPr lang="en-US" altLang="zh-CN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</a:endParaRPr>
          </a:p>
          <a:p>
            <a:pPr algn="ctr"/>
            <a:r>
              <a:rPr lang="zh-CN" altLang="en-US" sz="1600" b="1" dirty="0" smtClean="0">
                <a:solidFill>
                  <a:schemeClr val="tx1"/>
                </a:solidFill>
              </a:rPr>
              <a:t>的</a:t>
            </a:r>
            <a:endParaRPr lang="en-US" altLang="zh-CN" sz="1600" b="1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</a:rPr>
              <a:t>住棚节</a:t>
            </a:r>
            <a:endParaRPr lang="zh-CN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2133600" y="1809750"/>
            <a:ext cx="152400" cy="457200"/>
          </a:xfrm>
          <a:prstGeom prst="leftBrace">
            <a:avLst/>
          </a:prstGeom>
          <a:solidFill>
            <a:schemeClr val="bg1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5638800" y="3790950"/>
            <a:ext cx="152400" cy="457200"/>
          </a:xfrm>
          <a:prstGeom prst="leftBrace">
            <a:avLst/>
          </a:prstGeom>
          <a:solidFill>
            <a:schemeClr val="bg1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4191000" y="2190750"/>
            <a:ext cx="76200" cy="1143000"/>
          </a:xfrm>
          <a:prstGeom prst="leftBrace">
            <a:avLst/>
          </a:prstGeom>
          <a:solidFill>
            <a:schemeClr val="bg1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66749"/>
            <a:ext cx="7467600" cy="350520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>
              <a:buNone/>
            </a:pPr>
            <a:r>
              <a:rPr lang="zh-CN" altLang="en-US" sz="4200" b="1" dirty="0" smtClean="0">
                <a:solidFill>
                  <a:srgbClr val="C00000"/>
                </a:solidFill>
              </a:rPr>
              <a:t>    约翰福音 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7</a:t>
            </a:r>
            <a:r>
              <a:rPr lang="zh-CN" altLang="en-US" sz="4200" b="1" dirty="0" smtClean="0">
                <a:solidFill>
                  <a:srgbClr val="C00000"/>
                </a:solidFill>
              </a:rPr>
              <a:t>：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32-36</a:t>
            </a:r>
          </a:p>
          <a:p>
            <a:pPr marL="91440">
              <a:buNone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C00000"/>
                </a:solidFill>
              </a:rPr>
              <a:t>        </a:t>
            </a:r>
            <a:r>
              <a:rPr lang="zh-CN" altLang="en-US" sz="2600" dirty="0" smtClean="0">
                <a:solidFill>
                  <a:srgbClr val="0070C0"/>
                </a:solidFill>
              </a:rPr>
              <a:t>法利赛人听见众人为耶稣这样纷纷议论、祭司长和法利赛人、就打发差役去捉拿他。</a:t>
            </a:r>
            <a:endParaRPr lang="en-US" altLang="zh-CN" sz="2600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2600" dirty="0" smtClean="0">
                <a:solidFill>
                  <a:srgbClr val="0070C0"/>
                </a:solidFill>
              </a:rPr>
              <a:t>        </a:t>
            </a:r>
            <a:r>
              <a:rPr lang="zh-CN" altLang="en-US" sz="2600" dirty="0" smtClean="0">
                <a:solidFill>
                  <a:srgbClr val="0070C0"/>
                </a:solidFill>
              </a:rPr>
              <a:t>于是耶稣说</a:t>
            </a:r>
            <a:r>
              <a:rPr lang="zh-CN" altLang="en-US" sz="2600" dirty="0" smtClean="0">
                <a:solidFill>
                  <a:srgbClr val="C00000"/>
                </a:solidFill>
              </a:rPr>
              <a:t>、我还有不多的时候和你们同在、以后就回到差我来的那里去。你们要找我、却找不着．我所在的地方你们不能到。</a:t>
            </a:r>
            <a:endParaRPr lang="en-US" altLang="zh-CN" sz="26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600" dirty="0" smtClean="0">
                <a:solidFill>
                  <a:srgbClr val="0070C0"/>
                </a:solidFill>
              </a:rPr>
              <a:t>        犹太人就彼此对问说、这人要往那里去、叫我们找不着呢．难道他要往散住希利尼中的犹太人那里去教训希利尼人么。他说、你们要找我、却找不着、我所在的地方、你们不能到．这话是甚么意思呢？</a:t>
            </a:r>
            <a:r>
              <a:rPr lang="en-US" altLang="zh-CN" sz="2600" dirty="0" smtClean="0">
                <a:solidFill>
                  <a:srgbClr val="0070C0"/>
                </a:solidFill>
              </a:rPr>
              <a:t>        </a:t>
            </a:r>
          </a:p>
          <a:p>
            <a:pPr marL="91440" indent="0">
              <a:lnSpc>
                <a:spcPct val="140000"/>
              </a:lnSpc>
              <a:buNone/>
            </a:pPr>
            <a:endParaRPr lang="zh-CN" altLang="en-US" sz="3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8006</TotalTime>
  <Words>1610</Words>
  <Application>Microsoft Office PowerPoint</Application>
  <PresentationFormat>On-screen Show (16:9)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约翰福音 第七章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第七章</dc:title>
  <dc:creator>Thinkpad T470s</dc:creator>
  <cp:lastModifiedBy>Thinkpad T470s</cp:lastModifiedBy>
  <cp:revision>51</cp:revision>
  <dcterms:created xsi:type="dcterms:W3CDTF">2024-12-10T00:17:21Z</dcterms:created>
  <dcterms:modified xsi:type="dcterms:W3CDTF">2025-01-27T00:09:33Z</dcterms:modified>
</cp:coreProperties>
</file>