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DE43-5F0C-470F-86AF-7E24E151FBAE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B6F-AE93-4BDB-A9E8-2DFA04606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293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DE43-5F0C-470F-86AF-7E24E151FBAE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B6F-AE93-4BDB-A9E8-2DFA04606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73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DE43-5F0C-470F-86AF-7E24E151FBAE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B6F-AE93-4BDB-A9E8-2DFA04606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67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DE43-5F0C-470F-86AF-7E24E151FBAE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B6F-AE93-4BDB-A9E8-2DFA04606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818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DE43-5F0C-470F-86AF-7E24E151FBAE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B6F-AE93-4BDB-A9E8-2DFA04606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99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DE43-5F0C-470F-86AF-7E24E151FBAE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B6F-AE93-4BDB-A9E8-2DFA04606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04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DE43-5F0C-470F-86AF-7E24E151FBAE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B6F-AE93-4BDB-A9E8-2DFA04606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0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DE43-5F0C-470F-86AF-7E24E151FBAE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B6F-AE93-4BDB-A9E8-2DFA04606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25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DE43-5F0C-470F-86AF-7E24E151FBAE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B6F-AE93-4BDB-A9E8-2DFA04606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40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DE43-5F0C-470F-86AF-7E24E151FBAE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B6F-AE93-4BDB-A9E8-2DFA04606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010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DE43-5F0C-470F-86AF-7E24E151FBAE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6B6F-AE93-4BDB-A9E8-2DFA04606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09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DE43-5F0C-470F-86AF-7E24E151FBAE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6B6F-AE93-4BDB-A9E8-2DFA04606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932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出埃及记</a:t>
            </a:r>
            <a:r>
              <a:rPr lang="en-US" altLang="zh-CN" dirty="0" smtClean="0"/>
              <a:t>25</a:t>
            </a:r>
            <a:r>
              <a:rPr lang="zh-CN" altLang="en-US" dirty="0" smtClean="0"/>
              <a:t>章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431"/>
            <a:ext cx="9144000" cy="675862"/>
          </a:xfrm>
        </p:spPr>
        <p:txBody>
          <a:bodyPr/>
          <a:lstStyle/>
          <a:p>
            <a:r>
              <a:rPr lang="en-US" dirty="0" smtClean="0"/>
              <a:t>2025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日周六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出埃及记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查经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295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83" y="1105230"/>
            <a:ext cx="11195437" cy="140738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以色列人出埃及后，第三个月的十五日（出</a:t>
            </a:r>
            <a:r>
              <a:rPr lang="en-US" altLang="zh-CN" sz="2400" dirty="0" smtClean="0"/>
              <a:t>12:2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19:1</a:t>
            </a:r>
            <a:r>
              <a:rPr lang="zh-CN" altLang="en-US" sz="2400" dirty="0" smtClean="0"/>
              <a:t>）来到西奈山，第二年二月二十日（民</a:t>
            </a:r>
            <a:r>
              <a:rPr lang="en-US" altLang="zh-CN" sz="2400" dirty="0" smtClean="0"/>
              <a:t>10:11</a:t>
            </a:r>
            <a:r>
              <a:rPr lang="zh-CN" altLang="en-US" sz="2400" dirty="0" smtClean="0"/>
              <a:t>）启程离开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39549" y="190831"/>
            <a:ext cx="5231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西奈山的时间线和大事件</a:t>
            </a:r>
            <a:endParaRPr lang="en-C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8883" y="2512611"/>
            <a:ext cx="667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在西奈山</a:t>
            </a:r>
            <a:r>
              <a:rPr lang="en-US" altLang="zh-CN" sz="24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11</a:t>
            </a:r>
            <a:r>
              <a:rPr lang="zh-CN" altLang="en-US" sz="24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个月</a:t>
            </a:r>
            <a:r>
              <a:rPr lang="en-US" altLang="zh-CN" sz="24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6</a:t>
            </a:r>
            <a:r>
              <a:rPr lang="zh-CN" altLang="en-US" sz="24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天的大事</a:t>
            </a:r>
            <a:r>
              <a:rPr lang="zh-CN" altLang="en-US" sz="2400" dirty="0" smtClean="0">
                <a:solidFill>
                  <a:prstClr val="black"/>
                </a:solidFill>
                <a:latin typeface="Calibri Light" panose="020F0302020204030204"/>
                <a:cs typeface="+mj-cs"/>
              </a:rPr>
              <a:t>件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288112" y="4448840"/>
            <a:ext cx="636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金</a:t>
            </a:r>
            <a:r>
              <a:rPr lang="zh-CN" altLang="en-US" dirty="0"/>
              <a:t>牛犊事</a:t>
            </a:r>
            <a:r>
              <a:rPr lang="zh-CN" altLang="en-US" dirty="0" smtClean="0"/>
              <a:t>件</a:t>
            </a:r>
            <a:endParaRPr lang="en-US" altLang="zh-CN" dirty="0"/>
          </a:p>
        </p:txBody>
      </p:sp>
      <p:sp>
        <p:nvSpPr>
          <p:cNvPr id="6" name="Rectangle 5"/>
          <p:cNvSpPr/>
          <p:nvPr/>
        </p:nvSpPr>
        <p:spPr>
          <a:xfrm>
            <a:off x="1288112" y="309662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神与百姓</a:t>
            </a:r>
            <a:r>
              <a:rPr lang="zh-CN" altLang="en-US" b="1" dirty="0">
                <a:solidFill>
                  <a:srgbClr val="FF0000"/>
                </a:solidFill>
              </a:rPr>
              <a:t>立约</a:t>
            </a:r>
            <a:r>
              <a:rPr lang="zh-CN" altLang="en-US" dirty="0"/>
              <a:t>（</a:t>
            </a:r>
            <a:r>
              <a:rPr lang="en-US" altLang="zh-CN" dirty="0"/>
              <a:t>24:1-11</a:t>
            </a:r>
            <a:r>
              <a:rPr lang="zh-CN" altLang="en-US" dirty="0"/>
              <a:t>）</a:t>
            </a:r>
            <a:br>
              <a:rPr lang="zh-CN" altLang="en-US" dirty="0"/>
            </a:br>
            <a:r>
              <a:rPr lang="zh-CN" altLang="en-US" dirty="0"/>
              <a:t>	百姓成为神的百姓</a:t>
            </a:r>
            <a:br>
              <a:rPr lang="zh-CN" altLang="en-US" dirty="0"/>
            </a:br>
            <a:r>
              <a:rPr lang="zh-CN" altLang="en-US" dirty="0"/>
              <a:t>	神是他们的</a:t>
            </a:r>
            <a:r>
              <a:rPr lang="zh-CN" altLang="en-US" dirty="0" smtClean="0"/>
              <a:t>王</a:t>
            </a:r>
            <a:endParaRPr lang="en-US" altLang="zh-CN" dirty="0"/>
          </a:p>
        </p:txBody>
      </p:sp>
      <p:sp>
        <p:nvSpPr>
          <p:cNvPr id="7" name="Rectangle 6"/>
          <p:cNvSpPr/>
          <p:nvPr/>
        </p:nvSpPr>
        <p:spPr>
          <a:xfrm>
            <a:off x="1288112" y="40199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摩</a:t>
            </a:r>
            <a:r>
              <a:rPr lang="zh-CN" altLang="en-US" dirty="0"/>
              <a:t>西</a:t>
            </a:r>
            <a:r>
              <a:rPr lang="en-US" altLang="zh-CN" dirty="0"/>
              <a:t>40</a:t>
            </a:r>
            <a:r>
              <a:rPr lang="zh-CN" altLang="en-US" dirty="0"/>
              <a:t>昼夜在神面</a:t>
            </a:r>
            <a:r>
              <a:rPr lang="zh-CN" altLang="en-US" dirty="0" smtClean="0"/>
              <a:t>前</a:t>
            </a:r>
            <a:endParaRPr lang="en-US" altLang="zh-CN" dirty="0"/>
          </a:p>
        </p:txBody>
      </p:sp>
      <p:sp>
        <p:nvSpPr>
          <p:cNvPr id="8" name="Rectangle 7"/>
          <p:cNvSpPr/>
          <p:nvPr/>
        </p:nvSpPr>
        <p:spPr>
          <a:xfrm>
            <a:off x="1288112" y="48777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神</a:t>
            </a:r>
            <a:r>
              <a:rPr lang="zh-CN" altLang="en-US" dirty="0"/>
              <a:t>的忿怒、摩西代求（</a:t>
            </a:r>
            <a:r>
              <a:rPr lang="en-US" altLang="zh-CN" dirty="0"/>
              <a:t>32</a:t>
            </a:r>
            <a:r>
              <a:rPr lang="zh-CN" altLang="en-US" dirty="0"/>
              <a:t>章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9" name="Rectangle 8"/>
          <p:cNvSpPr/>
          <p:nvPr/>
        </p:nvSpPr>
        <p:spPr>
          <a:xfrm>
            <a:off x="1288112" y="53066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两</a:t>
            </a:r>
            <a:r>
              <a:rPr lang="zh-CN" altLang="en-US" dirty="0"/>
              <a:t>块石板</a:t>
            </a:r>
            <a:br>
              <a:rPr lang="zh-CN" altLang="en-US" dirty="0"/>
            </a:br>
            <a:r>
              <a:rPr lang="en-US" altLang="zh-CN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92882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18" y="100192"/>
            <a:ext cx="10866120" cy="3859558"/>
          </a:xfrm>
          <a:ln w="190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dirty="0" smtClean="0"/>
              <a:t>12</a:t>
            </a:r>
            <a:r>
              <a:rPr lang="zh-CN" altLang="en-US" dirty="0" smtClean="0"/>
              <a:t>耶和华对摩西说，你上山到我这里来，住在这里，我要将石版并我所写的律法和诫命赐给你，使你可以教训百姓。</a:t>
            </a:r>
            <a:r>
              <a:rPr lang="en-US" altLang="zh-CN" dirty="0" smtClean="0"/>
              <a:t>13 </a:t>
            </a:r>
            <a:r>
              <a:rPr lang="zh-CN" altLang="en-US" dirty="0" smtClean="0"/>
              <a:t>摩西和他的帮手约书亚起来，上了神的山。</a:t>
            </a:r>
            <a:r>
              <a:rPr lang="en-US" altLang="zh-CN" dirty="0" smtClean="0"/>
              <a:t>14 </a:t>
            </a:r>
            <a:r>
              <a:rPr lang="zh-CN" altLang="en-US" dirty="0" smtClean="0"/>
              <a:t>摩西对长老说，你们在这里等着，等到我们再回来，有亚伦，户珥与你们同在。凡有争讼的，都可以就近他们去。</a:t>
            </a:r>
            <a:r>
              <a:rPr lang="en-US" altLang="zh-CN" dirty="0" smtClean="0"/>
              <a:t>15 </a:t>
            </a:r>
            <a:r>
              <a:rPr lang="zh-CN" altLang="en-US" dirty="0" smtClean="0"/>
              <a:t>摩西上山，有云彩把山遮盖。</a:t>
            </a:r>
            <a:r>
              <a:rPr lang="en-US" altLang="zh-CN" dirty="0" smtClean="0"/>
              <a:t>16 </a:t>
            </a:r>
            <a:r>
              <a:rPr lang="zh-CN" altLang="en-US" dirty="0" smtClean="0"/>
              <a:t>耶和华的荣耀停于西乃山，云彩遮盖山六天，第七天他从云中召摩西。</a:t>
            </a:r>
            <a:r>
              <a:rPr lang="en-US" altLang="zh-CN" dirty="0" smtClean="0"/>
              <a:t>17 </a:t>
            </a:r>
            <a:r>
              <a:rPr lang="zh-CN" altLang="en-US" dirty="0" smtClean="0"/>
              <a:t>耶和华的荣耀在山顶上，在以色列人眼前，形状如烈火。</a:t>
            </a:r>
            <a:r>
              <a:rPr lang="en-US" altLang="zh-CN" dirty="0" smtClean="0"/>
              <a:t>18 </a:t>
            </a:r>
            <a:r>
              <a:rPr lang="zh-CN" altLang="en-US" dirty="0" smtClean="0"/>
              <a:t>摩西进入云中上山，在山上四十昼夜。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454881" y="4277801"/>
            <a:ext cx="112351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神与百姓立约</a:t>
            </a:r>
            <a:endParaRPr lang="en-US" altLang="zh-CN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神吩咐摩西上山，“到我这里来， 住在这里</a:t>
            </a:r>
            <a:r>
              <a:rPr lang="en-US" altLang="zh-CN" sz="2800" dirty="0" smtClean="0"/>
              <a:t>……</a:t>
            </a:r>
            <a:r>
              <a:rPr lang="zh-CN" altLang="en-US" sz="2800" dirty="0" smtClean="0"/>
              <a:t>使你可以教训百姓。”</a:t>
            </a:r>
            <a:endParaRPr lang="en-US" altLang="zh-CN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摩西进入神的荣耀中，在山上四十昼夜。</a:t>
            </a:r>
            <a:endParaRPr lang="en-US" altLang="zh-CN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dirty="0"/>
              <a:t>领</a:t>
            </a:r>
            <a:r>
              <a:rPr lang="zh-CN" altLang="en-US" sz="2800" dirty="0" smtClean="0"/>
              <a:t>受如何敬拜神的启示（</a:t>
            </a:r>
            <a:r>
              <a:rPr lang="en-US" altLang="zh-CN" sz="2800" dirty="0" smtClean="0"/>
              <a:t>25</a:t>
            </a:r>
            <a:r>
              <a:rPr lang="zh-CN" altLang="en-US" sz="2800" dirty="0" smtClean="0"/>
              <a:t>章</a:t>
            </a:r>
            <a:r>
              <a:rPr lang="en-US" altLang="zh-CN" sz="2800" dirty="0" smtClean="0"/>
              <a:t>-31</a:t>
            </a:r>
            <a:r>
              <a:rPr lang="zh-CN" altLang="en-US" sz="2800" dirty="0" smtClean="0"/>
              <a:t>章）</a:t>
            </a:r>
            <a:endParaRPr lang="en-US" altLang="zh-CN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4147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98" y="927128"/>
            <a:ext cx="11545293" cy="1808121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耶和华</a:t>
            </a:r>
            <a:r>
              <a:rPr lang="zh-CN" altLang="en-US" sz="2400" dirty="0" smtClean="0">
                <a:solidFill>
                  <a:srgbClr val="FF0000"/>
                </a:solidFill>
              </a:rPr>
              <a:t>晓谕</a:t>
            </a:r>
            <a:r>
              <a:rPr lang="zh-CN" altLang="en-US" sz="2400" dirty="0" smtClean="0"/>
              <a:t>摩西说，</a:t>
            </a:r>
            <a:r>
              <a:rPr lang="en-US" altLang="zh-CN" sz="2400" dirty="0" smtClean="0"/>
              <a:t>2 </a:t>
            </a:r>
            <a:r>
              <a:rPr lang="zh-CN" altLang="en-US" sz="2400" dirty="0" smtClean="0"/>
              <a:t>你</a:t>
            </a:r>
            <a:r>
              <a:rPr lang="zh-CN" altLang="en-US" sz="2400" dirty="0" smtClean="0">
                <a:solidFill>
                  <a:srgbClr val="FF0000"/>
                </a:solidFill>
              </a:rPr>
              <a:t>告诉</a:t>
            </a:r>
            <a:r>
              <a:rPr lang="zh-CN" altLang="en-US" sz="2400" dirty="0" smtClean="0"/>
              <a:t>以色列人当为我送礼物来，凡</a:t>
            </a:r>
            <a:r>
              <a:rPr lang="zh-CN" altLang="en-US" sz="2400" dirty="0" smtClean="0">
                <a:solidFill>
                  <a:srgbClr val="FF0000"/>
                </a:solidFill>
              </a:rPr>
              <a:t>甘心乐意</a:t>
            </a:r>
            <a:r>
              <a:rPr lang="zh-CN" altLang="en-US" sz="2400" dirty="0" smtClean="0"/>
              <a:t>的，你们就可以收下归我。</a:t>
            </a:r>
            <a:r>
              <a:rPr lang="en-US" altLang="zh-CN" sz="2400" dirty="0" smtClean="0"/>
              <a:t>3 </a:t>
            </a:r>
            <a:r>
              <a:rPr lang="zh-CN" altLang="en-US" sz="2400" dirty="0" smtClean="0">
                <a:solidFill>
                  <a:srgbClr val="FF0000"/>
                </a:solidFill>
              </a:rPr>
              <a:t>所要收的礼物</a:t>
            </a:r>
            <a:r>
              <a:rPr lang="zh-CN" altLang="en-US" sz="2400" dirty="0" smtClean="0"/>
              <a:t>，就是金，银，铜，</a:t>
            </a:r>
            <a:r>
              <a:rPr lang="en-US" altLang="zh-CN" sz="2400" dirty="0" smtClean="0"/>
              <a:t>4 </a:t>
            </a:r>
            <a:r>
              <a:rPr lang="zh-CN" altLang="en-US" sz="2400" dirty="0" smtClean="0"/>
              <a:t>蓝色，紫色，朱红色线，细麻，山羊毛，</a:t>
            </a:r>
            <a:r>
              <a:rPr lang="en-US" altLang="zh-CN" sz="2400" dirty="0" smtClean="0"/>
              <a:t>5 </a:t>
            </a:r>
            <a:r>
              <a:rPr lang="zh-CN" altLang="en-US" sz="2400" dirty="0" smtClean="0"/>
              <a:t>染红的公羊皮，海狗皮，皂荚木，</a:t>
            </a:r>
            <a:r>
              <a:rPr lang="en-US" altLang="zh-CN" sz="2400" dirty="0" smtClean="0"/>
              <a:t>6 </a:t>
            </a:r>
            <a:r>
              <a:rPr lang="zh-CN" altLang="en-US" sz="2400" dirty="0" smtClean="0"/>
              <a:t>点灯的油并作膏油和香的香料，</a:t>
            </a:r>
            <a:r>
              <a:rPr lang="en-US" altLang="zh-CN" sz="2400" dirty="0" smtClean="0"/>
              <a:t>7 </a:t>
            </a:r>
            <a:r>
              <a:rPr lang="zh-CN" altLang="en-US" sz="2400" dirty="0" smtClean="0"/>
              <a:t>红玛瑙与别样的宝石，可以镶嵌在以弗得和胸牌上。</a:t>
            </a:r>
            <a:r>
              <a:rPr lang="en-US" altLang="zh-CN" sz="2400" dirty="0" smtClean="0"/>
              <a:t>8 </a:t>
            </a:r>
            <a:r>
              <a:rPr lang="zh-CN" altLang="en-US" sz="2400" dirty="0" smtClean="0"/>
              <a:t>又当为我造圣所，使我可以住在他们中间。</a:t>
            </a:r>
            <a:r>
              <a:rPr lang="en-US" altLang="zh-CN" sz="2400" dirty="0" smtClean="0"/>
              <a:t>9 </a:t>
            </a:r>
            <a:r>
              <a:rPr lang="zh-CN" altLang="en-US" sz="2400" dirty="0" smtClean="0"/>
              <a:t>制造帐幕和其中的一切器具都要照我所指示你的样式。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4685" y="2902226"/>
            <a:ext cx="1145783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两个动词：‘晓谕’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命令；‘告诉’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宣布、宣告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送礼物给神（恩典）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	</a:t>
            </a:r>
            <a:r>
              <a:rPr lang="zh-CN" altLang="en-US" sz="2400" dirty="0" smtClean="0"/>
              <a:t>甘</a:t>
            </a:r>
            <a:r>
              <a:rPr lang="zh-CN" altLang="en-US" sz="2400" dirty="0"/>
              <a:t>心乐</a:t>
            </a:r>
            <a:r>
              <a:rPr lang="zh-CN" altLang="en-US" sz="2400" dirty="0" smtClean="0"/>
              <a:t>意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送什么礼物？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	</a:t>
            </a:r>
            <a:r>
              <a:rPr lang="zh-CN" altLang="en-US" sz="2400" dirty="0" smtClean="0"/>
              <a:t>神所要的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/>
              <a:t>礼</a:t>
            </a:r>
            <a:r>
              <a:rPr lang="zh-CN" altLang="en-US" sz="2400" dirty="0" smtClean="0"/>
              <a:t>物的目的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	</a:t>
            </a:r>
            <a:r>
              <a:rPr lang="zh-CN" altLang="en-US" sz="2400" dirty="0" smtClean="0"/>
              <a:t>造圣所（</a:t>
            </a:r>
            <a:r>
              <a:rPr lang="en-US" altLang="zh-CN" sz="2400" dirty="0" smtClean="0"/>
              <a:t>tabernacle</a:t>
            </a:r>
            <a:r>
              <a:rPr lang="zh-CN" altLang="en-US" sz="2400" dirty="0" smtClean="0"/>
              <a:t>），‘使我可以住在他们中间’（约</a:t>
            </a:r>
            <a:r>
              <a:rPr lang="en-US" altLang="zh-CN" sz="2400" dirty="0" smtClean="0"/>
              <a:t>1:14</a:t>
            </a:r>
            <a:r>
              <a:rPr lang="zh-CN" altLang="en-US" sz="2400" dirty="0" smtClean="0"/>
              <a:t>，启</a:t>
            </a:r>
            <a:r>
              <a:rPr lang="en-US" altLang="zh-CN" sz="2400" dirty="0" smtClean="0"/>
              <a:t>21:3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/>
              <a:t>如</a:t>
            </a:r>
            <a:r>
              <a:rPr lang="zh-CN" altLang="en-US" sz="2400" dirty="0" smtClean="0"/>
              <a:t>何造？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	</a:t>
            </a:r>
            <a:r>
              <a:rPr lang="zh-CN" altLang="en-US" sz="2400" dirty="0" smtClean="0"/>
              <a:t>都要照我所指示你的样式</a:t>
            </a:r>
            <a:endParaRPr lang="en-US" altLang="zh-CN" sz="2400" dirty="0" smtClean="0"/>
          </a:p>
          <a:p>
            <a:pPr lvl="1"/>
            <a:r>
              <a:rPr lang="en-US" altLang="zh-CN" sz="2400" dirty="0"/>
              <a:t>	</a:t>
            </a:r>
            <a:r>
              <a:rPr lang="zh-CN" altLang="en-US" sz="2400" dirty="0"/>
              <a:t>基督</a:t>
            </a:r>
            <a:r>
              <a:rPr lang="zh-CN" altLang="en-US" sz="2400" dirty="0" smtClean="0"/>
              <a:t>徒（弗</a:t>
            </a:r>
            <a:r>
              <a:rPr lang="en-US" altLang="zh-CN" sz="2400" dirty="0" smtClean="0"/>
              <a:t>2:20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956021" y="113820"/>
            <a:ext cx="932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一、为我造圣所，使我可以住在他们中间 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7814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20" y="554661"/>
            <a:ext cx="5635081" cy="6413124"/>
          </a:xfrm>
          <a:ln w="190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 smtClean="0"/>
              <a:t>10 </a:t>
            </a:r>
            <a:r>
              <a:rPr lang="zh-CN" altLang="en-US" sz="2400" dirty="0" smtClean="0"/>
              <a:t>要用</a:t>
            </a:r>
            <a:r>
              <a:rPr lang="zh-CN" altLang="en-US" sz="2400" dirty="0" smtClean="0">
                <a:solidFill>
                  <a:srgbClr val="FF0000"/>
                </a:solidFill>
              </a:rPr>
              <a:t>皂荚木</a:t>
            </a:r>
            <a:r>
              <a:rPr lang="zh-CN" altLang="en-US" sz="2400" dirty="0" smtClean="0"/>
              <a:t>作一柜，长二肘半，宽一肘半，高一肘半。</a:t>
            </a:r>
            <a:r>
              <a:rPr lang="en-US" altLang="zh-CN" sz="2400" dirty="0" smtClean="0"/>
              <a:t>11 </a:t>
            </a:r>
            <a:r>
              <a:rPr lang="zh-CN" altLang="en-US" sz="2400" dirty="0" smtClean="0"/>
              <a:t>要里外包上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精金</a:t>
            </a:r>
            <a:r>
              <a:rPr lang="zh-CN" altLang="en-US" sz="2400" dirty="0" smtClean="0"/>
              <a:t>，四围镶上金牙边。</a:t>
            </a:r>
            <a:r>
              <a:rPr lang="en-US" altLang="zh-CN" sz="2400" dirty="0" smtClean="0"/>
              <a:t>12 </a:t>
            </a:r>
            <a:r>
              <a:rPr lang="zh-CN" altLang="en-US" sz="2400" dirty="0" smtClean="0"/>
              <a:t>也要铸四个金环，安在柜的四脚上，这边两环，那边两环。</a:t>
            </a:r>
            <a:r>
              <a:rPr lang="en-US" altLang="zh-CN" sz="2400" dirty="0" smtClean="0"/>
              <a:t>13 </a:t>
            </a:r>
            <a:r>
              <a:rPr lang="zh-CN" altLang="en-US" sz="2400" dirty="0" smtClean="0"/>
              <a:t>要用</a:t>
            </a:r>
            <a:r>
              <a:rPr lang="zh-CN" altLang="en-US" sz="2400" dirty="0" smtClean="0">
                <a:solidFill>
                  <a:srgbClr val="FF0000"/>
                </a:solidFill>
              </a:rPr>
              <a:t>皂荚木</a:t>
            </a:r>
            <a:r>
              <a:rPr lang="zh-CN" altLang="en-US" sz="2400" dirty="0" smtClean="0"/>
              <a:t>作两根杠，用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金</a:t>
            </a:r>
            <a:r>
              <a:rPr lang="zh-CN" altLang="en-US" sz="2400" dirty="0" smtClean="0"/>
              <a:t>包裹。</a:t>
            </a:r>
            <a:r>
              <a:rPr lang="en-US" altLang="zh-CN" sz="2400" dirty="0" smtClean="0"/>
              <a:t>14 </a:t>
            </a:r>
            <a:r>
              <a:rPr lang="zh-CN" altLang="en-US" sz="2400" dirty="0" smtClean="0"/>
              <a:t>要把杠穿在柜旁的环内，以便抬柜。</a:t>
            </a:r>
            <a:r>
              <a:rPr lang="en-US" altLang="zh-CN" sz="2400" dirty="0" smtClean="0"/>
              <a:t>15 </a:t>
            </a:r>
            <a:r>
              <a:rPr lang="zh-CN" altLang="en-US" sz="2400" b="1" dirty="0" smtClean="0"/>
              <a:t>这杠要常在柜的环内，不可抽出来</a:t>
            </a:r>
            <a:r>
              <a:rPr lang="zh-CN" altLang="en-US" sz="2400" dirty="0" smtClean="0"/>
              <a:t>。</a:t>
            </a:r>
            <a:r>
              <a:rPr lang="en-US" altLang="zh-CN" sz="2400" dirty="0" smtClean="0"/>
              <a:t>16 </a:t>
            </a:r>
            <a:r>
              <a:rPr lang="zh-CN" altLang="en-US" sz="2400" dirty="0" smtClean="0"/>
              <a:t>必将我所要赐给你的法版放在柜里。</a:t>
            </a:r>
            <a:r>
              <a:rPr lang="en-US" altLang="zh-CN" sz="2400" dirty="0" smtClean="0"/>
              <a:t>17 </a:t>
            </a:r>
            <a:r>
              <a:rPr lang="zh-CN" altLang="en-US" sz="2400" dirty="0" smtClean="0"/>
              <a:t>要用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精金</a:t>
            </a:r>
            <a:r>
              <a:rPr lang="zh-CN" altLang="en-US" sz="2400" dirty="0" smtClean="0"/>
              <a:t>作施恩座（施恩或作蔽罪下同），长二肘半，宽一肘半。</a:t>
            </a:r>
            <a:r>
              <a:rPr lang="en-US" altLang="zh-CN" sz="2400" dirty="0" smtClean="0"/>
              <a:t>18 </a:t>
            </a:r>
            <a:r>
              <a:rPr lang="zh-CN" altLang="en-US" sz="2400" dirty="0" smtClean="0"/>
              <a:t>要用金子锤出两个基路伯来，安在施恩座的两头。</a:t>
            </a:r>
            <a:r>
              <a:rPr lang="en-US" altLang="zh-CN" sz="2400" dirty="0" smtClean="0"/>
              <a:t>19 </a:t>
            </a:r>
            <a:r>
              <a:rPr lang="zh-CN" altLang="en-US" sz="2400" dirty="0" smtClean="0"/>
              <a:t>这头作一个基路伯，那头作一个基路伯，二基路伯要接连一块，在施恩座的两头 。</a:t>
            </a:r>
            <a:r>
              <a:rPr lang="en-US" altLang="zh-CN" sz="2400" dirty="0" smtClean="0"/>
              <a:t>20 </a:t>
            </a:r>
            <a:r>
              <a:rPr lang="zh-CN" altLang="en-US" sz="2400" dirty="0" smtClean="0"/>
              <a:t>二基路伯要高张翅膀，遮掩施恩座。基路伯要脸对脸，朝着施恩座。</a:t>
            </a:r>
            <a:r>
              <a:rPr lang="en-US" altLang="zh-CN" sz="2400" dirty="0" smtClean="0"/>
              <a:t>21 </a:t>
            </a:r>
            <a:r>
              <a:rPr lang="zh-CN" altLang="en-US" sz="2400" dirty="0" smtClean="0"/>
              <a:t>要将施恩座安在柜的上边，又将我所要赐给你的法版放在柜里。</a:t>
            </a:r>
            <a:r>
              <a:rPr lang="en-US" altLang="zh-CN" sz="2400" dirty="0" smtClean="0"/>
              <a:t>22 </a:t>
            </a:r>
            <a:r>
              <a:rPr lang="zh-CN" altLang="en-US" sz="2400" b="1" u="sng" dirty="0" smtClean="0"/>
              <a:t>我要在那里与你相会</a:t>
            </a:r>
            <a:r>
              <a:rPr lang="zh-CN" altLang="en-US" sz="2400" dirty="0" smtClean="0"/>
              <a:t>，又要从法柜施恩座上二基路伯中间，和你说我所要吩咐你传给以色列人的一切事 。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04295" y="1176805"/>
            <a:ext cx="161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皂荚木</a:t>
            </a:r>
            <a:endParaRPr lang="en-CA" sz="2400" b="1" dirty="0"/>
          </a:p>
        </p:txBody>
      </p:sp>
      <p:pic>
        <p:nvPicPr>
          <p:cNvPr id="1026" name="Picture 2" descr="https://hippo.3927.cn/hs-content/uploads/2020/11/tumblr_nfexw4QFUf1stmkp8o1_1280-1-1024x6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38984" r="35667"/>
          <a:stretch/>
        </p:blipFill>
        <p:spPr bwMode="auto">
          <a:xfrm>
            <a:off x="8465856" y="3992056"/>
            <a:ext cx="3339917" cy="27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04295" y="1558428"/>
            <a:ext cx="161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精金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04294" y="1963022"/>
            <a:ext cx="161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杠抬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37318" y="2829281"/>
            <a:ext cx="161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施恩座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4293" y="3862072"/>
            <a:ext cx="182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神与人相会</a:t>
            </a:r>
            <a:endParaRPr lang="en-C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37318" y="798889"/>
            <a:ext cx="161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约柜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4293" y="2358145"/>
            <a:ext cx="161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法版</a:t>
            </a:r>
            <a:endParaRPr lang="en-C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09054" y="3156396"/>
            <a:ext cx="395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基</a:t>
            </a:r>
            <a:r>
              <a:rPr lang="zh-CN" altLang="en-US" sz="2400" b="1" dirty="0"/>
              <a:t>路</a:t>
            </a:r>
            <a:r>
              <a:rPr lang="zh-CN" altLang="en-US" sz="2400" b="1" dirty="0" smtClean="0"/>
              <a:t>伯（创</a:t>
            </a:r>
            <a:r>
              <a:rPr lang="en-US" altLang="zh-CN" sz="2400" b="1" dirty="0" smtClean="0"/>
              <a:t>3:24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r>
              <a:rPr lang="zh-CN" altLang="en-US" sz="2400" b="1" dirty="0"/>
              <a:t>挽回</a:t>
            </a:r>
            <a:r>
              <a:rPr lang="zh-CN" altLang="en-US" sz="2400" b="1" dirty="0" smtClean="0"/>
              <a:t>祭（罗</a:t>
            </a:r>
            <a:r>
              <a:rPr lang="en-US" altLang="zh-CN" sz="2400" b="1" dirty="0" smtClean="0"/>
              <a:t>3:25</a:t>
            </a:r>
            <a:r>
              <a:rPr lang="zh-CN" altLang="en-US" sz="2400" b="1" dirty="0" smtClean="0"/>
              <a:t>；来</a:t>
            </a:r>
            <a:r>
              <a:rPr lang="en-US" altLang="zh-CN" sz="2400" b="1" dirty="0" smtClean="0"/>
              <a:t>4:16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  <a:p>
            <a:endParaRPr lang="en-C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15367" y="-54067"/>
            <a:ext cx="471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二、 约柜和施恩座</a:t>
            </a:r>
            <a:endParaRPr lang="en-CA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998" y="102574"/>
            <a:ext cx="3492899" cy="34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84" y="782797"/>
            <a:ext cx="4484024" cy="651213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23</a:t>
            </a:r>
            <a:r>
              <a:rPr lang="zh-CN" altLang="en-US" sz="2400" dirty="0" smtClean="0"/>
              <a:t>要用皂荚木作一张桌子，长二肘，宽一肘，高一肘半。</a:t>
            </a:r>
            <a:r>
              <a:rPr lang="en-US" altLang="zh-CN" sz="2400" dirty="0" smtClean="0"/>
              <a:t>24 </a:t>
            </a:r>
            <a:r>
              <a:rPr lang="zh-CN" altLang="en-US" sz="2400" dirty="0" smtClean="0"/>
              <a:t>要包上精金，四围镶上金牙边。</a:t>
            </a:r>
            <a:r>
              <a:rPr lang="en-US" altLang="zh-CN" sz="2400" dirty="0" smtClean="0"/>
              <a:t>25 </a:t>
            </a:r>
            <a:r>
              <a:rPr lang="zh-CN" altLang="en-US" sz="2400" dirty="0" smtClean="0"/>
              <a:t>桌子的四围各作一掌宽的横梁，横梁上镶着金牙边。</a:t>
            </a:r>
            <a:r>
              <a:rPr lang="en-US" altLang="zh-CN" sz="2400" dirty="0" smtClean="0"/>
              <a:t>26 </a:t>
            </a:r>
            <a:r>
              <a:rPr lang="zh-CN" altLang="en-US" sz="2400" dirty="0" smtClean="0"/>
              <a:t>要作四个金环，安在桌子的四角上，就是桌子四脚上的四角。</a:t>
            </a:r>
            <a:r>
              <a:rPr lang="en-US" altLang="zh-CN" sz="2400" dirty="0" smtClean="0"/>
              <a:t>27 </a:t>
            </a:r>
            <a:r>
              <a:rPr lang="zh-CN" altLang="en-US" sz="2400" dirty="0" smtClean="0"/>
              <a:t>安环子的地方要挨近横梁，可以穿杠抬桌子。</a:t>
            </a:r>
            <a:r>
              <a:rPr lang="en-US" altLang="zh-CN" sz="2400" dirty="0" smtClean="0"/>
              <a:t>28 </a:t>
            </a:r>
            <a:r>
              <a:rPr lang="zh-CN" altLang="en-US" sz="2400" dirty="0" smtClean="0"/>
              <a:t>要用皂荚木作两根杠，用金包裹，以便抬桌子。</a:t>
            </a:r>
            <a:r>
              <a:rPr lang="en-US" altLang="zh-CN" sz="2400" dirty="0" smtClean="0"/>
              <a:t>29 </a:t>
            </a:r>
            <a:r>
              <a:rPr lang="zh-CN" altLang="en-US" sz="2400" dirty="0" smtClean="0"/>
              <a:t>要作桌子上的盘子，调羹，并奠酒的爵和瓶，这都要用精金制作。</a:t>
            </a:r>
            <a:r>
              <a:rPr lang="en-US" altLang="zh-CN" sz="2400" dirty="0" smtClean="0"/>
              <a:t>30 </a:t>
            </a:r>
            <a:r>
              <a:rPr lang="zh-CN" altLang="en-US" sz="2400" dirty="0" smtClean="0"/>
              <a:t>又要在桌子上，在我面前，常摆陈设饼。</a:t>
            </a:r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314" y="0"/>
            <a:ext cx="4133850" cy="456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5794" y="781013"/>
            <a:ext cx="205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陈设饼桌子</a:t>
            </a:r>
            <a:endParaRPr lang="en-C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27213" y="1264269"/>
            <a:ext cx="161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皂荚木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27213" y="1645892"/>
            <a:ext cx="161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精金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27212" y="2050486"/>
            <a:ext cx="161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杠抬</a:t>
            </a:r>
            <a:endParaRPr lang="en-CA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5279454" y="2671840"/>
            <a:ext cx="25026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桌子上的用具</a:t>
            </a:r>
            <a:endParaRPr lang="en-US" altLang="zh-CN" sz="2400" b="1" dirty="0" smtClean="0"/>
          </a:p>
          <a:p>
            <a:pPr lvl="1"/>
            <a:r>
              <a:rPr lang="zh-CN" altLang="en-US" sz="2400" b="1" dirty="0"/>
              <a:t>盘</a:t>
            </a:r>
            <a:r>
              <a:rPr lang="zh-CN" altLang="en-US" sz="2400" b="1" dirty="0" smtClean="0"/>
              <a:t>子</a:t>
            </a:r>
            <a:endParaRPr lang="en-US" altLang="zh-CN" sz="2400" b="1" dirty="0" smtClean="0"/>
          </a:p>
          <a:p>
            <a:pPr lvl="1"/>
            <a:r>
              <a:rPr lang="zh-CN" altLang="en-US" sz="2400" b="1" dirty="0"/>
              <a:t>调</a:t>
            </a:r>
            <a:r>
              <a:rPr lang="zh-CN" altLang="en-US" sz="2400" b="1" dirty="0" smtClean="0"/>
              <a:t>羹</a:t>
            </a:r>
            <a:endParaRPr lang="en-US" altLang="zh-CN" sz="2400" b="1" dirty="0" smtClean="0"/>
          </a:p>
          <a:p>
            <a:pPr lvl="1"/>
            <a:r>
              <a:rPr lang="zh-CN" altLang="en-US" sz="2400" b="1" dirty="0"/>
              <a:t>奠</a:t>
            </a:r>
            <a:r>
              <a:rPr lang="zh-CN" altLang="en-US" sz="2400" b="1" dirty="0" smtClean="0"/>
              <a:t>酒的爵和瓶</a:t>
            </a:r>
            <a:endParaRPr lang="en-CA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279454" y="4725408"/>
            <a:ext cx="327846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在神面前，常摆陈设饼</a:t>
            </a:r>
            <a:endParaRPr lang="en-US" altLang="zh-CN" sz="2400" b="1" dirty="0" smtClean="0"/>
          </a:p>
          <a:p>
            <a:pPr lvl="1"/>
            <a:r>
              <a:rPr lang="zh-CN" altLang="en-US" sz="2400" b="1" dirty="0" smtClean="0"/>
              <a:t>神记念百姓的需要</a:t>
            </a:r>
            <a:endParaRPr lang="en-US" altLang="zh-CN" sz="2400" b="1" dirty="0" smtClean="0"/>
          </a:p>
          <a:p>
            <a:pPr lvl="1"/>
            <a:r>
              <a:rPr lang="zh-CN" altLang="en-US" sz="2400" b="1" dirty="0" smtClean="0"/>
              <a:t>神供应必须的需要</a:t>
            </a:r>
            <a:endParaRPr lang="en-US" altLang="zh-CN" sz="2400" b="1" dirty="0" smtClean="0"/>
          </a:p>
          <a:p>
            <a:pPr lvl="1"/>
            <a:r>
              <a:rPr lang="zh-CN" altLang="en-US" sz="2400" b="1" dirty="0"/>
              <a:t>耶</a:t>
            </a:r>
            <a:r>
              <a:rPr lang="zh-CN" altLang="en-US" sz="2400" b="1" dirty="0" smtClean="0"/>
              <a:t>稣是生命的粮</a:t>
            </a:r>
            <a:endParaRPr lang="en-US" altLang="zh-CN" sz="2400" b="1" dirty="0" smtClean="0"/>
          </a:p>
          <a:p>
            <a:pPr lvl="1"/>
            <a:r>
              <a:rPr lang="zh-CN" altLang="en-US" sz="2400" b="1" dirty="0"/>
              <a:t>哈</a:t>
            </a:r>
            <a:r>
              <a:rPr lang="zh-CN" altLang="en-US" sz="2400" b="1" dirty="0" smtClean="0"/>
              <a:t>该书</a:t>
            </a:r>
            <a:r>
              <a:rPr lang="en-US" altLang="zh-CN" sz="2400" b="1" dirty="0" smtClean="0"/>
              <a:t>1:6</a:t>
            </a:r>
            <a:endParaRPr lang="en-C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15532" y="21692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三、 陈设饼桌子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18428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25" y="432942"/>
            <a:ext cx="5494351" cy="6408751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 smtClean="0"/>
              <a:t>31 </a:t>
            </a:r>
            <a:r>
              <a:rPr lang="zh-CN" altLang="en-US" sz="2400" dirty="0" smtClean="0"/>
              <a:t>要用精金作一个灯台。灯台的座和干与杯，球，花，都要接连一块锤出来。</a:t>
            </a:r>
            <a:r>
              <a:rPr lang="en-US" altLang="zh-CN" sz="2400" dirty="0" smtClean="0"/>
              <a:t>32 </a:t>
            </a:r>
            <a:r>
              <a:rPr lang="zh-CN" altLang="en-US" sz="2400" dirty="0" smtClean="0"/>
              <a:t>灯台两旁要杈出六个枝子，这旁三个，那旁三个。</a:t>
            </a:r>
            <a:r>
              <a:rPr lang="en-US" altLang="zh-CN" sz="2400" dirty="0" smtClean="0"/>
              <a:t>33 </a:t>
            </a:r>
            <a:r>
              <a:rPr lang="zh-CN" altLang="en-US" sz="2400" dirty="0" smtClean="0"/>
              <a:t>这旁每枝上有三个杯，形状像杏花，有球，有花，那旁每枝上也有三个杯，形状像杏花，有球，有花。从灯台杈出来的六个枝子都是如此。</a:t>
            </a:r>
            <a:r>
              <a:rPr lang="en-US" altLang="zh-CN" sz="2400" dirty="0" smtClean="0"/>
              <a:t>34 </a:t>
            </a:r>
            <a:r>
              <a:rPr lang="zh-CN" altLang="en-US" sz="2400" dirty="0" smtClean="0"/>
              <a:t>灯台上有四个杯，形状像杏花，有球，有花。</a:t>
            </a:r>
            <a:r>
              <a:rPr lang="en-US" altLang="zh-CN" sz="2400" dirty="0" smtClean="0"/>
              <a:t>35 </a:t>
            </a:r>
            <a:r>
              <a:rPr lang="zh-CN" altLang="en-US" sz="2400" dirty="0" smtClean="0"/>
              <a:t>灯台每两个枝子以下有球与枝子接连一块。灯台出的六个枝子都是如此。</a:t>
            </a:r>
            <a:r>
              <a:rPr lang="en-US" altLang="zh-CN" sz="2400" dirty="0" smtClean="0"/>
              <a:t>36 </a:t>
            </a:r>
            <a:r>
              <a:rPr lang="zh-CN" altLang="en-US" sz="2400" dirty="0" smtClean="0"/>
              <a:t>球和枝子要接连一块，都是一块精金锤出来的。</a:t>
            </a:r>
            <a:r>
              <a:rPr lang="en-US" altLang="zh-CN" sz="2400" dirty="0" smtClean="0"/>
              <a:t>37 </a:t>
            </a:r>
            <a:r>
              <a:rPr lang="zh-CN" altLang="en-US" sz="2400" dirty="0" smtClean="0"/>
              <a:t>要作灯台的七个灯盏。祭司要点这灯，使灯光对照。</a:t>
            </a:r>
            <a:r>
              <a:rPr lang="en-US" altLang="zh-CN" sz="2400" dirty="0" smtClean="0"/>
              <a:t>38 </a:t>
            </a:r>
            <a:r>
              <a:rPr lang="zh-CN" altLang="en-US" sz="2400" dirty="0" smtClean="0"/>
              <a:t>灯台的蜡剪和蜡花盘也是要精金的。</a:t>
            </a:r>
            <a:r>
              <a:rPr lang="en-US" altLang="zh-CN" sz="2400" dirty="0" smtClean="0"/>
              <a:t>39 </a:t>
            </a:r>
            <a:r>
              <a:rPr lang="zh-CN" altLang="en-US" sz="2400" dirty="0" smtClean="0"/>
              <a:t>作灯台和这一切的器具要用精金一他连得。</a:t>
            </a:r>
            <a:r>
              <a:rPr lang="en-US" altLang="zh-CN" sz="2400" dirty="0" smtClean="0"/>
              <a:t>40 </a:t>
            </a:r>
            <a:r>
              <a:rPr lang="zh-CN" altLang="en-US" sz="2400" dirty="0" smtClean="0"/>
              <a:t>要谨慎作这些物件，都要照着在山上指示你的样式。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384" y="4163050"/>
            <a:ext cx="2297124" cy="2694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75106" y="111891"/>
            <a:ext cx="6310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/>
              <a:t>四、金灯台</a:t>
            </a:r>
            <a:r>
              <a:rPr lang="zh-CN" altLang="en-US" sz="2400" b="1" dirty="0" smtClean="0"/>
              <a:t>：发光之处（</a:t>
            </a:r>
            <a:r>
              <a:rPr lang="en-US" altLang="zh-CN" sz="2400" b="1" dirty="0" smtClean="0"/>
              <a:t>place of light</a:t>
            </a:r>
            <a:r>
              <a:rPr lang="zh-CN" altLang="en-US" sz="2400" b="1" dirty="0" smtClean="0"/>
              <a:t>）</a:t>
            </a:r>
            <a:endParaRPr lang="en-CA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962227" y="71919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结构</a:t>
            </a:r>
            <a:endParaRPr lang="en-CA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962227" y="1449590"/>
            <a:ext cx="5905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材料：</a:t>
            </a:r>
            <a:r>
              <a:rPr lang="zh-CN" altLang="en-US" sz="2400" dirty="0" smtClean="0"/>
              <a:t>精金</a:t>
            </a:r>
            <a:endParaRPr lang="en-US" altLang="zh-CN" sz="2400" dirty="0" smtClean="0"/>
          </a:p>
          <a:p>
            <a:r>
              <a:rPr lang="en-US" altLang="zh-CN" sz="2400" dirty="0" smtClean="0"/>
              <a:t>	</a:t>
            </a:r>
            <a:r>
              <a:rPr lang="zh-CN" altLang="en-US" sz="2400" dirty="0" smtClean="0"/>
              <a:t>所需精金的重量：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他连得，约</a:t>
            </a:r>
            <a:r>
              <a:rPr lang="en-US" altLang="zh-CN" sz="2400" dirty="0" smtClean="0"/>
              <a:t>75</a:t>
            </a:r>
            <a:r>
              <a:rPr lang="zh-CN" altLang="en-US" sz="2400" dirty="0" smtClean="0"/>
              <a:t>磅</a:t>
            </a:r>
            <a:endParaRPr lang="en-CA" sz="2400" dirty="0"/>
          </a:p>
        </p:txBody>
      </p:sp>
      <p:sp>
        <p:nvSpPr>
          <p:cNvPr id="9" name="Rectangle 8"/>
          <p:cNvSpPr/>
          <p:nvPr/>
        </p:nvSpPr>
        <p:spPr>
          <a:xfrm>
            <a:off x="5962227" y="1048453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灯台器具</a:t>
            </a:r>
            <a:endParaRPr lang="en-CA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5962227" y="2711920"/>
            <a:ext cx="5058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预表</a:t>
            </a:r>
            <a:endParaRPr lang="en-US" altLang="zh-CN" sz="2400" b="1" dirty="0"/>
          </a:p>
          <a:p>
            <a:pPr lvl="1"/>
            <a:r>
              <a:rPr lang="zh-CN" altLang="en-US" sz="2400" dirty="0"/>
              <a:t>灯台：主耶稣（约</a:t>
            </a:r>
            <a:r>
              <a:rPr lang="en-US" altLang="zh-CN" sz="2400" dirty="0"/>
              <a:t>8:12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灯台：教会（启</a:t>
            </a:r>
            <a:r>
              <a:rPr lang="en-US" altLang="zh-CN" sz="2400" dirty="0"/>
              <a:t>1:21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七个灯盏：神的七灵（启</a:t>
            </a:r>
            <a:r>
              <a:rPr lang="en-US" altLang="zh-CN" sz="2400" dirty="0"/>
              <a:t>4:5</a:t>
            </a:r>
            <a:r>
              <a:rPr lang="zh-CN" altLang="en-US" sz="2400" dirty="0"/>
              <a:t>）</a:t>
            </a:r>
            <a:endParaRPr lang="en-CA" sz="2400" dirty="0"/>
          </a:p>
        </p:txBody>
      </p:sp>
      <p:sp>
        <p:nvSpPr>
          <p:cNvPr id="11" name="Rectangle 10"/>
          <p:cNvSpPr/>
          <p:nvPr/>
        </p:nvSpPr>
        <p:spPr>
          <a:xfrm>
            <a:off x="5962227" y="2217342"/>
            <a:ext cx="5753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材料与柜和桌子的材料不同：</a:t>
            </a:r>
            <a:r>
              <a:rPr lang="zh-CN" altLang="en-US" sz="2400" dirty="0" smtClean="0"/>
              <a:t>没有皂荚木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15659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出埃及记</a:t>
            </a:r>
            <a:r>
              <a:rPr lang="en-US" altLang="zh-CN" dirty="0" smtClean="0"/>
              <a:t>25</a:t>
            </a:r>
            <a:r>
              <a:rPr lang="zh-CN" altLang="en-US" dirty="0" smtClean="0"/>
              <a:t>章重点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763" y="1825625"/>
            <a:ext cx="11060265" cy="300081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8 </a:t>
            </a:r>
            <a:r>
              <a:rPr lang="zh-CN" altLang="en-US" dirty="0"/>
              <a:t>又 当 </a:t>
            </a:r>
            <a:r>
              <a:rPr lang="zh-CN" altLang="en-US" dirty="0">
                <a:solidFill>
                  <a:srgbClr val="FF0000"/>
                </a:solidFill>
              </a:rPr>
              <a:t>为 我 造 圣 所 </a:t>
            </a:r>
            <a:r>
              <a:rPr lang="zh-CN" altLang="en-US" dirty="0"/>
              <a:t>， 使 我 可 以 住 在 他 们 中 间 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聖所器具 </a:t>
            </a:r>
            <a:r>
              <a:rPr lang="en-US" altLang="zh-CN" dirty="0"/>
              <a:t>(25:10-33)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10 </a:t>
            </a:r>
            <a:r>
              <a:rPr lang="zh-CN" altLang="en-US" dirty="0"/>
              <a:t>要用皂荚木作一</a:t>
            </a:r>
            <a:r>
              <a:rPr lang="zh-CN" altLang="en-US" dirty="0" smtClean="0"/>
              <a:t>柜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17 </a:t>
            </a:r>
            <a:r>
              <a:rPr lang="zh-CN" altLang="en-US" dirty="0"/>
              <a:t>要用精金作施恩</a:t>
            </a:r>
            <a:r>
              <a:rPr lang="zh-CN" altLang="en-US" dirty="0" smtClean="0"/>
              <a:t>座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23</a:t>
            </a:r>
            <a:r>
              <a:rPr lang="zh-CN" altLang="en-US" dirty="0"/>
              <a:t>要用皂荚木作一张桌</a:t>
            </a:r>
            <a:r>
              <a:rPr lang="zh-CN" altLang="en-US" dirty="0" smtClean="0"/>
              <a:t>子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31 </a:t>
            </a:r>
            <a:r>
              <a:rPr lang="zh-CN" altLang="en-US" dirty="0"/>
              <a:t>要用精金作一个灯台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问题：描述圣所（会幕）以前（</a:t>
            </a:r>
            <a:r>
              <a:rPr lang="en-US" altLang="zh-CN" dirty="0" smtClean="0"/>
              <a:t>26</a:t>
            </a:r>
            <a:r>
              <a:rPr lang="zh-CN" altLang="en-US" dirty="0" smtClean="0"/>
              <a:t>章），先描述圣所中的器具，为什么？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68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1734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Wingdings</vt:lpstr>
      <vt:lpstr>Office Theme</vt:lpstr>
      <vt:lpstr>出埃及记25章</vt:lpstr>
      <vt:lpstr>以色列人出埃及后，第三个月的十五日（出12:2，19:1）来到西奈山，第二年二月二十日（民10:11）启程离开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出埃及记25章重点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出埃及记25章</dc:title>
  <dc:creator>Microsoft account</dc:creator>
  <cp:lastModifiedBy>Microsoft account</cp:lastModifiedBy>
  <cp:revision>61</cp:revision>
  <dcterms:created xsi:type="dcterms:W3CDTF">2025-01-16T15:32:29Z</dcterms:created>
  <dcterms:modified xsi:type="dcterms:W3CDTF">2025-02-02T10:53:58Z</dcterms:modified>
</cp:coreProperties>
</file>