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11" r:id="rId2"/>
    <p:sldId id="312" r:id="rId3"/>
    <p:sldId id="313" r:id="rId4"/>
    <p:sldId id="289" r:id="rId5"/>
    <p:sldId id="314" r:id="rId6"/>
    <p:sldId id="287" r:id="rId7"/>
    <p:sldId id="315" r:id="rId8"/>
    <p:sldId id="288" r:id="rId9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8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6" y="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6871-6742-4F04-9A72-5EA0464FE43E}" type="datetimeFigureOut">
              <a:rPr lang="zh-CN" altLang="en-US" smtClean="0"/>
              <a:pPr/>
              <a:t>2025/2/2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542B1-EA65-4380-A7AB-95B95325FE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6871-6742-4F04-9A72-5EA0464FE43E}" type="datetimeFigureOut">
              <a:rPr lang="zh-CN" altLang="en-US" smtClean="0"/>
              <a:pPr/>
              <a:t>2025/2/2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542B1-EA65-4380-A7AB-95B95325FE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6871-6742-4F04-9A72-5EA0464FE43E}" type="datetimeFigureOut">
              <a:rPr lang="zh-CN" altLang="en-US" smtClean="0"/>
              <a:pPr/>
              <a:t>2025/2/2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542B1-EA65-4380-A7AB-95B95325FE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6871-6742-4F04-9A72-5EA0464FE43E}" type="datetimeFigureOut">
              <a:rPr lang="zh-CN" altLang="en-US" smtClean="0"/>
              <a:pPr/>
              <a:t>2025/2/2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542B1-EA65-4380-A7AB-95B95325FE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6871-6742-4F04-9A72-5EA0464FE43E}" type="datetimeFigureOut">
              <a:rPr lang="zh-CN" altLang="en-US" smtClean="0"/>
              <a:pPr/>
              <a:t>2025/2/2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542B1-EA65-4380-A7AB-95B95325FE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6871-6742-4F04-9A72-5EA0464FE43E}" type="datetimeFigureOut">
              <a:rPr lang="zh-CN" altLang="en-US" smtClean="0"/>
              <a:pPr/>
              <a:t>2025/2/2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542B1-EA65-4380-A7AB-95B95325FE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6871-6742-4F04-9A72-5EA0464FE43E}" type="datetimeFigureOut">
              <a:rPr lang="zh-CN" altLang="en-US" smtClean="0"/>
              <a:pPr/>
              <a:t>2025/2/2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542B1-EA65-4380-A7AB-95B95325FE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6871-6742-4F04-9A72-5EA0464FE43E}" type="datetimeFigureOut">
              <a:rPr lang="zh-CN" altLang="en-US" smtClean="0"/>
              <a:pPr/>
              <a:t>2025/2/2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542B1-EA65-4380-A7AB-95B95325FE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6871-6742-4F04-9A72-5EA0464FE43E}" type="datetimeFigureOut">
              <a:rPr lang="zh-CN" altLang="en-US" smtClean="0"/>
              <a:pPr/>
              <a:t>2025/2/2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542B1-EA65-4380-A7AB-95B95325FE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6871-6742-4F04-9A72-5EA0464FE43E}" type="datetimeFigureOut">
              <a:rPr lang="zh-CN" altLang="en-US" smtClean="0"/>
              <a:pPr/>
              <a:t>2025/2/2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542B1-EA65-4380-A7AB-95B95325FE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6871-6742-4F04-9A72-5EA0464FE43E}" type="datetimeFigureOut">
              <a:rPr lang="zh-CN" altLang="en-US" smtClean="0"/>
              <a:pPr/>
              <a:t>2025/2/2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542B1-EA65-4380-A7AB-95B95325FE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66871-6742-4F04-9A72-5EA0464FE43E}" type="datetimeFigureOut">
              <a:rPr lang="zh-CN" altLang="en-US" smtClean="0"/>
              <a:pPr/>
              <a:t>2025/2/2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542B1-EA65-4380-A7AB-95B95325FE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zh-CN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约翰福音 </a:t>
            </a:r>
            <a:r>
              <a:rPr lang="zh-CN" alt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第七章</a:t>
            </a:r>
            <a:endParaRPr lang="zh-CN" alt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105150"/>
            <a:ext cx="6172200" cy="1009650"/>
          </a:xfrm>
        </p:spPr>
        <p:txBody>
          <a:bodyPr/>
          <a:lstStyle/>
          <a:p>
            <a:pPr algn="r"/>
            <a:r>
              <a:rPr lang="en-US" altLang="zh-CN" dirty="0" smtClean="0">
                <a:latin typeface="KaiTi" pitchFamily="49" charset="-122"/>
                <a:ea typeface="KaiTi" pitchFamily="49" charset="-122"/>
              </a:rPr>
              <a:t>2025</a:t>
            </a:r>
            <a:r>
              <a:rPr lang="zh-CN" altLang="en-US" dirty="0" smtClean="0">
                <a:latin typeface="KaiTi" pitchFamily="49" charset="-122"/>
                <a:ea typeface="KaiTi" pitchFamily="49" charset="-122"/>
              </a:rPr>
              <a:t>年</a:t>
            </a:r>
            <a:r>
              <a:rPr lang="en-US" altLang="zh-CN" dirty="0" smtClean="0">
                <a:latin typeface="KaiTi" pitchFamily="49" charset="-122"/>
                <a:ea typeface="KaiTi" pitchFamily="49" charset="-122"/>
              </a:rPr>
              <a:t>2</a:t>
            </a:r>
            <a:r>
              <a:rPr lang="zh-CN" altLang="en-US" dirty="0" smtClean="0">
                <a:latin typeface="KaiTi" pitchFamily="49" charset="-122"/>
                <a:ea typeface="KaiTi" pitchFamily="49" charset="-122"/>
              </a:rPr>
              <a:t>月</a:t>
            </a:r>
            <a:r>
              <a:rPr lang="en-US" altLang="zh-CN" dirty="0" smtClean="0">
                <a:latin typeface="KaiTi" pitchFamily="49" charset="-122"/>
                <a:ea typeface="KaiTi" pitchFamily="49" charset="-122"/>
              </a:rPr>
              <a:t>2</a:t>
            </a:r>
            <a:r>
              <a:rPr lang="zh-CN" altLang="en-US" dirty="0" smtClean="0">
                <a:latin typeface="KaiTi" pitchFamily="49" charset="-122"/>
                <a:ea typeface="KaiTi" pitchFamily="49" charset="-122"/>
              </a:rPr>
              <a:t>日</a:t>
            </a:r>
            <a:endParaRPr lang="zh-CN" altLang="en-US" dirty="0">
              <a:latin typeface="KaiTi" pitchFamily="49" charset="-122"/>
              <a:ea typeface="KaiT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14350"/>
            <a:ext cx="8305800" cy="408027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sz="4200" b="1" dirty="0" smtClean="0">
                <a:solidFill>
                  <a:srgbClr val="C00000"/>
                </a:solidFill>
              </a:rPr>
              <a:t>约翰福音 </a:t>
            </a:r>
            <a:r>
              <a:rPr lang="en-US" altLang="zh-CN" sz="4200" b="1" dirty="0" smtClean="0">
                <a:solidFill>
                  <a:srgbClr val="C00000"/>
                </a:solidFill>
              </a:rPr>
              <a:t>7</a:t>
            </a:r>
            <a:r>
              <a:rPr lang="zh-CN" altLang="en-US" sz="4200" b="1" dirty="0" smtClean="0">
                <a:solidFill>
                  <a:srgbClr val="C00000"/>
                </a:solidFill>
              </a:rPr>
              <a:t>：</a:t>
            </a:r>
            <a:r>
              <a:rPr lang="en-US" altLang="zh-CN" sz="4200" b="1" dirty="0" smtClean="0">
                <a:solidFill>
                  <a:srgbClr val="C00000"/>
                </a:solidFill>
              </a:rPr>
              <a:t>37-52</a:t>
            </a:r>
          </a:p>
          <a:p>
            <a:pPr>
              <a:buNone/>
            </a:pPr>
            <a:endParaRPr lang="en-US" altLang="zh-CN" sz="1000" dirty="0" smtClean="0">
              <a:solidFill>
                <a:srgbClr val="C00000"/>
              </a:solidFill>
            </a:endParaRPr>
          </a:p>
          <a:p>
            <a:pPr marL="91440" indent="0">
              <a:lnSpc>
                <a:spcPct val="140000"/>
              </a:lnSpc>
              <a:buNone/>
            </a:pPr>
            <a:r>
              <a:rPr lang="zh-CN" altLang="en-US" sz="1800" dirty="0" smtClean="0">
                <a:solidFill>
                  <a:srgbClr val="C00000"/>
                </a:solidFill>
              </a:rPr>
              <a:t>        </a:t>
            </a:r>
            <a:r>
              <a:rPr lang="zh-CN" altLang="en-US" sz="1800" dirty="0" smtClean="0">
                <a:solidFill>
                  <a:srgbClr val="0070C0"/>
                </a:solidFill>
              </a:rPr>
              <a:t>节期的末日、就是最大之日、耶稣站着高声说、</a:t>
            </a:r>
            <a:r>
              <a:rPr lang="zh-CN" altLang="en-US" sz="1800" b="1" dirty="0" smtClean="0">
                <a:solidFill>
                  <a:srgbClr val="C00000"/>
                </a:solidFill>
              </a:rPr>
              <a:t>人若渴了、可以到我这里来喝。信我的人、就如经上所说、从他腹中要流出活水的江河来</a:t>
            </a:r>
            <a:r>
              <a:rPr lang="zh-CN" altLang="en-US" sz="1800" dirty="0" smtClean="0">
                <a:solidFill>
                  <a:srgbClr val="C00000"/>
                </a:solidFill>
              </a:rPr>
              <a:t>。</a:t>
            </a:r>
            <a:r>
              <a:rPr lang="zh-CN" altLang="en-US" sz="1800" dirty="0" smtClean="0">
                <a:solidFill>
                  <a:srgbClr val="0070C0"/>
                </a:solidFill>
              </a:rPr>
              <a:t>耶稣这话是指着信他之人、要受圣灵说的、那时还没有赐下圣灵来．因为耶稣尚未得着荣耀。</a:t>
            </a:r>
            <a:endParaRPr lang="en-US" altLang="zh-CN" sz="1800" dirty="0" smtClean="0">
              <a:solidFill>
                <a:srgbClr val="0070C0"/>
              </a:solidFill>
            </a:endParaRPr>
          </a:p>
          <a:p>
            <a:pPr marL="91440" indent="0">
              <a:lnSpc>
                <a:spcPct val="140000"/>
              </a:lnSpc>
              <a:buNone/>
            </a:pPr>
            <a:r>
              <a:rPr lang="en-US" altLang="zh-CN" sz="1800" dirty="0" smtClean="0">
                <a:solidFill>
                  <a:srgbClr val="C00000"/>
                </a:solidFill>
              </a:rPr>
              <a:t>        </a:t>
            </a:r>
            <a:r>
              <a:rPr lang="zh-CN" altLang="en-US" sz="1800" dirty="0" smtClean="0">
                <a:solidFill>
                  <a:srgbClr val="0070C0"/>
                </a:solidFill>
              </a:rPr>
              <a:t>众人听见这话、有的说、这真是那先知。有的说、这是基督．但也有的说、基督岂是从加利利出来的么。经上岂不是说、基督是大卫的后裔、从大卫本乡伯利恒出来的么。于是众人因着耶稣起了分争。其中有人要捉拿他．只是无人下手。</a:t>
            </a:r>
            <a:endParaRPr lang="en-US" altLang="zh-CN" sz="1800" dirty="0" smtClean="0">
              <a:solidFill>
                <a:srgbClr val="0070C0"/>
              </a:solidFill>
            </a:endParaRPr>
          </a:p>
          <a:p>
            <a:pPr marL="91440" indent="0">
              <a:lnSpc>
                <a:spcPct val="140000"/>
              </a:lnSpc>
              <a:buNone/>
            </a:pPr>
            <a:r>
              <a:rPr lang="en-US" altLang="zh-CN" sz="1800" dirty="0" smtClean="0">
                <a:solidFill>
                  <a:srgbClr val="0070C0"/>
                </a:solidFill>
              </a:rPr>
              <a:t>        </a:t>
            </a:r>
            <a:r>
              <a:rPr lang="zh-CN" altLang="en-US" sz="1800" dirty="0" smtClean="0">
                <a:solidFill>
                  <a:srgbClr val="0070C0"/>
                </a:solidFill>
              </a:rPr>
              <a:t>差役回到祭司长和法利赛人那里．他们对差役说、你们为甚么没有带他来呢。差役回答说、从来没有像他这样说话的。法利赛人说、你们也受了迷惑么。官长或是法利赛人、岂有信他的呢。但这些不明白律法的百姓、是被咒诅的。</a:t>
            </a:r>
            <a:endParaRPr lang="en-US" altLang="zh-CN" sz="1800" dirty="0" smtClean="0">
              <a:solidFill>
                <a:srgbClr val="0070C0"/>
              </a:solidFill>
            </a:endParaRPr>
          </a:p>
          <a:p>
            <a:pPr marL="91440" indent="0">
              <a:lnSpc>
                <a:spcPct val="140000"/>
              </a:lnSpc>
              <a:buNone/>
            </a:pPr>
            <a:r>
              <a:rPr lang="en-US" altLang="zh-CN" sz="1800" dirty="0" smtClean="0">
                <a:solidFill>
                  <a:srgbClr val="0070C0"/>
                </a:solidFill>
              </a:rPr>
              <a:t>        </a:t>
            </a:r>
            <a:r>
              <a:rPr lang="zh-CN" altLang="en-US" sz="1800" dirty="0" smtClean="0">
                <a:solidFill>
                  <a:srgbClr val="0070C0"/>
                </a:solidFill>
              </a:rPr>
              <a:t>内中有尼哥底母、就是从前去见耶稣的、对他们说、不先听本人的口供、不知道他所作的事、难道我们的律法还定他的罪么？他们回答说、你也是出于加利利么．你且去查考、就可知道加利利没有出过先知。</a:t>
            </a:r>
            <a:endParaRPr lang="zh-CN" altLang="en-US" sz="3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CE6F0B-B56D-3887-744E-575902457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971550"/>
            <a:ext cx="3330178" cy="636815"/>
          </a:xfrm>
        </p:spPr>
        <p:txBody>
          <a:bodyPr>
            <a:no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住棚节第七日的奠水礼</a:t>
            </a:r>
            <a:endParaRPr lang="en-CA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xmlns="" id="{63F4D372-6935-6F9C-528F-46F33D393A7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0390" r="20390"/>
          <a:stretch>
            <a:fillRect/>
          </a:stretch>
        </p:blipFill>
        <p:spPr>
          <a:xfrm rot="5400000">
            <a:off x="3846568" y="383723"/>
            <a:ext cx="4710795" cy="462915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EAD3FBD-6103-9558-9934-22DBEA0EE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3400" y="1733550"/>
            <a:ext cx="2949178" cy="3061607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 smtClean="0"/>
              <a:t>       </a:t>
            </a:r>
            <a:r>
              <a:rPr lang="zh-CN" altLang="en-US" dirty="0" smtClean="0">
                <a:solidFill>
                  <a:srgbClr val="0070C0"/>
                </a:solidFill>
              </a:rPr>
              <a:t> </a:t>
            </a:r>
            <a:r>
              <a:rPr lang="zh-CN" altLang="en-US" dirty="0" smtClean="0">
                <a:solidFill>
                  <a:srgbClr val="00518E"/>
                </a:solidFill>
              </a:rPr>
              <a:t>祭司们当从西罗亚池取水，从水门列队游行回到圣殿。吹角三声以示庆祝。</a:t>
            </a:r>
            <a:endParaRPr lang="en-US" altLang="zh-CN" dirty="0" smtClean="0">
              <a:solidFill>
                <a:srgbClr val="00518E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dirty="0" smtClean="0">
                <a:solidFill>
                  <a:srgbClr val="00518E"/>
                </a:solidFill>
              </a:rPr>
              <a:t>        众百姓同声背诵</a:t>
            </a:r>
            <a:r>
              <a:rPr lang="en-US" altLang="zh-CN" dirty="0" smtClean="0">
                <a:solidFill>
                  <a:srgbClr val="00518E"/>
                </a:solidFill>
              </a:rPr>
              <a:t>《</a:t>
            </a:r>
            <a:r>
              <a:rPr lang="zh-CN" altLang="en-US" dirty="0" smtClean="0">
                <a:solidFill>
                  <a:srgbClr val="00518E"/>
                </a:solidFill>
              </a:rPr>
              <a:t>以赛亚书</a:t>
            </a:r>
            <a:r>
              <a:rPr lang="en-US" altLang="zh-CN" dirty="0" smtClean="0">
                <a:solidFill>
                  <a:srgbClr val="00518E"/>
                </a:solidFill>
              </a:rPr>
              <a:t>》12</a:t>
            </a:r>
            <a:r>
              <a:rPr lang="zh-CN" altLang="en-US" dirty="0" smtClean="0">
                <a:solidFill>
                  <a:srgbClr val="00518E"/>
                </a:solidFill>
              </a:rPr>
              <a:t>：</a:t>
            </a:r>
            <a:r>
              <a:rPr lang="en-US" altLang="zh-CN" dirty="0" smtClean="0">
                <a:solidFill>
                  <a:srgbClr val="00518E"/>
                </a:solidFill>
              </a:rPr>
              <a:t>3</a:t>
            </a:r>
            <a:r>
              <a:rPr lang="zh-CN" altLang="en-US" dirty="0" smtClean="0">
                <a:solidFill>
                  <a:srgbClr val="00518E"/>
                </a:solidFill>
              </a:rPr>
              <a:t>的经文“</a:t>
            </a:r>
            <a:r>
              <a:rPr lang="zh-CN" altLang="en-US" dirty="0" smtClean="0">
                <a:solidFill>
                  <a:srgbClr val="C00000"/>
                </a:solidFill>
              </a:rPr>
              <a:t>你们必从救恩的泉源欢然取水</a:t>
            </a:r>
            <a:r>
              <a:rPr lang="zh-CN" altLang="en-US" dirty="0" smtClean="0">
                <a:solidFill>
                  <a:srgbClr val="00518E"/>
                </a:solidFill>
              </a:rPr>
              <a:t>”。</a:t>
            </a:r>
            <a:endParaRPr lang="en-US" altLang="zh-CN" dirty="0" smtClean="0">
              <a:solidFill>
                <a:srgbClr val="00518E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dirty="0" smtClean="0">
                <a:solidFill>
                  <a:srgbClr val="00518E"/>
                </a:solidFill>
              </a:rPr>
              <a:t>        众祭司拿着盛水的器皿绕祭坛游行，诗班献</a:t>
            </a:r>
            <a:r>
              <a:rPr lang="en-US" altLang="zh-CN" dirty="0" smtClean="0">
                <a:solidFill>
                  <a:srgbClr val="00518E"/>
                </a:solidFill>
              </a:rPr>
              <a:t>《</a:t>
            </a:r>
            <a:r>
              <a:rPr lang="zh-CN" altLang="en-US" dirty="0" smtClean="0">
                <a:solidFill>
                  <a:srgbClr val="00518E"/>
                </a:solidFill>
              </a:rPr>
              <a:t>诗篇</a:t>
            </a:r>
            <a:r>
              <a:rPr lang="en-US" altLang="zh-CN" dirty="0" smtClean="0">
                <a:solidFill>
                  <a:srgbClr val="00518E"/>
                </a:solidFill>
              </a:rPr>
              <a:t>》125-129</a:t>
            </a:r>
            <a:r>
              <a:rPr lang="zh-CN" altLang="en-US" dirty="0" smtClean="0">
                <a:solidFill>
                  <a:srgbClr val="00518E"/>
                </a:solidFill>
              </a:rPr>
              <a:t>五篇</a:t>
            </a:r>
            <a:r>
              <a:rPr lang="en-US" altLang="zh-CN" dirty="0" smtClean="0">
                <a:solidFill>
                  <a:srgbClr val="00518E"/>
                </a:solidFill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zh-CN" dirty="0" smtClean="0">
                <a:solidFill>
                  <a:srgbClr val="00518E"/>
                </a:solidFill>
              </a:rPr>
              <a:t>        </a:t>
            </a:r>
            <a:r>
              <a:rPr lang="zh-CN" altLang="en-US" dirty="0" smtClean="0">
                <a:solidFill>
                  <a:srgbClr val="00518E"/>
                </a:solidFill>
              </a:rPr>
              <a:t>这水，会在早上祭献给神，也仰望神会赐下祝福的雨水。</a:t>
            </a:r>
            <a:endParaRPr lang="en-US" altLang="zh-CN" dirty="0" smtClean="0">
              <a:solidFill>
                <a:srgbClr val="00518E"/>
              </a:solidFill>
            </a:endParaRPr>
          </a:p>
          <a:p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381000" y="438150"/>
            <a:ext cx="1600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背景小知识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xmlns="" val="421614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14350"/>
            <a:ext cx="8458200" cy="40386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sz="7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仪式与内涵</a:t>
            </a:r>
            <a:r>
              <a:rPr lang="en-US" altLang="zh-CN" sz="7000" dirty="0" smtClean="0"/>
              <a:t>   </a:t>
            </a:r>
            <a:r>
              <a:rPr lang="en-US" altLang="zh-CN" dirty="0" smtClean="0"/>
              <a:t>【</a:t>
            </a:r>
            <a:r>
              <a:rPr lang="zh-CN" altLang="en-US" dirty="0" smtClean="0"/>
              <a:t>犹太教的根本问题</a:t>
            </a:r>
            <a:r>
              <a:rPr lang="en-US" altLang="zh-CN" dirty="0" smtClean="0"/>
              <a:t>】</a:t>
            </a:r>
          </a:p>
          <a:p>
            <a:pPr>
              <a:buNone/>
            </a:pPr>
            <a:endParaRPr lang="en-US" altLang="zh-CN" dirty="0" smtClean="0"/>
          </a:p>
          <a:p>
            <a:pPr marL="182880" indent="0">
              <a:lnSpc>
                <a:spcPct val="140000"/>
              </a:lnSpc>
              <a:buNone/>
            </a:pPr>
            <a:r>
              <a:rPr lang="zh-CN" altLang="en-US" sz="3800" dirty="0" smtClean="0"/>
              <a:t>回归后的犹太人，因着先知的话，在住棚节的庆典里面添加了一些仪式，主要有奠水礼和点灯礼。</a:t>
            </a:r>
            <a:endParaRPr lang="en-US" altLang="zh-CN" sz="3800" dirty="0" smtClean="0"/>
          </a:p>
          <a:p>
            <a:pPr marL="182880" indent="0">
              <a:lnSpc>
                <a:spcPct val="140000"/>
              </a:lnSpc>
              <a:buNone/>
            </a:pPr>
            <a:r>
              <a:rPr lang="zh-CN" altLang="en-US" sz="3800" dirty="0" smtClean="0"/>
              <a:t>先知的话“这百姓既厌弃西罗亚缓流的水</a:t>
            </a:r>
            <a:r>
              <a:rPr lang="en-US" altLang="zh-CN" sz="3800" dirty="0" smtClean="0"/>
              <a:t>……</a:t>
            </a:r>
            <a:r>
              <a:rPr lang="zh-CN" altLang="en-US" sz="3800" dirty="0" smtClean="0"/>
              <a:t>”（赛</a:t>
            </a:r>
            <a:r>
              <a:rPr lang="en-US" altLang="zh-CN" sz="3800" dirty="0" smtClean="0"/>
              <a:t>8:6</a:t>
            </a:r>
            <a:r>
              <a:rPr lang="zh-CN" altLang="en-US" sz="3800" dirty="0" smtClean="0"/>
              <a:t>），曾使他们有深深的悔改之心。</a:t>
            </a:r>
            <a:endParaRPr lang="en-US" altLang="zh-CN" sz="3800" dirty="0" smtClean="0"/>
          </a:p>
          <a:p>
            <a:pPr marL="182880" indent="0">
              <a:lnSpc>
                <a:spcPct val="140000"/>
              </a:lnSpc>
              <a:buNone/>
            </a:pPr>
            <a:r>
              <a:rPr lang="zh-CN" altLang="en-US" sz="3800" dirty="0" smtClean="0"/>
              <a:t>但在天长日久的</a:t>
            </a:r>
            <a:r>
              <a:rPr lang="zh-CN" altLang="en-US" sz="3800" u="sng" dirty="0" smtClean="0"/>
              <a:t>仪式</a:t>
            </a:r>
            <a:r>
              <a:rPr lang="zh-CN" altLang="en-US" sz="3800" dirty="0" smtClean="0"/>
              <a:t>中，内涵越来越淡化。奠水，渐渐化为节期当中的欢乐礼仪的一部分。</a:t>
            </a:r>
            <a:endParaRPr lang="en-US" altLang="zh-CN" sz="3800" dirty="0" smtClean="0"/>
          </a:p>
          <a:p>
            <a:pPr marL="182880" indent="0">
              <a:lnSpc>
                <a:spcPct val="140000"/>
              </a:lnSpc>
              <a:buNone/>
            </a:pPr>
            <a:endParaRPr lang="en-US" altLang="zh-CN" sz="3800" dirty="0" smtClean="0">
              <a:solidFill>
                <a:srgbClr val="C00000"/>
              </a:solidFill>
            </a:endParaRPr>
          </a:p>
          <a:p>
            <a:pPr marL="182880" indent="0">
              <a:lnSpc>
                <a:spcPct val="140000"/>
              </a:lnSpc>
              <a:buNone/>
            </a:pPr>
            <a:r>
              <a:rPr lang="zh-CN" altLang="en-US" sz="3800" dirty="0" smtClean="0">
                <a:solidFill>
                  <a:srgbClr val="C00000"/>
                </a:solidFill>
              </a:rPr>
              <a:t>耶</a:t>
            </a:r>
            <a:r>
              <a:rPr lang="en-US" altLang="zh-CN" sz="3800" dirty="0" smtClean="0">
                <a:solidFill>
                  <a:srgbClr val="C00000"/>
                </a:solidFill>
              </a:rPr>
              <a:t>2:13</a:t>
            </a:r>
            <a:r>
              <a:rPr lang="zh-CN" altLang="en-US" sz="3800" dirty="0" smtClean="0">
                <a:solidFill>
                  <a:srgbClr val="C00000"/>
                </a:solidFill>
              </a:rPr>
              <a:t>“因为我的百姓，做了两件恶事，就是</a:t>
            </a:r>
            <a:r>
              <a:rPr lang="zh-CN" altLang="en-US" sz="3800" b="1" dirty="0" smtClean="0">
                <a:solidFill>
                  <a:srgbClr val="C00000"/>
                </a:solidFill>
              </a:rPr>
              <a:t>离弃我这活水的泉源</a:t>
            </a:r>
            <a:r>
              <a:rPr lang="zh-CN" altLang="en-US" sz="3800" dirty="0" smtClean="0">
                <a:solidFill>
                  <a:srgbClr val="C00000"/>
                </a:solidFill>
              </a:rPr>
              <a:t>，为自己凿出池子，是破裂不能存水的池子。”</a:t>
            </a:r>
            <a:endParaRPr lang="en-US" altLang="zh-CN" sz="3800" dirty="0" smtClean="0">
              <a:solidFill>
                <a:srgbClr val="C00000"/>
              </a:solidFill>
            </a:endParaRPr>
          </a:p>
          <a:p>
            <a:pPr marL="182880" indent="0">
              <a:lnSpc>
                <a:spcPct val="140000"/>
              </a:lnSpc>
              <a:buNone/>
            </a:pPr>
            <a:r>
              <a:rPr lang="zh-CN" altLang="en-US" sz="3800" dirty="0" smtClean="0">
                <a:solidFill>
                  <a:srgbClr val="C00000"/>
                </a:solidFill>
              </a:rPr>
              <a:t>耶</a:t>
            </a:r>
            <a:r>
              <a:rPr lang="en-US" altLang="zh-CN" sz="3800" dirty="0" smtClean="0">
                <a:solidFill>
                  <a:srgbClr val="C00000"/>
                </a:solidFill>
              </a:rPr>
              <a:t>17:13 </a:t>
            </a:r>
            <a:r>
              <a:rPr lang="zh-CN" altLang="en-US" sz="3800" dirty="0" smtClean="0">
                <a:solidFill>
                  <a:srgbClr val="C00000"/>
                </a:solidFill>
              </a:rPr>
              <a:t>“耶和华以色列的盼望啊、凡离弃你的、必至蒙羞。耶和华说、离开我的、他们的名字必写在土里、</a:t>
            </a:r>
            <a:r>
              <a:rPr lang="zh-CN" altLang="en-US" sz="3800" b="1" dirty="0" smtClean="0">
                <a:solidFill>
                  <a:srgbClr val="C00000"/>
                </a:solidFill>
              </a:rPr>
              <a:t>因为他们离弃我这活水的泉源</a:t>
            </a:r>
            <a:r>
              <a:rPr lang="zh-CN" altLang="en-US" sz="3800" dirty="0" smtClean="0">
                <a:solidFill>
                  <a:srgbClr val="C00000"/>
                </a:solidFill>
              </a:rPr>
              <a:t>。”</a:t>
            </a:r>
            <a:endParaRPr lang="en-US" altLang="zh-CN" sz="3800" dirty="0" smtClean="0">
              <a:solidFill>
                <a:srgbClr val="C00000"/>
              </a:solidFill>
            </a:endParaRPr>
          </a:p>
          <a:p>
            <a:pPr marL="182880" indent="0">
              <a:lnSpc>
                <a:spcPct val="140000"/>
              </a:lnSpc>
              <a:buNone/>
            </a:pPr>
            <a:r>
              <a:rPr lang="zh-CN" altLang="en-US" sz="3800" dirty="0" smtClean="0">
                <a:solidFill>
                  <a:srgbClr val="C00000"/>
                </a:solidFill>
              </a:rPr>
              <a:t>诗</a:t>
            </a:r>
            <a:r>
              <a:rPr lang="en-US" altLang="zh-CN" sz="3800" dirty="0" smtClean="0">
                <a:solidFill>
                  <a:srgbClr val="C00000"/>
                </a:solidFill>
              </a:rPr>
              <a:t>36:9 </a:t>
            </a:r>
            <a:r>
              <a:rPr lang="zh-CN" altLang="en-US" sz="3800" dirty="0" smtClean="0">
                <a:solidFill>
                  <a:srgbClr val="C00000"/>
                </a:solidFill>
              </a:rPr>
              <a:t>“</a:t>
            </a:r>
            <a:r>
              <a:rPr lang="en-US" altLang="zh-CN" sz="3800" dirty="0" smtClean="0">
                <a:solidFill>
                  <a:srgbClr val="C00000"/>
                </a:solidFill>
              </a:rPr>
              <a:t>……</a:t>
            </a:r>
            <a:r>
              <a:rPr lang="zh-CN" altLang="en-US" sz="3800" dirty="0" smtClean="0">
                <a:solidFill>
                  <a:srgbClr val="C00000"/>
                </a:solidFill>
              </a:rPr>
              <a:t>因为在你那里、有生命的源头．”</a:t>
            </a:r>
            <a:endParaRPr lang="en-US" altLang="zh-CN" sz="3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90551"/>
            <a:ext cx="7848600" cy="3505199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en-US" altLang="zh-CN" dirty="0" smtClean="0"/>
          </a:p>
          <a:p>
            <a:pPr marL="182880" indent="0">
              <a:lnSpc>
                <a:spcPct val="140000"/>
              </a:lnSpc>
              <a:buNone/>
            </a:pPr>
            <a:r>
              <a:rPr lang="zh-CN" altLang="en-US" sz="59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约翰福音第七章 主耶稣宣讲的核心</a:t>
            </a:r>
            <a:endParaRPr lang="en-US" altLang="zh-CN" sz="59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itchFamily="49" charset="-122"/>
              <a:ea typeface="KaiTi" pitchFamily="49" charset="-122"/>
            </a:endParaRPr>
          </a:p>
          <a:p>
            <a:pPr marL="182880" indent="0">
              <a:lnSpc>
                <a:spcPct val="140000"/>
              </a:lnSpc>
              <a:buNone/>
            </a:pPr>
            <a:endParaRPr lang="en-US" altLang="zh-CN" dirty="0" smtClean="0"/>
          </a:p>
          <a:p>
            <a:pPr marL="182880" indent="0">
              <a:lnSpc>
                <a:spcPct val="140000"/>
              </a:lnSpc>
              <a:buNone/>
            </a:pPr>
            <a:r>
              <a:rPr lang="zh-CN" altLang="en-US" dirty="0" smtClean="0"/>
              <a:t>我的教训：是差我来者的</a:t>
            </a:r>
            <a:r>
              <a:rPr lang="en-US" altLang="zh-CN" dirty="0" smtClean="0"/>
              <a:t>【</a:t>
            </a:r>
            <a:r>
              <a:rPr lang="zh-CN" altLang="en-US" dirty="0" smtClean="0"/>
              <a:t>天父</a:t>
            </a:r>
            <a:r>
              <a:rPr lang="en-US" altLang="zh-CN" dirty="0" smtClean="0"/>
              <a:t>】</a:t>
            </a:r>
            <a:r>
              <a:rPr lang="zh-CN" altLang="en-US" dirty="0" smtClean="0"/>
              <a:t>（</a:t>
            </a:r>
            <a:r>
              <a:rPr lang="en-US" altLang="zh-CN" dirty="0" smtClean="0"/>
              <a:t>7:16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marL="182880" indent="0">
              <a:lnSpc>
                <a:spcPct val="140000"/>
              </a:lnSpc>
              <a:buNone/>
            </a:pPr>
            <a:r>
              <a:rPr lang="zh-CN" altLang="en-US" dirty="0" smtClean="0"/>
              <a:t>我的来处：我是从他来的，他也是差了我来（</a:t>
            </a:r>
            <a:r>
              <a:rPr lang="en-US" altLang="zh-CN" dirty="0" smtClean="0"/>
              <a:t>7:28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marL="182880" indent="0">
              <a:lnSpc>
                <a:spcPct val="140000"/>
              </a:lnSpc>
              <a:buNone/>
            </a:pPr>
            <a:r>
              <a:rPr lang="zh-CN" altLang="en-US" dirty="0" smtClean="0"/>
              <a:t>我的去处：以后就回到差我来的那里去（</a:t>
            </a:r>
            <a:r>
              <a:rPr lang="en-US" altLang="zh-CN" dirty="0" smtClean="0"/>
              <a:t>7:33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marL="182880" indent="0">
              <a:lnSpc>
                <a:spcPct val="140000"/>
              </a:lnSpc>
              <a:buNone/>
            </a:pPr>
            <a:r>
              <a:rPr lang="en-US" altLang="zh-CN" dirty="0" smtClean="0"/>
              <a:t> </a:t>
            </a:r>
            <a:r>
              <a:rPr lang="zh-CN" altLang="en-US" dirty="0" smtClean="0"/>
              <a:t>我的呼召：人若渴了，可以到我这里来喝（</a:t>
            </a:r>
            <a:r>
              <a:rPr lang="en-US" altLang="zh-CN" dirty="0" smtClean="0"/>
              <a:t>7:37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marL="182880" indent="0">
              <a:lnSpc>
                <a:spcPct val="140000"/>
              </a:lnSpc>
              <a:buNone/>
            </a:pPr>
            <a:endParaRPr lang="en-US" altLang="zh-CN" dirty="0" smtClean="0"/>
          </a:p>
          <a:p>
            <a:pPr marL="182880" indent="0">
              <a:lnSpc>
                <a:spcPct val="140000"/>
              </a:lnSpc>
              <a:buNone/>
            </a:pPr>
            <a:r>
              <a:rPr lang="en-US" altLang="zh-CN" dirty="0" smtClean="0"/>
              <a:t>【</a:t>
            </a:r>
            <a:r>
              <a:rPr lang="zh-CN" altLang="en-US" dirty="0" smtClean="0"/>
              <a:t>对比：约翰福音里，主耶稣少用“人子”来自指。</a:t>
            </a:r>
            <a:r>
              <a:rPr lang="en-US" altLang="zh-CN" dirty="0" smtClean="0"/>
              <a:t>】</a:t>
            </a: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90551"/>
            <a:ext cx="8229600" cy="3886199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en-US" altLang="zh-CN" dirty="0" smtClean="0"/>
          </a:p>
          <a:p>
            <a:pPr marL="182880" indent="0">
              <a:lnSpc>
                <a:spcPct val="140000"/>
              </a:lnSpc>
              <a:buNone/>
            </a:pPr>
            <a:r>
              <a:rPr lang="zh-CN" altLang="en-US" sz="59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约翰福音第七章 主耶稣宣讲的核心</a:t>
            </a:r>
            <a:endParaRPr lang="en-US" altLang="zh-CN" sz="59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itchFamily="49" charset="-122"/>
              <a:ea typeface="KaiTi" pitchFamily="49" charset="-122"/>
            </a:endParaRPr>
          </a:p>
          <a:p>
            <a:pPr marL="182880" indent="0">
              <a:lnSpc>
                <a:spcPct val="140000"/>
              </a:lnSpc>
              <a:buNone/>
            </a:pPr>
            <a:endParaRPr lang="en-US" altLang="zh-CN" dirty="0" smtClean="0"/>
          </a:p>
          <a:p>
            <a:pPr marL="182880" indent="0">
              <a:lnSpc>
                <a:spcPct val="140000"/>
              </a:lnSpc>
              <a:buNone/>
            </a:pPr>
            <a:r>
              <a:rPr lang="zh-CN" altLang="en-US" dirty="0" smtClean="0"/>
              <a:t>我的教训：是</a:t>
            </a:r>
            <a:r>
              <a:rPr lang="zh-CN" altLang="en-US" b="1" dirty="0" smtClean="0"/>
              <a:t>差我来者</a:t>
            </a:r>
            <a:r>
              <a:rPr lang="zh-CN" altLang="en-US" dirty="0" smtClean="0"/>
              <a:t>的</a:t>
            </a:r>
            <a:r>
              <a:rPr lang="en-US" altLang="zh-CN" dirty="0" smtClean="0"/>
              <a:t>【</a:t>
            </a:r>
            <a:r>
              <a:rPr lang="zh-CN" altLang="en-US" dirty="0" smtClean="0"/>
              <a:t>天父</a:t>
            </a:r>
            <a:r>
              <a:rPr lang="en-US" altLang="zh-CN" dirty="0" smtClean="0"/>
              <a:t>】</a:t>
            </a:r>
            <a:r>
              <a:rPr lang="zh-CN" altLang="en-US" dirty="0" smtClean="0"/>
              <a:t>（</a:t>
            </a:r>
            <a:r>
              <a:rPr lang="en-US" altLang="zh-CN" dirty="0" smtClean="0"/>
              <a:t>7:16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marL="182880" indent="0">
              <a:lnSpc>
                <a:spcPct val="140000"/>
              </a:lnSpc>
              <a:buNone/>
            </a:pPr>
            <a:r>
              <a:rPr lang="zh-CN" altLang="en-US" dirty="0" smtClean="0"/>
              <a:t>我的来处：我是从他来的，</a:t>
            </a:r>
            <a:r>
              <a:rPr lang="zh-CN" altLang="en-US" b="1" dirty="0" smtClean="0"/>
              <a:t>他也是差了我来</a:t>
            </a:r>
            <a:r>
              <a:rPr lang="zh-CN" altLang="en-US" dirty="0" smtClean="0"/>
              <a:t>（</a:t>
            </a:r>
            <a:r>
              <a:rPr lang="en-US" altLang="zh-CN" dirty="0" smtClean="0"/>
              <a:t>7:28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marL="182880" indent="0">
              <a:lnSpc>
                <a:spcPct val="140000"/>
              </a:lnSpc>
              <a:buNone/>
            </a:pPr>
            <a:r>
              <a:rPr lang="zh-CN" altLang="en-US" dirty="0" smtClean="0"/>
              <a:t>我的去处：以后就回到</a:t>
            </a:r>
            <a:r>
              <a:rPr lang="zh-CN" altLang="en-US" b="1" dirty="0" smtClean="0"/>
              <a:t>差我来的</a:t>
            </a:r>
            <a:r>
              <a:rPr lang="zh-CN" altLang="en-US" dirty="0" smtClean="0"/>
              <a:t>那里去（</a:t>
            </a:r>
            <a:r>
              <a:rPr lang="en-US" altLang="zh-CN" dirty="0" smtClean="0"/>
              <a:t>7:33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marL="182880" indent="0">
              <a:lnSpc>
                <a:spcPct val="140000"/>
              </a:lnSpc>
              <a:buNone/>
            </a:pPr>
            <a:endParaRPr lang="en-US" altLang="zh-CN" sz="1300" dirty="0" smtClean="0"/>
          </a:p>
          <a:p>
            <a:pPr marL="182880" indent="0">
              <a:lnSpc>
                <a:spcPct val="140000"/>
              </a:lnSpc>
              <a:buNone/>
            </a:pPr>
            <a:r>
              <a:rPr lang="zh-CN" altLang="en-US" dirty="0" smtClean="0">
                <a:latin typeface="KaiTi" pitchFamily="49" charset="-122"/>
                <a:ea typeface="KaiTi" pitchFamily="49" charset="-122"/>
              </a:rPr>
              <a:t>以上主耶稣的话，全都指向“差我来者”，即父神，而接下来</a:t>
            </a:r>
            <a:r>
              <a:rPr lang="en-US" altLang="zh-CN" dirty="0" smtClean="0">
                <a:latin typeface="KaiTi" pitchFamily="49" charset="-122"/>
                <a:ea typeface="KaiTi" pitchFamily="49" charset="-122"/>
              </a:rPr>
              <a:t>37</a:t>
            </a:r>
            <a:r>
              <a:rPr lang="zh-CN" altLang="en-US" dirty="0" smtClean="0">
                <a:latin typeface="KaiTi" pitchFamily="49" charset="-122"/>
                <a:ea typeface="KaiTi" pitchFamily="49" charset="-122"/>
              </a:rPr>
              <a:t>节，主耶稣直接指向自己</a:t>
            </a:r>
            <a:r>
              <a:rPr lang="en-US" altLang="zh-CN" dirty="0" smtClean="0">
                <a:latin typeface="KaiTi" pitchFamily="49" charset="-122"/>
                <a:ea typeface="KaiTi" pitchFamily="49" charset="-122"/>
              </a:rPr>
              <a:t>——</a:t>
            </a:r>
          </a:p>
          <a:p>
            <a:pPr marL="182880" indent="0">
              <a:lnSpc>
                <a:spcPct val="140000"/>
              </a:lnSpc>
              <a:buNone/>
            </a:pPr>
            <a:r>
              <a:rPr lang="en-US" altLang="zh-CN" sz="1100" dirty="0" smtClean="0">
                <a:latin typeface="KaiTi" pitchFamily="49" charset="-122"/>
                <a:ea typeface="KaiTi" pitchFamily="49" charset="-122"/>
              </a:rPr>
              <a:t>             </a:t>
            </a:r>
          </a:p>
          <a:p>
            <a:pPr marL="182880" indent="0">
              <a:lnSpc>
                <a:spcPct val="140000"/>
              </a:lnSpc>
              <a:buNone/>
            </a:pPr>
            <a:r>
              <a:rPr lang="en-US" altLang="zh-CN" dirty="0" smtClean="0">
                <a:solidFill>
                  <a:srgbClr val="C00000"/>
                </a:solidFill>
              </a:rPr>
              <a:t> </a:t>
            </a:r>
            <a:r>
              <a:rPr lang="zh-CN" altLang="en-US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主的呼召：人若渴了，可以到我这里来喝</a:t>
            </a:r>
            <a:r>
              <a:rPr lang="zh-CN" altLang="en-US" dirty="0" smtClean="0"/>
              <a:t>（</a:t>
            </a:r>
            <a:r>
              <a:rPr lang="en-US" altLang="zh-CN" dirty="0" smtClean="0"/>
              <a:t>7:37</a:t>
            </a:r>
            <a:r>
              <a:rPr lang="zh-CN" altLang="en-US" dirty="0" smtClean="0"/>
              <a:t>）</a:t>
            </a:r>
            <a:r>
              <a:rPr lang="en-US" altLang="zh-CN" dirty="0" smtClean="0"/>
              <a:t>———————</a:t>
            </a:r>
          </a:p>
          <a:p>
            <a:pPr marL="182880" indent="0">
              <a:lnSpc>
                <a:spcPct val="140000"/>
              </a:lnSpc>
              <a:buNone/>
            </a:pPr>
            <a:endParaRPr lang="en-US" altLang="zh-CN" sz="1100" dirty="0" smtClean="0"/>
          </a:p>
          <a:p>
            <a:pPr marL="182880" indent="0">
              <a:lnSpc>
                <a:spcPct val="140000"/>
              </a:lnSpc>
              <a:buNone/>
            </a:pPr>
            <a:r>
              <a:rPr lang="en-US" altLang="zh-CN" dirty="0" smtClean="0"/>
              <a:t>【</a:t>
            </a:r>
            <a:r>
              <a:rPr lang="zh-CN" altLang="en-US" dirty="0" smtClean="0"/>
              <a:t>对比：约翰福音里，主耶稣少用“人子”来自指。</a:t>
            </a:r>
            <a:r>
              <a:rPr lang="en-US" altLang="zh-CN" dirty="0" smtClean="0"/>
              <a:t>】</a:t>
            </a:r>
          </a:p>
        </p:txBody>
      </p:sp>
      <p:sp>
        <p:nvSpPr>
          <p:cNvPr id="4" name="Rectangle 3"/>
          <p:cNvSpPr/>
          <p:nvPr/>
        </p:nvSpPr>
        <p:spPr>
          <a:xfrm>
            <a:off x="6324600" y="1962150"/>
            <a:ext cx="1371600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指向父神</a:t>
            </a:r>
            <a:endParaRPr lang="zh-CN" altLang="en-US" b="1" dirty="0"/>
          </a:p>
        </p:txBody>
      </p:sp>
      <p:sp>
        <p:nvSpPr>
          <p:cNvPr id="5" name="Right Brace 4"/>
          <p:cNvSpPr/>
          <p:nvPr/>
        </p:nvSpPr>
        <p:spPr>
          <a:xfrm>
            <a:off x="5562600" y="1885950"/>
            <a:ext cx="304800" cy="685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5"/>
          <p:cNvSpPr/>
          <p:nvPr/>
        </p:nvSpPr>
        <p:spPr>
          <a:xfrm>
            <a:off x="6324600" y="3257550"/>
            <a:ext cx="13716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指向自己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90550"/>
            <a:ext cx="8305800" cy="400407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sz="6000" dirty="0" smtClean="0">
                <a:solidFill>
                  <a:srgbClr val="C00000"/>
                </a:solidFill>
                <a:latin typeface="KaiTi" pitchFamily="49" charset="-122"/>
                <a:ea typeface="KaiTi" pitchFamily="49" charset="-122"/>
              </a:rPr>
              <a:t>“</a:t>
            </a:r>
            <a:r>
              <a:rPr lang="zh-CN" alt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活水的江河</a:t>
            </a:r>
            <a:r>
              <a:rPr lang="zh-CN" altLang="en-US" sz="6000" dirty="0" smtClean="0">
                <a:solidFill>
                  <a:srgbClr val="C00000"/>
                </a:solidFill>
                <a:latin typeface="KaiTi" pitchFamily="49" charset="-122"/>
                <a:ea typeface="KaiTi" pitchFamily="49" charset="-122"/>
              </a:rPr>
              <a:t>”</a:t>
            </a:r>
            <a:endParaRPr lang="en-US" altLang="zh-CN" sz="6000" dirty="0" smtClean="0">
              <a:solidFill>
                <a:srgbClr val="C00000"/>
              </a:solidFill>
              <a:latin typeface="KaiTi" pitchFamily="49" charset="-122"/>
              <a:ea typeface="KaiTi" pitchFamily="49" charset="-122"/>
            </a:endParaRPr>
          </a:p>
          <a:p>
            <a:pPr>
              <a:buNone/>
            </a:pPr>
            <a:endParaRPr lang="en-US" altLang="zh-CN" dirty="0" smtClean="0">
              <a:solidFill>
                <a:srgbClr val="C00000"/>
              </a:solidFill>
            </a:endParaRPr>
          </a:p>
          <a:p>
            <a:pPr marL="182880" indent="0">
              <a:lnSpc>
                <a:spcPct val="140000"/>
              </a:lnSpc>
              <a:buNone/>
            </a:pPr>
            <a:r>
              <a:rPr lang="zh-CN" altLang="en-US" dirty="0" smtClean="0">
                <a:solidFill>
                  <a:srgbClr val="C00000"/>
                </a:solidFill>
              </a:rPr>
              <a:t>结</a:t>
            </a:r>
            <a:r>
              <a:rPr lang="en-US" altLang="zh-CN" dirty="0" smtClean="0">
                <a:solidFill>
                  <a:srgbClr val="C00000"/>
                </a:solidFill>
              </a:rPr>
              <a:t>47:1-9 </a:t>
            </a:r>
            <a:r>
              <a:rPr lang="zh-CN" altLang="en-US" dirty="0" smtClean="0">
                <a:solidFill>
                  <a:srgbClr val="C00000"/>
                </a:solidFill>
              </a:rPr>
              <a:t> 见殿的门槛下有水往东流出</a:t>
            </a:r>
            <a:r>
              <a:rPr lang="en-US" altLang="zh-CN" dirty="0" smtClean="0">
                <a:solidFill>
                  <a:srgbClr val="C00000"/>
                </a:solidFill>
              </a:rPr>
              <a:t>……</a:t>
            </a:r>
            <a:r>
              <a:rPr lang="zh-CN" altLang="en-US" dirty="0" smtClean="0">
                <a:solidFill>
                  <a:srgbClr val="C00000"/>
                </a:solidFill>
              </a:rPr>
              <a:t>由殿的右边、在祭坛的南边往下流</a:t>
            </a:r>
            <a:r>
              <a:rPr lang="en-US" altLang="zh-CN" dirty="0" smtClean="0">
                <a:solidFill>
                  <a:srgbClr val="C00000"/>
                </a:solidFill>
              </a:rPr>
              <a:t>……</a:t>
            </a:r>
            <a:r>
              <a:rPr lang="zh-CN" altLang="en-US" dirty="0" smtClean="0">
                <a:solidFill>
                  <a:srgbClr val="C00000"/>
                </a:solidFill>
              </a:rPr>
              <a:t>水到踝子骨</a:t>
            </a:r>
            <a:r>
              <a:rPr lang="en-US" altLang="zh-CN" dirty="0" smtClean="0">
                <a:solidFill>
                  <a:srgbClr val="C00000"/>
                </a:solidFill>
              </a:rPr>
              <a:t>……</a:t>
            </a:r>
            <a:r>
              <a:rPr lang="zh-CN" altLang="en-US" dirty="0" smtClean="0">
                <a:solidFill>
                  <a:srgbClr val="C00000"/>
                </a:solidFill>
              </a:rPr>
              <a:t>水就到膝</a:t>
            </a:r>
            <a:r>
              <a:rPr lang="en-US" altLang="zh-CN" dirty="0" smtClean="0">
                <a:solidFill>
                  <a:srgbClr val="C00000"/>
                </a:solidFill>
              </a:rPr>
              <a:t>……</a:t>
            </a:r>
            <a:r>
              <a:rPr lang="zh-CN" altLang="en-US" dirty="0" smtClean="0">
                <a:solidFill>
                  <a:srgbClr val="C00000"/>
                </a:solidFill>
              </a:rPr>
              <a:t>水便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marL="182880" indent="0">
              <a:lnSpc>
                <a:spcPct val="140000"/>
              </a:lnSpc>
              <a:buNone/>
            </a:pPr>
            <a:r>
              <a:rPr lang="en-US" altLang="zh-CN" dirty="0" smtClean="0">
                <a:solidFill>
                  <a:srgbClr val="C00000"/>
                </a:solidFill>
              </a:rPr>
              <a:t>             </a:t>
            </a:r>
            <a:r>
              <a:rPr lang="zh-CN" altLang="en-US" dirty="0" smtClean="0">
                <a:solidFill>
                  <a:srgbClr val="C00000"/>
                </a:solidFill>
              </a:rPr>
              <a:t>到腰。又量了一千肘、水便成了河</a:t>
            </a:r>
            <a:r>
              <a:rPr lang="en-US" altLang="zh-CN" dirty="0" smtClean="0">
                <a:solidFill>
                  <a:srgbClr val="C00000"/>
                </a:solidFill>
              </a:rPr>
              <a:t>……</a:t>
            </a:r>
            <a:r>
              <a:rPr lang="zh-CN" altLang="en-US" dirty="0" smtClean="0">
                <a:solidFill>
                  <a:srgbClr val="C00000"/>
                </a:solidFill>
              </a:rPr>
              <a:t>我回到河边的时候、见在河这边、与那边的岸上、有极多的树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marL="182880" indent="0">
              <a:lnSpc>
                <a:spcPct val="140000"/>
              </a:lnSpc>
              <a:buNone/>
            </a:pPr>
            <a:r>
              <a:rPr lang="en-US" altLang="zh-CN" dirty="0" smtClean="0">
                <a:solidFill>
                  <a:srgbClr val="C00000"/>
                </a:solidFill>
              </a:rPr>
              <a:t>             </a:t>
            </a:r>
            <a:r>
              <a:rPr lang="zh-CN" altLang="en-US" dirty="0" smtClean="0">
                <a:solidFill>
                  <a:srgbClr val="C00000"/>
                </a:solidFill>
              </a:rPr>
              <a:t>木。</a:t>
            </a:r>
            <a:r>
              <a:rPr lang="en-US" altLang="zh-CN" dirty="0" smtClean="0">
                <a:solidFill>
                  <a:srgbClr val="C00000"/>
                </a:solidFill>
              </a:rPr>
              <a:t>……</a:t>
            </a:r>
            <a:r>
              <a:rPr lang="zh-CN" altLang="en-US" dirty="0" smtClean="0">
                <a:solidFill>
                  <a:srgbClr val="C00000"/>
                </a:solidFill>
              </a:rPr>
              <a:t>这水往东方流去、必下到亚拉巴、直到海．所发出来的水、必流入盐海、使水变甜。</a:t>
            </a:r>
            <a:r>
              <a:rPr lang="en-US" altLang="zh-CN" dirty="0" smtClean="0">
                <a:solidFill>
                  <a:srgbClr val="C00000"/>
                </a:solidFill>
              </a:rPr>
              <a:t>……</a:t>
            </a:r>
            <a:r>
              <a:rPr lang="zh-CN" altLang="en-US" dirty="0" smtClean="0">
                <a:solidFill>
                  <a:srgbClr val="C00000"/>
                </a:solidFill>
              </a:rPr>
              <a:t>这河水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marL="182880" indent="0">
              <a:lnSpc>
                <a:spcPct val="140000"/>
              </a:lnSpc>
              <a:buNone/>
            </a:pPr>
            <a:r>
              <a:rPr lang="en-US" altLang="zh-CN" dirty="0" smtClean="0">
                <a:solidFill>
                  <a:srgbClr val="C00000"/>
                </a:solidFill>
              </a:rPr>
              <a:t>              </a:t>
            </a:r>
            <a:r>
              <a:rPr lang="zh-CN" altLang="en-US" dirty="0" smtClean="0">
                <a:solidFill>
                  <a:srgbClr val="C00000"/>
                </a:solidFill>
              </a:rPr>
              <a:t>所到之处、百物都必生活。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marL="182880" indent="0">
              <a:lnSpc>
                <a:spcPct val="140000"/>
              </a:lnSpc>
              <a:buNone/>
            </a:pPr>
            <a:r>
              <a:rPr lang="zh-CN" altLang="en-US" dirty="0" smtClean="0">
                <a:solidFill>
                  <a:srgbClr val="C00000"/>
                </a:solidFill>
              </a:rPr>
              <a:t>亚</a:t>
            </a:r>
            <a:r>
              <a:rPr lang="en-US" altLang="zh-CN" dirty="0" smtClean="0">
                <a:solidFill>
                  <a:srgbClr val="C00000"/>
                </a:solidFill>
              </a:rPr>
              <a:t>13:1  </a:t>
            </a:r>
            <a:r>
              <a:rPr lang="zh-CN" altLang="en-US" dirty="0" smtClean="0">
                <a:solidFill>
                  <a:srgbClr val="C00000"/>
                </a:solidFill>
              </a:rPr>
              <a:t>那日必给大卫家和耶路撒冷的居民、开一个泉源、洗除罪恶与污秽。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marL="182880" indent="0">
              <a:lnSpc>
                <a:spcPct val="140000"/>
              </a:lnSpc>
              <a:buNone/>
            </a:pPr>
            <a:r>
              <a:rPr lang="zh-CN" altLang="en-US" dirty="0" smtClean="0">
                <a:solidFill>
                  <a:srgbClr val="C00000"/>
                </a:solidFill>
              </a:rPr>
              <a:t>诗</a:t>
            </a:r>
            <a:r>
              <a:rPr lang="en-US" altLang="zh-CN" dirty="0" smtClean="0">
                <a:solidFill>
                  <a:srgbClr val="C00000"/>
                </a:solidFill>
              </a:rPr>
              <a:t>78:16   </a:t>
            </a:r>
            <a:r>
              <a:rPr lang="zh-CN" altLang="en-US" dirty="0" smtClean="0">
                <a:solidFill>
                  <a:srgbClr val="C00000"/>
                </a:solidFill>
              </a:rPr>
              <a:t>他使水从盘石涌出，叫水如江河下流。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marL="182880" indent="0">
              <a:lnSpc>
                <a:spcPct val="140000"/>
              </a:lnSpc>
              <a:buNone/>
            </a:pPr>
            <a:r>
              <a:rPr lang="zh-CN" altLang="en-US" dirty="0" smtClean="0">
                <a:solidFill>
                  <a:srgbClr val="C00000"/>
                </a:solidFill>
              </a:rPr>
              <a:t>诗</a:t>
            </a:r>
            <a:r>
              <a:rPr lang="en-US" altLang="zh-CN" dirty="0" smtClean="0">
                <a:solidFill>
                  <a:srgbClr val="C00000"/>
                </a:solidFill>
              </a:rPr>
              <a:t>105:41  </a:t>
            </a:r>
            <a:r>
              <a:rPr lang="zh-CN" altLang="en-US" dirty="0" smtClean="0">
                <a:solidFill>
                  <a:srgbClr val="C00000"/>
                </a:solidFill>
              </a:rPr>
              <a:t>他打开盘石，水就涌出，在干旱之处，水流成河。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marL="182880" indent="0">
              <a:lnSpc>
                <a:spcPct val="140000"/>
              </a:lnSpc>
              <a:buNone/>
            </a:pPr>
            <a:r>
              <a:rPr lang="zh-CN" altLang="en-US" dirty="0" smtClean="0">
                <a:solidFill>
                  <a:srgbClr val="C00000"/>
                </a:solidFill>
              </a:rPr>
              <a:t>赛</a:t>
            </a:r>
            <a:r>
              <a:rPr lang="en-US" altLang="zh-CN" dirty="0" smtClean="0">
                <a:solidFill>
                  <a:srgbClr val="C00000"/>
                </a:solidFill>
              </a:rPr>
              <a:t>44:3  </a:t>
            </a:r>
            <a:r>
              <a:rPr lang="zh-CN" altLang="en-US" dirty="0" smtClean="0">
                <a:solidFill>
                  <a:srgbClr val="C00000"/>
                </a:solidFill>
              </a:rPr>
              <a:t>因为我要将水浇灌口渴的人、将河浇灌干旱之地．我要将我的灵浇灌你的后裔、将我的福浇灌你的子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marL="182880" indent="0">
              <a:lnSpc>
                <a:spcPct val="140000"/>
              </a:lnSpc>
              <a:buNone/>
            </a:pPr>
            <a:r>
              <a:rPr lang="en-US" altLang="zh-CN" dirty="0" smtClean="0">
                <a:solidFill>
                  <a:srgbClr val="C00000"/>
                </a:solidFill>
              </a:rPr>
              <a:t>               </a:t>
            </a:r>
            <a:r>
              <a:rPr lang="zh-CN" altLang="en-US" dirty="0" smtClean="0">
                <a:solidFill>
                  <a:srgbClr val="C00000"/>
                </a:solidFill>
              </a:rPr>
              <a:t>孙。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marL="182880" indent="0">
              <a:lnSpc>
                <a:spcPct val="140000"/>
              </a:lnSpc>
              <a:buNone/>
            </a:pPr>
            <a:r>
              <a:rPr lang="zh-CN" altLang="en-US" dirty="0" smtClean="0">
                <a:solidFill>
                  <a:srgbClr val="C00000"/>
                </a:solidFill>
              </a:rPr>
              <a:t>赛</a:t>
            </a:r>
            <a:r>
              <a:rPr lang="en-US" altLang="zh-CN" dirty="0" smtClean="0">
                <a:solidFill>
                  <a:srgbClr val="C00000"/>
                </a:solidFill>
              </a:rPr>
              <a:t>55:1  </a:t>
            </a:r>
            <a:r>
              <a:rPr lang="zh-CN" altLang="en-US" dirty="0" smtClean="0">
                <a:solidFill>
                  <a:srgbClr val="C00000"/>
                </a:solidFill>
              </a:rPr>
              <a:t>你们一切干渴的都当就近水来．没有银钱的也可以来．你们都来、买了吃．不用银钱、不用价值、也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marL="182880" indent="0">
              <a:lnSpc>
                <a:spcPct val="140000"/>
              </a:lnSpc>
              <a:buNone/>
            </a:pPr>
            <a:r>
              <a:rPr lang="en-US" altLang="zh-CN" dirty="0" smtClean="0">
                <a:solidFill>
                  <a:srgbClr val="C00000"/>
                </a:solidFill>
              </a:rPr>
              <a:t>               </a:t>
            </a:r>
            <a:r>
              <a:rPr lang="zh-CN" altLang="en-US" dirty="0" smtClean="0">
                <a:solidFill>
                  <a:srgbClr val="C00000"/>
                </a:solidFill>
              </a:rPr>
              <a:t>来买酒和奶。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14351"/>
            <a:ext cx="8458200" cy="4114799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sz="59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福</a:t>
            </a:r>
            <a:r>
              <a:rPr lang="zh-CN" altLang="en-US" sz="59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音的呼召</a:t>
            </a:r>
            <a:r>
              <a:rPr lang="zh-CN" altLang="en-US" sz="5100" dirty="0" smtClean="0">
                <a:solidFill>
                  <a:srgbClr val="C00000"/>
                </a:solidFill>
                <a:latin typeface="KaiTi" pitchFamily="49" charset="-122"/>
                <a:ea typeface="KaiTi" pitchFamily="49" charset="-122"/>
              </a:rPr>
              <a:t>！</a:t>
            </a:r>
            <a:endParaRPr lang="en-US" altLang="zh-CN" sz="5100" dirty="0" smtClean="0">
              <a:solidFill>
                <a:srgbClr val="C00000"/>
              </a:solidFill>
              <a:latin typeface="KaiTi" pitchFamily="49" charset="-122"/>
              <a:ea typeface="KaiTi" pitchFamily="49" charset="-122"/>
            </a:endParaRPr>
          </a:p>
          <a:p>
            <a:pPr>
              <a:buNone/>
            </a:pPr>
            <a:endParaRPr lang="en-US" altLang="zh-CN" dirty="0" smtClean="0"/>
          </a:p>
          <a:p>
            <a:pPr marL="182880" indent="0">
              <a:lnSpc>
                <a:spcPct val="140000"/>
              </a:lnSpc>
              <a:buNone/>
            </a:pPr>
            <a:r>
              <a:rPr lang="zh-CN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“渴”</a:t>
            </a:r>
            <a:r>
              <a:rPr lang="en-US" altLang="zh-C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</a:t>
            </a:r>
            <a:r>
              <a:rPr lang="zh-CN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“来”</a:t>
            </a:r>
            <a:r>
              <a:rPr lang="en-US" altLang="zh-C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</a:t>
            </a:r>
            <a:r>
              <a:rPr lang="zh-CN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“喝”</a:t>
            </a:r>
            <a:r>
              <a:rPr lang="en-US" altLang="zh-C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</a:t>
            </a:r>
            <a:r>
              <a:rPr lang="zh-CN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“信”</a:t>
            </a:r>
            <a:r>
              <a:rPr lang="en-US" altLang="zh-C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</a:t>
            </a:r>
          </a:p>
          <a:p>
            <a:pPr marL="182880" indent="0">
              <a:lnSpc>
                <a:spcPct val="140000"/>
              </a:lnSpc>
              <a:buNone/>
            </a:pPr>
            <a:endParaRPr lang="en-US" altLang="zh-CN" sz="1100" dirty="0" smtClean="0"/>
          </a:p>
          <a:p>
            <a:pPr marL="182880" indent="0">
              <a:lnSpc>
                <a:spcPct val="140000"/>
              </a:lnSpc>
              <a:buNone/>
            </a:pPr>
            <a:r>
              <a:rPr lang="zh-CN" altLang="en-US" dirty="0" smtClean="0"/>
              <a:t>你渴了吗？你生命是否枯干？让你渴求活水？</a:t>
            </a:r>
            <a:endParaRPr lang="en-US" altLang="zh-CN" dirty="0" smtClean="0"/>
          </a:p>
          <a:p>
            <a:pPr marL="182880" indent="0">
              <a:lnSpc>
                <a:spcPct val="140000"/>
              </a:lnSpc>
              <a:buNone/>
            </a:pPr>
            <a:r>
              <a:rPr lang="zh-CN" altLang="en-US" dirty="0" smtClean="0"/>
              <a:t>主耶稣的这句话是对所有人的呼召。</a:t>
            </a:r>
            <a:endParaRPr lang="en-US" altLang="zh-CN" dirty="0" smtClean="0"/>
          </a:p>
          <a:p>
            <a:pPr marL="182880" indent="0">
              <a:lnSpc>
                <a:spcPct val="140000"/>
              </a:lnSpc>
              <a:buNone/>
            </a:pPr>
            <a:r>
              <a:rPr lang="zh-CN" altLang="en-US" dirty="0" smtClean="0">
                <a:solidFill>
                  <a:srgbClr val="C00000"/>
                </a:solidFill>
              </a:rPr>
              <a:t>约</a:t>
            </a:r>
            <a:r>
              <a:rPr lang="en-US" altLang="zh-CN" dirty="0" smtClean="0">
                <a:solidFill>
                  <a:srgbClr val="C00000"/>
                </a:solidFill>
              </a:rPr>
              <a:t>4:14 </a:t>
            </a:r>
            <a:r>
              <a:rPr lang="zh-CN" altLang="en-US" dirty="0" smtClean="0">
                <a:solidFill>
                  <a:srgbClr val="C00000"/>
                </a:solidFill>
              </a:rPr>
              <a:t>“人若喝我所赐的水就永远不渴．我所赐的水、要在他里头成为泉源、直涌到永生。”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marL="182880" indent="0">
              <a:lnSpc>
                <a:spcPct val="140000"/>
              </a:lnSpc>
              <a:buNone/>
            </a:pPr>
            <a:r>
              <a:rPr lang="zh-CN" altLang="en-US" dirty="0" smtClean="0">
                <a:solidFill>
                  <a:srgbClr val="C00000"/>
                </a:solidFill>
              </a:rPr>
              <a:t>启</a:t>
            </a:r>
            <a:r>
              <a:rPr lang="en-US" altLang="zh-CN" dirty="0" smtClean="0">
                <a:solidFill>
                  <a:srgbClr val="C00000"/>
                </a:solidFill>
              </a:rPr>
              <a:t>21:6 </a:t>
            </a:r>
            <a:r>
              <a:rPr lang="zh-CN" altLang="en-US" dirty="0" smtClean="0">
                <a:solidFill>
                  <a:srgbClr val="C00000"/>
                </a:solidFill>
              </a:rPr>
              <a:t>“</a:t>
            </a:r>
            <a:r>
              <a:rPr lang="en-US" altLang="zh-CN" dirty="0" smtClean="0">
                <a:solidFill>
                  <a:srgbClr val="C00000"/>
                </a:solidFill>
              </a:rPr>
              <a:t>……</a:t>
            </a:r>
            <a:r>
              <a:rPr lang="zh-CN" altLang="en-US" dirty="0" smtClean="0">
                <a:solidFill>
                  <a:srgbClr val="C00000"/>
                </a:solidFill>
              </a:rPr>
              <a:t>我要将生命泉的水白白赐给那口渴的人喝。”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marL="182880" indent="0">
              <a:lnSpc>
                <a:spcPct val="140000"/>
              </a:lnSpc>
              <a:buNone/>
            </a:pPr>
            <a:r>
              <a:rPr lang="zh-CN" altLang="en-US" dirty="0" smtClean="0">
                <a:solidFill>
                  <a:srgbClr val="C00000"/>
                </a:solidFill>
              </a:rPr>
              <a:t>启</a:t>
            </a:r>
            <a:r>
              <a:rPr lang="en-US" altLang="zh-CN" dirty="0" smtClean="0">
                <a:solidFill>
                  <a:srgbClr val="C00000"/>
                </a:solidFill>
              </a:rPr>
              <a:t>22:17 </a:t>
            </a:r>
            <a:r>
              <a:rPr lang="zh-CN" altLang="en-US" dirty="0" smtClean="0">
                <a:solidFill>
                  <a:srgbClr val="C00000"/>
                </a:solidFill>
              </a:rPr>
              <a:t>“口渴的人也当来．愿意的都可以白白取生命的水喝。”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marL="182880" indent="0">
              <a:lnSpc>
                <a:spcPct val="140000"/>
              </a:lnSpc>
              <a:buNone/>
            </a:pPr>
            <a:endParaRPr lang="en-US" altLang="zh-CN" sz="1100" dirty="0" smtClean="0">
              <a:solidFill>
                <a:srgbClr val="C00000"/>
              </a:solidFill>
            </a:endParaRPr>
          </a:p>
          <a:p>
            <a:pPr marL="182880" indent="0">
              <a:lnSpc>
                <a:spcPct val="140000"/>
              </a:lnSpc>
              <a:buNone/>
            </a:pPr>
            <a:r>
              <a:rPr lang="en-US" altLang="zh-CN" dirty="0" smtClean="0"/>
              <a:t>39</a:t>
            </a:r>
            <a:r>
              <a:rPr lang="zh-CN" altLang="en-US" dirty="0" smtClean="0"/>
              <a:t>节，</a:t>
            </a:r>
            <a:r>
              <a:rPr lang="en-US" altLang="zh-CN" dirty="0" smtClean="0"/>
              <a:t> </a:t>
            </a:r>
            <a:r>
              <a:rPr lang="zh-CN" altLang="en-US" dirty="0" smtClean="0"/>
              <a:t>作者特别解释主耶稣所讲的“活水”，指着“赐下圣灵”说的。并说当时主尚未得荣耀。</a:t>
            </a:r>
            <a:endParaRPr lang="en-US" altLang="zh-CN" dirty="0" smtClean="0"/>
          </a:p>
          <a:p>
            <a:pPr marL="182880" indent="0">
              <a:lnSpc>
                <a:spcPct val="140000"/>
              </a:lnSpc>
              <a:buNone/>
            </a:pPr>
            <a:endParaRPr lang="en-US" altLang="zh-CN" sz="1300" dirty="0" smtClean="0"/>
          </a:p>
          <a:p>
            <a:pPr marL="182880" indent="0">
              <a:lnSpc>
                <a:spcPct val="140000"/>
              </a:lnSpc>
              <a:buFont typeface="Wingdings" pitchFamily="2" charset="2"/>
              <a:buChar char="Ø"/>
            </a:pPr>
            <a:r>
              <a:rPr lang="zh-CN" altLang="en-US" dirty="0" smtClean="0"/>
              <a:t> 为什么主耶稣要向众人宣讲他们不能听懂、且尚未成为现实的事？</a:t>
            </a:r>
            <a:endParaRPr lang="en-US" altLang="zh-CN" dirty="0" smtClean="0"/>
          </a:p>
          <a:p>
            <a:pPr marL="182880" indent="0">
              <a:lnSpc>
                <a:spcPct val="140000"/>
              </a:lnSpc>
              <a:buFont typeface="Wingdings" pitchFamily="2" charset="2"/>
              <a:buChar char="Ø"/>
            </a:pPr>
            <a:r>
              <a:rPr lang="zh-CN" altLang="en-US" dirty="0" smtClean="0"/>
              <a:t> 又为什么众人对这听不懂的话的的应却是：这是那先知！这是基督！</a:t>
            </a: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9200</TotalTime>
  <Words>1689</Words>
  <Application>Microsoft Office PowerPoint</Application>
  <PresentationFormat>On-screen Show (16:9)</PresentationFormat>
  <Paragraphs>78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约翰福音 第七章</vt:lpstr>
      <vt:lpstr>Slide 2</vt:lpstr>
      <vt:lpstr>住棚节第七日的奠水礼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约翰福音 第七章</dc:title>
  <dc:creator>Thinkpad T470s</dc:creator>
  <cp:lastModifiedBy>Thinkpad T470s</cp:lastModifiedBy>
  <cp:revision>63</cp:revision>
  <dcterms:created xsi:type="dcterms:W3CDTF">2024-12-10T00:17:21Z</dcterms:created>
  <dcterms:modified xsi:type="dcterms:W3CDTF">2025-02-02T16:51:20Z</dcterms:modified>
</cp:coreProperties>
</file>