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11" r:id="rId2"/>
    <p:sldId id="312" r:id="rId3"/>
    <p:sldId id="288" r:id="rId4"/>
    <p:sldId id="315" r:id="rId5"/>
    <p:sldId id="316" r:id="rId6"/>
    <p:sldId id="317" r:id="rId7"/>
    <p:sldId id="318" r:id="rId8"/>
    <p:sldId id="291" r:id="rId9"/>
    <p:sldId id="292" r:id="rId10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8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96" y="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2025/2/23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2025/2/23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2025/2/23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2025/2/23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2025/2/23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2025/2/23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2025/2/23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2025/2/23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2025/2/23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2025/2/23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6871-6742-4F04-9A72-5EA0464FE43E}" type="datetimeFigureOut">
              <a:rPr lang="zh-CN" altLang="en-US" smtClean="0"/>
              <a:pPr/>
              <a:t>2025/2/23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66871-6742-4F04-9A72-5EA0464FE43E}" type="datetimeFigureOut">
              <a:rPr lang="zh-CN" altLang="en-US" smtClean="0"/>
              <a:pPr/>
              <a:t>2025/2/23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542B1-EA65-4380-A7AB-95B95325FE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zh-CN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约翰福音 </a:t>
            </a:r>
            <a:r>
              <a:rPr lang="zh-CN" alt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第七章</a:t>
            </a:r>
            <a:endParaRPr lang="zh-CN" altLang="en-US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105150"/>
            <a:ext cx="6172200" cy="1009650"/>
          </a:xfrm>
        </p:spPr>
        <p:txBody>
          <a:bodyPr/>
          <a:lstStyle/>
          <a:p>
            <a:pPr algn="r"/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2025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年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月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23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日</a:t>
            </a:r>
            <a:endParaRPr lang="zh-CN" altLang="en-US" dirty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14350"/>
            <a:ext cx="8305800" cy="408027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4200" b="1" dirty="0" smtClean="0">
                <a:solidFill>
                  <a:srgbClr val="C00000"/>
                </a:solidFill>
              </a:rPr>
              <a:t>约翰福音 </a:t>
            </a:r>
            <a:r>
              <a:rPr lang="en-US" altLang="zh-CN" sz="4200" b="1" dirty="0" smtClean="0">
                <a:solidFill>
                  <a:srgbClr val="C00000"/>
                </a:solidFill>
              </a:rPr>
              <a:t>7</a:t>
            </a:r>
            <a:r>
              <a:rPr lang="zh-CN" altLang="en-US" sz="4200" b="1" dirty="0" smtClean="0">
                <a:solidFill>
                  <a:srgbClr val="C00000"/>
                </a:solidFill>
              </a:rPr>
              <a:t>：</a:t>
            </a:r>
            <a:r>
              <a:rPr lang="en-US" altLang="zh-CN" sz="4200" b="1" dirty="0" smtClean="0">
                <a:solidFill>
                  <a:srgbClr val="C00000"/>
                </a:solidFill>
              </a:rPr>
              <a:t>37-52</a:t>
            </a:r>
          </a:p>
          <a:p>
            <a:pPr>
              <a:buNone/>
            </a:pPr>
            <a:endParaRPr lang="en-US" altLang="zh-CN" sz="1000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1800" dirty="0" smtClean="0">
                <a:solidFill>
                  <a:srgbClr val="C00000"/>
                </a:solidFill>
              </a:rPr>
              <a:t>        </a:t>
            </a:r>
            <a:r>
              <a:rPr lang="zh-CN" altLang="en-US" sz="1800" dirty="0" smtClean="0">
                <a:solidFill>
                  <a:srgbClr val="0070C0"/>
                </a:solidFill>
              </a:rPr>
              <a:t>节期的末日、就是最大之日、耶稣站着高声说、</a:t>
            </a:r>
            <a:r>
              <a:rPr lang="zh-CN" altLang="en-US" sz="1800" b="1" dirty="0" smtClean="0">
                <a:solidFill>
                  <a:srgbClr val="C00000"/>
                </a:solidFill>
              </a:rPr>
              <a:t>人若渴了、可以到我这里来喝。信我的人、就如经上所说、从他腹中要流出活水的江河来</a:t>
            </a:r>
            <a:r>
              <a:rPr lang="zh-CN" altLang="en-US" sz="1800" dirty="0" smtClean="0">
                <a:solidFill>
                  <a:srgbClr val="C00000"/>
                </a:solidFill>
              </a:rPr>
              <a:t>。</a:t>
            </a:r>
            <a:r>
              <a:rPr lang="zh-CN" altLang="en-US" sz="1800" dirty="0" smtClean="0">
                <a:solidFill>
                  <a:srgbClr val="0070C0"/>
                </a:solidFill>
              </a:rPr>
              <a:t>耶稣这话是指着信他之人、要受圣灵说的、那时还没有赐下圣灵来．因为耶稣尚未得着荣耀。</a:t>
            </a:r>
            <a:endParaRPr lang="en-US" altLang="zh-CN" sz="1800" dirty="0" smtClean="0">
              <a:solidFill>
                <a:srgbClr val="0070C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1800" dirty="0" smtClean="0">
                <a:solidFill>
                  <a:srgbClr val="C00000"/>
                </a:solidFill>
              </a:rPr>
              <a:t>        </a:t>
            </a:r>
            <a:r>
              <a:rPr lang="zh-CN" altLang="en-US" sz="1800" dirty="0" smtClean="0">
                <a:solidFill>
                  <a:srgbClr val="0070C0"/>
                </a:solidFill>
              </a:rPr>
              <a:t>众人听见这话、有的说、这真是那先知。有的说、这是基督．但也有的说、基督岂是从加利利出来的么。经上岂不是说、基督是大卫的后裔、从大卫本乡伯利恒出来的么。于是众人因着耶稣起了分争。其中有人要捉拿他．只是无人下手。</a:t>
            </a:r>
            <a:endParaRPr lang="en-US" altLang="zh-CN" sz="1800" dirty="0" smtClean="0">
              <a:solidFill>
                <a:srgbClr val="0070C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1800" dirty="0" smtClean="0">
                <a:solidFill>
                  <a:srgbClr val="0070C0"/>
                </a:solidFill>
              </a:rPr>
              <a:t>        </a:t>
            </a:r>
            <a:r>
              <a:rPr lang="zh-CN" altLang="en-US" sz="1800" dirty="0" smtClean="0">
                <a:solidFill>
                  <a:srgbClr val="0070C0"/>
                </a:solidFill>
              </a:rPr>
              <a:t>差役回到祭司长和法利赛人那里．他们对差役说、你们为甚么没有带他来呢。差役回答说、从来没有像他这样说话的。法利赛人说、你们也受了迷惑么。官长或是法利赛人、岂有信他的呢。但这些不明白律法的百姓、是被咒诅的。</a:t>
            </a:r>
            <a:endParaRPr lang="en-US" altLang="zh-CN" sz="1800" dirty="0" smtClean="0">
              <a:solidFill>
                <a:srgbClr val="0070C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1800" dirty="0" smtClean="0">
                <a:solidFill>
                  <a:srgbClr val="0070C0"/>
                </a:solidFill>
              </a:rPr>
              <a:t>        </a:t>
            </a:r>
            <a:r>
              <a:rPr lang="zh-CN" altLang="en-US" sz="1800" dirty="0" smtClean="0">
                <a:solidFill>
                  <a:srgbClr val="0070C0"/>
                </a:solidFill>
              </a:rPr>
              <a:t>内中有尼哥底母、就是从前去见耶稣的、对他们说、不先听本人的口供、不知道他所作的事、难道我们的律法还定他的罪么？他们回答说、你也是出于加利利么．你且去查考、就可知道加利利没有出过先知。</a:t>
            </a:r>
            <a:endParaRPr lang="zh-CN" altLang="en-US" sz="3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14351"/>
            <a:ext cx="8458200" cy="4114799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59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有耳可</a:t>
            </a:r>
            <a:r>
              <a:rPr lang="zh-CN" altLang="en-US" sz="59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听的，就应当听</a:t>
            </a:r>
            <a:r>
              <a:rPr lang="zh-CN" altLang="en-US" sz="51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！</a:t>
            </a:r>
            <a:endParaRPr lang="en-US" altLang="zh-CN" sz="51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《</a:t>
            </a:r>
            <a:r>
              <a:rPr lang="zh-CN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约翰福音</a:t>
            </a:r>
            <a:r>
              <a:rPr lang="en-US" altLang="zh-CN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zh-CN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第七章有两个焦点：</a:t>
            </a:r>
            <a:r>
              <a:rPr lang="en-US" altLang="zh-CN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</a:t>
            </a:r>
            <a:r>
              <a:rPr lang="zh-CN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节和</a:t>
            </a:r>
            <a:r>
              <a:rPr lang="en-US" altLang="zh-CN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37</a:t>
            </a:r>
            <a:r>
              <a:rPr lang="zh-CN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节。</a:t>
            </a:r>
            <a:endParaRPr lang="en-US" altLang="zh-CN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82880" indent="0">
              <a:lnSpc>
                <a:spcPct val="140000"/>
              </a:lnSpc>
              <a:buNone/>
            </a:pPr>
            <a:endParaRPr lang="en-US" altLang="zh-CN" sz="1100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sz="3500" dirty="0" smtClean="0"/>
              <a:t>28</a:t>
            </a:r>
            <a:r>
              <a:rPr lang="zh-CN" altLang="en-US" sz="3500" dirty="0" smtClean="0"/>
              <a:t>节主耶稣启示他自己；</a:t>
            </a:r>
            <a:r>
              <a:rPr lang="en-US" altLang="zh-CN" sz="3500" dirty="0" smtClean="0"/>
              <a:t>37</a:t>
            </a:r>
            <a:r>
              <a:rPr lang="zh-CN" altLang="en-US" sz="3500" dirty="0" smtClean="0"/>
              <a:t>节主耶稣应许将要来的圣灵。</a:t>
            </a:r>
            <a:r>
              <a:rPr lang="en-US" altLang="zh-CN" sz="3500" dirty="0" smtClean="0">
                <a:solidFill>
                  <a:schemeClr val="bg1">
                    <a:lumMod val="65000"/>
                  </a:schemeClr>
                </a:solidFill>
              </a:rPr>
              <a:t>【8</a:t>
            </a:r>
            <a:r>
              <a:rPr lang="zh-CN" altLang="en-US" sz="3500" dirty="0" smtClean="0">
                <a:solidFill>
                  <a:schemeClr val="bg1">
                    <a:lumMod val="65000"/>
                  </a:schemeClr>
                </a:solidFill>
              </a:rPr>
              <a:t>：</a:t>
            </a:r>
            <a:r>
              <a:rPr lang="en-US" altLang="zh-CN" sz="3500" dirty="0" smtClean="0">
                <a:solidFill>
                  <a:schemeClr val="bg1">
                    <a:lumMod val="65000"/>
                  </a:schemeClr>
                </a:solidFill>
              </a:rPr>
              <a:t>12</a:t>
            </a:r>
            <a:r>
              <a:rPr lang="zh-CN" altLang="en-US" sz="3500" dirty="0" smtClean="0">
                <a:solidFill>
                  <a:schemeClr val="bg1">
                    <a:lumMod val="65000"/>
                  </a:schemeClr>
                </a:solidFill>
              </a:rPr>
              <a:t>主耶稣启示自己</a:t>
            </a:r>
            <a:r>
              <a:rPr lang="en-US" altLang="zh-CN" sz="3500" dirty="0" smtClean="0">
                <a:solidFill>
                  <a:schemeClr val="bg1">
                    <a:lumMod val="65000"/>
                  </a:schemeClr>
                </a:solidFill>
              </a:rPr>
              <a:t>】</a:t>
            </a: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</a:rPr>
              <a:t>约</a:t>
            </a:r>
            <a:r>
              <a:rPr lang="en-US" altLang="zh-CN" dirty="0" smtClean="0">
                <a:solidFill>
                  <a:srgbClr val="C00000"/>
                </a:solidFill>
              </a:rPr>
              <a:t>4:14 </a:t>
            </a:r>
            <a:r>
              <a:rPr lang="zh-CN" altLang="en-US" dirty="0" smtClean="0">
                <a:solidFill>
                  <a:srgbClr val="C00000"/>
                </a:solidFill>
              </a:rPr>
              <a:t>“人若喝我所赐的水就永远不渴．我所赐的水、要在他里头成为泉源、直涌到永生。”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</a:rPr>
              <a:t>启</a:t>
            </a:r>
            <a:r>
              <a:rPr lang="en-US" altLang="zh-CN" dirty="0" smtClean="0">
                <a:solidFill>
                  <a:srgbClr val="C00000"/>
                </a:solidFill>
              </a:rPr>
              <a:t>21:6 </a:t>
            </a:r>
            <a:r>
              <a:rPr lang="zh-CN" altLang="en-US" dirty="0" smtClean="0">
                <a:solidFill>
                  <a:srgbClr val="C00000"/>
                </a:solidFill>
              </a:rPr>
              <a:t>“</a:t>
            </a:r>
            <a:r>
              <a:rPr lang="en-US" altLang="zh-CN" dirty="0" smtClean="0">
                <a:solidFill>
                  <a:srgbClr val="C00000"/>
                </a:solidFill>
              </a:rPr>
              <a:t>……</a:t>
            </a:r>
            <a:r>
              <a:rPr lang="zh-CN" altLang="en-US" dirty="0" smtClean="0">
                <a:solidFill>
                  <a:srgbClr val="C00000"/>
                </a:solidFill>
              </a:rPr>
              <a:t>我要将生命泉的水白白赐给那口渴的人喝。”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</a:rPr>
              <a:t>启</a:t>
            </a:r>
            <a:r>
              <a:rPr lang="en-US" altLang="zh-CN" dirty="0" smtClean="0">
                <a:solidFill>
                  <a:srgbClr val="C00000"/>
                </a:solidFill>
              </a:rPr>
              <a:t>22:17 </a:t>
            </a:r>
            <a:r>
              <a:rPr lang="zh-CN" altLang="en-US" dirty="0" smtClean="0">
                <a:solidFill>
                  <a:srgbClr val="C00000"/>
                </a:solidFill>
              </a:rPr>
              <a:t>“口渴的人也当来．愿意的都可以白白取生命的水喝。”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 marL="182880" indent="0">
              <a:lnSpc>
                <a:spcPct val="140000"/>
              </a:lnSpc>
              <a:buNone/>
            </a:pPr>
            <a:endParaRPr lang="en-US" altLang="zh-CN" sz="1100" dirty="0" smtClean="0">
              <a:solidFill>
                <a:srgbClr val="C00000"/>
              </a:solidFill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b="1" dirty="0" smtClean="0">
                <a:solidFill>
                  <a:srgbClr val="C00000"/>
                </a:solidFill>
              </a:rPr>
              <a:t>“</a:t>
            </a:r>
            <a:r>
              <a:rPr lang="en-US" altLang="zh-CN" b="1" dirty="0" smtClean="0">
                <a:solidFill>
                  <a:srgbClr val="C00000"/>
                </a:solidFill>
              </a:rPr>
              <a:t>……</a:t>
            </a:r>
            <a:r>
              <a:rPr lang="zh-CN" altLang="en-US" b="1" dirty="0" smtClean="0">
                <a:solidFill>
                  <a:srgbClr val="C00000"/>
                </a:solidFill>
              </a:rPr>
              <a:t>从他腹中要流出活水的江河来</a:t>
            </a:r>
            <a:r>
              <a:rPr lang="zh-CN" altLang="en-US" dirty="0" smtClean="0">
                <a:solidFill>
                  <a:srgbClr val="C00000"/>
                </a:solidFill>
              </a:rPr>
              <a:t>。</a:t>
            </a:r>
            <a:r>
              <a:rPr lang="zh-CN" altLang="en-US" dirty="0" smtClean="0">
                <a:solidFill>
                  <a:srgbClr val="0070C0"/>
                </a:solidFill>
              </a:rPr>
              <a:t>耶稣这话是指着信他之人、要受圣灵说的、那时还没有赐下圣灵来．因为耶稣尚未得着荣耀。”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dirty="0" smtClean="0"/>
              <a:t>39</a:t>
            </a:r>
            <a:r>
              <a:rPr lang="zh-CN" altLang="en-US" dirty="0" smtClean="0"/>
              <a:t>节，是作者的旁白，特别解释主耶稣所讲的“活水”，指着“圣灵”说的。因主尚未得荣耀。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endParaRPr lang="en-US" altLang="zh-CN" sz="1300" dirty="0" smtClean="0"/>
          </a:p>
          <a:p>
            <a:pPr marL="18288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dirty="0" smtClean="0"/>
              <a:t> 为什么主耶稣要向众人宣讲他们不能听懂、且尚未成为现实的事？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dirty="0" smtClean="0"/>
              <a:t> 又为什么众人对这听不懂的话的的应却是：这是那先知！这是基督！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90550"/>
            <a:ext cx="8305800" cy="400407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60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“</a:t>
            </a:r>
            <a:r>
              <a:rPr lang="zh-CN" altLang="en-US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活水的江河</a:t>
            </a:r>
            <a:r>
              <a:rPr lang="zh-CN" altLang="en-US" sz="60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”</a:t>
            </a:r>
            <a:endParaRPr lang="en-US" altLang="zh-CN" sz="60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</a:rPr>
              <a:t>结</a:t>
            </a:r>
            <a:r>
              <a:rPr lang="en-US" altLang="zh-CN" dirty="0" smtClean="0">
                <a:solidFill>
                  <a:srgbClr val="C00000"/>
                </a:solidFill>
              </a:rPr>
              <a:t>47:1-9 </a:t>
            </a:r>
            <a:r>
              <a:rPr lang="zh-CN" altLang="en-US" dirty="0" smtClean="0">
                <a:solidFill>
                  <a:srgbClr val="C00000"/>
                </a:solidFill>
              </a:rPr>
              <a:t> 见殿的门槛下有水往东流出</a:t>
            </a:r>
            <a:r>
              <a:rPr lang="en-US" altLang="zh-CN" dirty="0" smtClean="0">
                <a:solidFill>
                  <a:srgbClr val="C00000"/>
                </a:solidFill>
              </a:rPr>
              <a:t>……</a:t>
            </a:r>
            <a:r>
              <a:rPr lang="zh-CN" altLang="en-US" dirty="0" smtClean="0">
                <a:solidFill>
                  <a:srgbClr val="C00000"/>
                </a:solidFill>
              </a:rPr>
              <a:t>由殿的右边、在祭坛的南边往下流</a:t>
            </a:r>
            <a:r>
              <a:rPr lang="en-US" altLang="zh-CN" dirty="0" smtClean="0">
                <a:solidFill>
                  <a:srgbClr val="C00000"/>
                </a:solidFill>
              </a:rPr>
              <a:t>……</a:t>
            </a:r>
            <a:r>
              <a:rPr lang="zh-CN" altLang="en-US" dirty="0" smtClean="0">
                <a:solidFill>
                  <a:srgbClr val="C00000"/>
                </a:solidFill>
              </a:rPr>
              <a:t>水到踝子骨</a:t>
            </a:r>
            <a:r>
              <a:rPr lang="en-US" altLang="zh-CN" dirty="0" smtClean="0">
                <a:solidFill>
                  <a:srgbClr val="C00000"/>
                </a:solidFill>
              </a:rPr>
              <a:t>……</a:t>
            </a:r>
            <a:r>
              <a:rPr lang="zh-CN" altLang="en-US" dirty="0" smtClean="0">
                <a:solidFill>
                  <a:srgbClr val="C00000"/>
                </a:solidFill>
              </a:rPr>
              <a:t>水就到膝</a:t>
            </a:r>
            <a:r>
              <a:rPr lang="en-US" altLang="zh-CN" dirty="0" smtClean="0">
                <a:solidFill>
                  <a:srgbClr val="C00000"/>
                </a:solidFill>
              </a:rPr>
              <a:t>……</a:t>
            </a:r>
            <a:r>
              <a:rPr lang="zh-CN" altLang="en-US" dirty="0" smtClean="0">
                <a:solidFill>
                  <a:srgbClr val="C00000"/>
                </a:solidFill>
              </a:rPr>
              <a:t>水便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dirty="0" smtClean="0">
                <a:solidFill>
                  <a:srgbClr val="C00000"/>
                </a:solidFill>
              </a:rPr>
              <a:t>             </a:t>
            </a:r>
            <a:r>
              <a:rPr lang="zh-CN" altLang="en-US" dirty="0" smtClean="0">
                <a:solidFill>
                  <a:srgbClr val="C00000"/>
                </a:solidFill>
              </a:rPr>
              <a:t>到腰。又量了一千肘、水便成了河</a:t>
            </a:r>
            <a:r>
              <a:rPr lang="en-US" altLang="zh-CN" dirty="0" smtClean="0">
                <a:solidFill>
                  <a:srgbClr val="C00000"/>
                </a:solidFill>
              </a:rPr>
              <a:t>……</a:t>
            </a:r>
            <a:r>
              <a:rPr lang="zh-CN" altLang="en-US" dirty="0" smtClean="0">
                <a:solidFill>
                  <a:srgbClr val="C00000"/>
                </a:solidFill>
              </a:rPr>
              <a:t>我回到河边的时候、见在河这边、与那边的岸上、有极多的树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dirty="0" smtClean="0">
                <a:solidFill>
                  <a:srgbClr val="C00000"/>
                </a:solidFill>
              </a:rPr>
              <a:t>             </a:t>
            </a:r>
            <a:r>
              <a:rPr lang="zh-CN" altLang="en-US" dirty="0" smtClean="0">
                <a:solidFill>
                  <a:srgbClr val="C00000"/>
                </a:solidFill>
              </a:rPr>
              <a:t>木。</a:t>
            </a:r>
            <a:r>
              <a:rPr lang="en-US" altLang="zh-CN" dirty="0" smtClean="0">
                <a:solidFill>
                  <a:srgbClr val="C00000"/>
                </a:solidFill>
              </a:rPr>
              <a:t>……</a:t>
            </a:r>
            <a:r>
              <a:rPr lang="zh-CN" altLang="en-US" dirty="0" smtClean="0">
                <a:solidFill>
                  <a:srgbClr val="C00000"/>
                </a:solidFill>
              </a:rPr>
              <a:t>这水往东方流去、必下到亚拉巴、直到海．所发出来的水、必流入盐海、使水变甜。</a:t>
            </a:r>
            <a:r>
              <a:rPr lang="en-US" altLang="zh-CN" dirty="0" smtClean="0">
                <a:solidFill>
                  <a:srgbClr val="C00000"/>
                </a:solidFill>
              </a:rPr>
              <a:t>……</a:t>
            </a:r>
            <a:r>
              <a:rPr lang="zh-CN" altLang="en-US" dirty="0" smtClean="0">
                <a:solidFill>
                  <a:srgbClr val="C00000"/>
                </a:solidFill>
              </a:rPr>
              <a:t>这河水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dirty="0" smtClean="0">
                <a:solidFill>
                  <a:srgbClr val="C00000"/>
                </a:solidFill>
              </a:rPr>
              <a:t>              </a:t>
            </a:r>
            <a:r>
              <a:rPr lang="zh-CN" altLang="en-US" dirty="0" smtClean="0">
                <a:solidFill>
                  <a:srgbClr val="C00000"/>
                </a:solidFill>
              </a:rPr>
              <a:t>所到之处、百物都必生活。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</a:rPr>
              <a:t>亚</a:t>
            </a:r>
            <a:r>
              <a:rPr lang="en-US" altLang="zh-CN" dirty="0" smtClean="0">
                <a:solidFill>
                  <a:srgbClr val="C00000"/>
                </a:solidFill>
              </a:rPr>
              <a:t>13:1  </a:t>
            </a:r>
            <a:r>
              <a:rPr lang="zh-CN" altLang="en-US" dirty="0" smtClean="0">
                <a:solidFill>
                  <a:srgbClr val="C00000"/>
                </a:solidFill>
              </a:rPr>
              <a:t>那日必给大卫家和耶路撒冷的居民、开一个泉源、洗除罪恶与污秽。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</a:rPr>
              <a:t>诗</a:t>
            </a:r>
            <a:r>
              <a:rPr lang="en-US" altLang="zh-CN" dirty="0" smtClean="0">
                <a:solidFill>
                  <a:srgbClr val="C00000"/>
                </a:solidFill>
              </a:rPr>
              <a:t>105:41  </a:t>
            </a:r>
            <a:r>
              <a:rPr lang="zh-CN" altLang="en-US" dirty="0" smtClean="0">
                <a:solidFill>
                  <a:srgbClr val="C00000"/>
                </a:solidFill>
              </a:rPr>
              <a:t>他打开盘石，水就涌出，在干旱之处，水流成河。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</a:rPr>
              <a:t>赛</a:t>
            </a:r>
            <a:r>
              <a:rPr lang="en-US" altLang="zh-CN" dirty="0" smtClean="0">
                <a:solidFill>
                  <a:srgbClr val="C00000"/>
                </a:solidFill>
              </a:rPr>
              <a:t>44:3  </a:t>
            </a:r>
            <a:r>
              <a:rPr lang="zh-CN" altLang="en-US" dirty="0" smtClean="0">
                <a:solidFill>
                  <a:srgbClr val="C00000"/>
                </a:solidFill>
              </a:rPr>
              <a:t>因为我要将水浇灌口渴的人、将河浇灌干旱之地．我要将我的灵浇灌你的后裔、将我的福浇灌你的子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dirty="0" smtClean="0">
                <a:solidFill>
                  <a:srgbClr val="C00000"/>
                </a:solidFill>
              </a:rPr>
              <a:t>               </a:t>
            </a:r>
            <a:r>
              <a:rPr lang="zh-CN" altLang="en-US" dirty="0" smtClean="0">
                <a:solidFill>
                  <a:srgbClr val="C00000"/>
                </a:solidFill>
              </a:rPr>
              <a:t>孙。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</a:rPr>
              <a:t>赛</a:t>
            </a:r>
            <a:r>
              <a:rPr lang="en-US" altLang="zh-CN" dirty="0" smtClean="0">
                <a:solidFill>
                  <a:srgbClr val="C00000"/>
                </a:solidFill>
              </a:rPr>
              <a:t>55:1  </a:t>
            </a:r>
            <a:r>
              <a:rPr lang="zh-CN" altLang="en-US" dirty="0" smtClean="0">
                <a:solidFill>
                  <a:srgbClr val="C00000"/>
                </a:solidFill>
              </a:rPr>
              <a:t>你们一切干渴的都当就近水来．没有银钱的也可以来．你们都来、买了吃．不用银钱、不用价值、也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dirty="0" smtClean="0">
                <a:solidFill>
                  <a:srgbClr val="C00000"/>
                </a:solidFill>
              </a:rPr>
              <a:t>               </a:t>
            </a:r>
            <a:r>
              <a:rPr lang="zh-CN" altLang="en-US" dirty="0" smtClean="0">
                <a:solidFill>
                  <a:srgbClr val="C00000"/>
                </a:solidFill>
              </a:rPr>
              <a:t>来买酒和奶。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38150"/>
            <a:ext cx="8534400" cy="43434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en-US" altLang="zh-CN" sz="20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8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伟大的应许</a:t>
            </a:r>
            <a:r>
              <a:rPr lang="zh-CN" altLang="en-US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！</a:t>
            </a:r>
            <a:endParaRPr lang="en-US" altLang="zh-CN" sz="6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15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dirty="0" smtClean="0"/>
              <a:t>38</a:t>
            </a:r>
            <a:r>
              <a:rPr lang="zh-CN" altLang="en-US" dirty="0" smtClean="0"/>
              <a:t>节，主耶稣站在圣殿前，面对来过住棚节的</a:t>
            </a:r>
            <a:r>
              <a:rPr lang="zh-CN" altLang="en-US" b="1" u="sng" dirty="0" smtClean="0"/>
              <a:t>犹太众人</a:t>
            </a:r>
            <a:r>
              <a:rPr lang="zh-CN" altLang="en-US" dirty="0" smtClean="0"/>
              <a:t>，用奥秘预言的讲论方式，发出极其重要的应许！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dirty="0" smtClean="0"/>
              <a:t>39</a:t>
            </a:r>
            <a:r>
              <a:rPr lang="zh-CN" altLang="en-US" dirty="0" smtClean="0"/>
              <a:t>节，使徒约翰用“话外音”的特别写法，将主耶稣所讲的话解释出来。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endParaRPr lang="en-US" altLang="zh-CN" sz="12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/>
              <a:t>圣经中，上帝不断向人启示祂自己、启示祂的旨意、启示祂的道路。主耶稣道成肉身，进一步将最美的应许赐下。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TW" altLang="en-US" sz="1300" dirty="0" smtClean="0"/>
              <a:t/>
            </a:r>
            <a:br>
              <a:rPr lang="zh-TW" altLang="en-US" sz="1300" dirty="0" smtClean="0"/>
            </a:br>
            <a:r>
              <a:rPr lang="zh-CN" altLang="en-US" sz="3300" dirty="0" smtClean="0">
                <a:solidFill>
                  <a:srgbClr val="FF0000"/>
                </a:solidFill>
              </a:rPr>
              <a:t>箴</a:t>
            </a:r>
            <a:r>
              <a:rPr lang="en-US" altLang="zh-CN" sz="3300" dirty="0" smtClean="0">
                <a:solidFill>
                  <a:srgbClr val="FF0000"/>
                </a:solidFill>
              </a:rPr>
              <a:t>1:23  </a:t>
            </a:r>
            <a:r>
              <a:rPr lang="zh-TW" altLang="en-US" sz="3300" dirty="0" smtClean="0">
                <a:solidFill>
                  <a:srgbClr val="FF0000"/>
                </a:solidFill>
              </a:rPr>
              <a:t>你</a:t>
            </a:r>
            <a:r>
              <a:rPr lang="zh-CN" altLang="en-US" sz="3300" dirty="0" smtClean="0">
                <a:solidFill>
                  <a:srgbClr val="FF0000"/>
                </a:solidFill>
              </a:rPr>
              <a:t>们</a:t>
            </a:r>
            <a:r>
              <a:rPr lang="zh-TW" altLang="en-US" sz="3300" dirty="0" smtClean="0">
                <a:solidFill>
                  <a:srgbClr val="FF0000"/>
                </a:solidFill>
              </a:rPr>
              <a:t>因我的</a:t>
            </a:r>
            <a:r>
              <a:rPr lang="zh-CN" altLang="en-US" sz="3300" dirty="0" smtClean="0">
                <a:solidFill>
                  <a:srgbClr val="FF0000"/>
                </a:solidFill>
              </a:rPr>
              <a:t>责备</a:t>
            </a:r>
            <a:r>
              <a:rPr lang="zh-TW" altLang="en-US" sz="3300" dirty="0" smtClean="0">
                <a:solidFill>
                  <a:srgbClr val="FF0000"/>
                </a:solidFill>
              </a:rPr>
              <a:t>回</a:t>
            </a:r>
            <a:r>
              <a:rPr lang="zh-CN" altLang="en-US" sz="3300" dirty="0" smtClean="0">
                <a:solidFill>
                  <a:srgbClr val="FF0000"/>
                </a:solidFill>
              </a:rPr>
              <a:t>转</a:t>
            </a:r>
            <a:r>
              <a:rPr lang="zh-TW" altLang="en-US" sz="3300" dirty="0" smtClean="0">
                <a:solidFill>
                  <a:srgbClr val="FF0000"/>
                </a:solidFill>
              </a:rPr>
              <a:t>，我要將我的</a:t>
            </a:r>
            <a:r>
              <a:rPr lang="zh-CN" altLang="en-US" sz="3300" dirty="0" smtClean="0">
                <a:solidFill>
                  <a:srgbClr val="FF0000"/>
                </a:solidFill>
              </a:rPr>
              <a:t>灵浇灌</a:t>
            </a:r>
            <a:r>
              <a:rPr lang="zh-TW" altLang="en-US" sz="3300" dirty="0" smtClean="0">
                <a:solidFill>
                  <a:srgbClr val="FF0000"/>
                </a:solidFill>
              </a:rPr>
              <a:t>你</a:t>
            </a:r>
            <a:r>
              <a:rPr lang="zh-CN" altLang="en-US" sz="3300" dirty="0" smtClean="0">
                <a:solidFill>
                  <a:srgbClr val="FF0000"/>
                </a:solidFill>
              </a:rPr>
              <a:t>们</a:t>
            </a:r>
            <a:r>
              <a:rPr lang="zh-TW" altLang="en-US" sz="3300" dirty="0" smtClean="0">
                <a:solidFill>
                  <a:srgbClr val="FF0000"/>
                </a:solidFill>
              </a:rPr>
              <a:t>，將我的話指示你</a:t>
            </a:r>
            <a:r>
              <a:rPr lang="zh-CN" altLang="en-US" sz="3300" dirty="0" smtClean="0">
                <a:solidFill>
                  <a:srgbClr val="FF0000"/>
                </a:solidFill>
              </a:rPr>
              <a:t>们</a:t>
            </a:r>
            <a:r>
              <a:rPr lang="zh-TW" altLang="en-US" sz="3300" dirty="0" smtClean="0">
                <a:solidFill>
                  <a:srgbClr val="FF0000"/>
                </a:solidFill>
              </a:rPr>
              <a:t>。</a:t>
            </a:r>
            <a:br>
              <a:rPr lang="zh-TW" altLang="en-US" sz="3300" dirty="0" smtClean="0">
                <a:solidFill>
                  <a:srgbClr val="FF0000"/>
                </a:solidFill>
              </a:rPr>
            </a:br>
            <a:r>
              <a:rPr lang="zh-CN" altLang="en-US" sz="3300" dirty="0" smtClean="0">
                <a:solidFill>
                  <a:srgbClr val="FF0000"/>
                </a:solidFill>
              </a:rPr>
              <a:t>珥 </a:t>
            </a:r>
            <a:r>
              <a:rPr lang="en-US" altLang="zh-CN" sz="3300" dirty="0" smtClean="0">
                <a:solidFill>
                  <a:srgbClr val="FF0000"/>
                </a:solidFill>
              </a:rPr>
              <a:t>2:28–29 </a:t>
            </a:r>
            <a:r>
              <a:rPr lang="zh-CN" altLang="en-US" sz="3300" dirty="0" smtClean="0">
                <a:solidFill>
                  <a:srgbClr val="FF0000"/>
                </a:solidFill>
              </a:rPr>
              <a:t>以后，我要将我的灵浇灌凡有血气的。你们的儿女要说预言，你们的老年人要做异梦，少年人要见异像。 </a:t>
            </a: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300" dirty="0" smtClean="0">
                <a:solidFill>
                  <a:srgbClr val="FF0000"/>
                </a:solidFill>
              </a:rPr>
              <a:t>赛</a:t>
            </a:r>
            <a:r>
              <a:rPr lang="en-US" altLang="zh-CN" sz="3300" dirty="0" smtClean="0">
                <a:solidFill>
                  <a:srgbClr val="FF0000"/>
                </a:solidFill>
              </a:rPr>
              <a:t>32:15 </a:t>
            </a:r>
            <a:r>
              <a:rPr lang="zh-TW" altLang="en-US" sz="3300" dirty="0" smtClean="0">
                <a:solidFill>
                  <a:srgbClr val="FF0000"/>
                </a:solidFill>
              </a:rPr>
              <a:t>等到</a:t>
            </a:r>
            <a:r>
              <a:rPr lang="zh-CN" altLang="en-US" sz="3300" dirty="0" smtClean="0">
                <a:solidFill>
                  <a:srgbClr val="FF0000"/>
                </a:solidFill>
              </a:rPr>
              <a:t>圣灵从上浇灌我们</a:t>
            </a:r>
            <a:r>
              <a:rPr lang="zh-TW" altLang="en-US" sz="3300" dirty="0" smtClean="0">
                <a:solidFill>
                  <a:srgbClr val="FF0000"/>
                </a:solidFill>
              </a:rPr>
              <a:t>，</a:t>
            </a:r>
            <a:r>
              <a:rPr lang="zh-CN" altLang="en-US" sz="3300" dirty="0" smtClean="0">
                <a:solidFill>
                  <a:srgbClr val="FF0000"/>
                </a:solidFill>
              </a:rPr>
              <a:t>旷</a:t>
            </a:r>
            <a:r>
              <a:rPr lang="zh-TW" altLang="en-US" sz="3300" dirty="0" smtClean="0">
                <a:solidFill>
                  <a:srgbClr val="FF0000"/>
                </a:solidFill>
              </a:rPr>
              <a:t>野就</a:t>
            </a:r>
            <a:r>
              <a:rPr lang="zh-CN" altLang="en-US" sz="3300" dirty="0" smtClean="0">
                <a:solidFill>
                  <a:srgbClr val="FF0000"/>
                </a:solidFill>
              </a:rPr>
              <a:t>变为</a:t>
            </a:r>
            <a:r>
              <a:rPr lang="zh-TW" altLang="en-US" sz="3300" dirty="0" smtClean="0">
                <a:solidFill>
                  <a:srgbClr val="FF0000"/>
                </a:solidFill>
              </a:rPr>
              <a:t>肥田，肥田看如</a:t>
            </a:r>
            <a:r>
              <a:rPr lang="zh-CN" altLang="en-US" sz="3300" dirty="0" smtClean="0">
                <a:solidFill>
                  <a:srgbClr val="FF0000"/>
                </a:solidFill>
              </a:rPr>
              <a:t>树</a:t>
            </a:r>
            <a:r>
              <a:rPr lang="zh-TW" altLang="en-US" sz="3300" dirty="0" smtClean="0">
                <a:solidFill>
                  <a:srgbClr val="FF0000"/>
                </a:solidFill>
              </a:rPr>
              <a:t>林。</a:t>
            </a:r>
            <a:br>
              <a:rPr lang="zh-TW" altLang="en-US" sz="3300" dirty="0" smtClean="0">
                <a:solidFill>
                  <a:srgbClr val="FF0000"/>
                </a:solidFill>
              </a:rPr>
            </a:br>
            <a:r>
              <a:rPr lang="zh-CN" altLang="en-US" sz="3300" dirty="0" smtClean="0">
                <a:solidFill>
                  <a:srgbClr val="FF0000"/>
                </a:solidFill>
              </a:rPr>
              <a:t>结</a:t>
            </a:r>
            <a:r>
              <a:rPr lang="en-US" altLang="zh-CN" sz="3300" dirty="0" smtClean="0">
                <a:solidFill>
                  <a:srgbClr val="FF0000"/>
                </a:solidFill>
              </a:rPr>
              <a:t>36:27  </a:t>
            </a:r>
            <a:r>
              <a:rPr lang="zh-TW" altLang="en-US" sz="3300" dirty="0" smtClean="0">
                <a:solidFill>
                  <a:srgbClr val="FF0000"/>
                </a:solidFill>
              </a:rPr>
              <a:t>我必將我的</a:t>
            </a:r>
            <a:r>
              <a:rPr lang="zh-CN" altLang="en-US" sz="3300" dirty="0" smtClean="0">
                <a:solidFill>
                  <a:srgbClr val="FF0000"/>
                </a:solidFill>
              </a:rPr>
              <a:t>灵</a:t>
            </a:r>
            <a:r>
              <a:rPr lang="zh-TW" altLang="en-US" sz="3300" dirty="0" smtClean="0">
                <a:solidFill>
                  <a:srgbClr val="FF0000"/>
                </a:solidFill>
              </a:rPr>
              <a:t>放在你</a:t>
            </a:r>
            <a:r>
              <a:rPr lang="zh-CN" altLang="en-US" sz="3300" dirty="0" smtClean="0">
                <a:solidFill>
                  <a:srgbClr val="FF0000"/>
                </a:solidFill>
              </a:rPr>
              <a:t>们里</a:t>
            </a:r>
            <a:r>
              <a:rPr lang="zh-TW" altLang="en-US" sz="3300" dirty="0" smtClean="0">
                <a:solidFill>
                  <a:srgbClr val="FF0000"/>
                </a:solidFill>
              </a:rPr>
              <a:t>面，使你</a:t>
            </a:r>
            <a:r>
              <a:rPr lang="zh-CN" altLang="en-US" sz="3300" dirty="0" smtClean="0">
                <a:solidFill>
                  <a:srgbClr val="FF0000"/>
                </a:solidFill>
              </a:rPr>
              <a:t>们顺从</a:t>
            </a:r>
            <a:r>
              <a:rPr lang="zh-TW" altLang="en-US" sz="3300" dirty="0" smtClean="0">
                <a:solidFill>
                  <a:srgbClr val="FF0000"/>
                </a:solidFill>
              </a:rPr>
              <a:t>我的律例，謹守遵行我的典章。</a:t>
            </a:r>
            <a:br>
              <a:rPr lang="zh-TW" altLang="en-US" sz="3300" dirty="0" smtClean="0">
                <a:solidFill>
                  <a:srgbClr val="FF0000"/>
                </a:solidFill>
              </a:rPr>
            </a:br>
            <a:r>
              <a:rPr lang="zh-CN" altLang="en-US" sz="3300" dirty="0" smtClean="0">
                <a:solidFill>
                  <a:srgbClr val="FF0000"/>
                </a:solidFill>
              </a:rPr>
              <a:t>结</a:t>
            </a:r>
            <a:r>
              <a:rPr lang="en-US" altLang="zh-CN" sz="3300" dirty="0" smtClean="0">
                <a:solidFill>
                  <a:srgbClr val="FF0000"/>
                </a:solidFill>
              </a:rPr>
              <a:t>37:14  </a:t>
            </a:r>
            <a:r>
              <a:rPr lang="zh-TW" altLang="en-US" sz="3300" b="1" dirty="0" smtClean="0">
                <a:solidFill>
                  <a:srgbClr val="FF0000"/>
                </a:solidFill>
              </a:rPr>
              <a:t>我必將我的</a:t>
            </a:r>
            <a:r>
              <a:rPr lang="zh-CN" altLang="en-US" sz="3300" b="1" dirty="0" smtClean="0">
                <a:solidFill>
                  <a:srgbClr val="FF0000"/>
                </a:solidFill>
              </a:rPr>
              <a:t>灵</a:t>
            </a:r>
            <a:r>
              <a:rPr lang="zh-TW" altLang="en-US" sz="3300" b="1" dirty="0" smtClean="0">
                <a:solidFill>
                  <a:srgbClr val="FF0000"/>
                </a:solidFill>
              </a:rPr>
              <a:t>放在你</a:t>
            </a:r>
            <a:r>
              <a:rPr lang="zh-CN" altLang="en-US" sz="3300" b="1" dirty="0" smtClean="0">
                <a:solidFill>
                  <a:srgbClr val="FF0000"/>
                </a:solidFill>
              </a:rPr>
              <a:t>们里</a:t>
            </a:r>
            <a:r>
              <a:rPr lang="zh-TW" altLang="en-US" sz="3300" b="1" dirty="0" smtClean="0">
                <a:solidFill>
                  <a:srgbClr val="FF0000"/>
                </a:solidFill>
              </a:rPr>
              <a:t>面，你</a:t>
            </a:r>
            <a:r>
              <a:rPr lang="zh-CN" altLang="en-US" sz="3300" b="1" dirty="0" smtClean="0">
                <a:solidFill>
                  <a:srgbClr val="FF0000"/>
                </a:solidFill>
              </a:rPr>
              <a:t>们</a:t>
            </a:r>
            <a:r>
              <a:rPr lang="zh-TW" altLang="en-US" sz="3300" b="1" dirty="0" smtClean="0">
                <a:solidFill>
                  <a:srgbClr val="FF0000"/>
                </a:solidFill>
              </a:rPr>
              <a:t>就要活了</a:t>
            </a:r>
            <a:r>
              <a:rPr lang="zh-TW" altLang="en-US" sz="3300" dirty="0" smtClean="0">
                <a:solidFill>
                  <a:srgbClr val="FF0000"/>
                </a:solidFill>
              </a:rPr>
              <a:t>。我將你</a:t>
            </a:r>
            <a:r>
              <a:rPr lang="zh-CN" altLang="en-US" sz="3300" dirty="0" smtClean="0">
                <a:solidFill>
                  <a:srgbClr val="FF0000"/>
                </a:solidFill>
              </a:rPr>
              <a:t>们</a:t>
            </a:r>
            <a:r>
              <a:rPr lang="zh-TW" altLang="en-US" sz="3300" dirty="0" smtClean="0">
                <a:solidFill>
                  <a:srgbClr val="FF0000"/>
                </a:solidFill>
              </a:rPr>
              <a:t>安置在本地，你</a:t>
            </a:r>
            <a:r>
              <a:rPr lang="zh-CN" altLang="en-US" sz="3300" dirty="0" smtClean="0">
                <a:solidFill>
                  <a:srgbClr val="FF0000"/>
                </a:solidFill>
              </a:rPr>
              <a:t>们</a:t>
            </a:r>
            <a:r>
              <a:rPr lang="zh-TW" altLang="en-US" sz="3300" dirty="0" smtClean="0">
                <a:solidFill>
                  <a:srgbClr val="FF0000"/>
                </a:solidFill>
              </a:rPr>
              <a:t>就知道我耶和</a:t>
            </a:r>
            <a:r>
              <a:rPr lang="zh-CN" altLang="en-US" sz="3300" dirty="0" smtClean="0">
                <a:solidFill>
                  <a:srgbClr val="FF0000"/>
                </a:solidFill>
              </a:rPr>
              <a:t>华</a:t>
            </a:r>
            <a:r>
              <a:rPr lang="zh-TW" altLang="en-US" sz="3300" dirty="0" smtClean="0">
                <a:solidFill>
                  <a:srgbClr val="FF0000"/>
                </a:solidFill>
              </a:rPr>
              <a:t>如此說，也如此成就了。這是耶和</a:t>
            </a:r>
            <a:r>
              <a:rPr lang="zh-CN" altLang="en-US" sz="3300" dirty="0" smtClean="0">
                <a:solidFill>
                  <a:srgbClr val="FF0000"/>
                </a:solidFill>
              </a:rPr>
              <a:t>华说</a:t>
            </a:r>
            <a:r>
              <a:rPr lang="zh-TW" altLang="en-US" sz="3300" dirty="0" smtClean="0">
                <a:solidFill>
                  <a:srgbClr val="FF0000"/>
                </a:solidFill>
              </a:rPr>
              <a:t>的。</a:t>
            </a:r>
            <a:endParaRPr lang="en-US" altLang="zh-TW" sz="3300" dirty="0" smtClean="0">
              <a:solidFill>
                <a:srgbClr val="FF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300" dirty="0" smtClean="0">
                <a:solidFill>
                  <a:srgbClr val="FF0000"/>
                </a:solidFill>
              </a:rPr>
              <a:t>结</a:t>
            </a:r>
            <a:r>
              <a:rPr lang="en-US" altLang="zh-CN" sz="3300" dirty="0" smtClean="0">
                <a:solidFill>
                  <a:srgbClr val="FF0000"/>
                </a:solidFill>
              </a:rPr>
              <a:t>39:29  </a:t>
            </a:r>
            <a:r>
              <a:rPr lang="zh-TW" altLang="en-US" sz="3300" dirty="0" smtClean="0">
                <a:solidFill>
                  <a:srgbClr val="FF0000"/>
                </a:solidFill>
              </a:rPr>
              <a:t>我也不再掩面不</a:t>
            </a:r>
            <a:r>
              <a:rPr lang="zh-CN" altLang="en-US" sz="3300" dirty="0" smtClean="0">
                <a:solidFill>
                  <a:srgbClr val="FF0000"/>
                </a:solidFill>
              </a:rPr>
              <a:t>顾</a:t>
            </a:r>
            <a:r>
              <a:rPr lang="zh-TW" altLang="en-US" sz="3300" dirty="0" smtClean="0">
                <a:solidFill>
                  <a:srgbClr val="FF0000"/>
                </a:solidFill>
              </a:rPr>
              <a:t>他</a:t>
            </a:r>
            <a:r>
              <a:rPr lang="zh-CN" altLang="en-US" sz="3300" dirty="0" smtClean="0">
                <a:solidFill>
                  <a:srgbClr val="FF0000"/>
                </a:solidFill>
              </a:rPr>
              <a:t>们</a:t>
            </a:r>
            <a:r>
              <a:rPr lang="zh-TW" altLang="en-US" sz="3300" dirty="0" smtClean="0">
                <a:solidFill>
                  <a:srgbClr val="FF0000"/>
                </a:solidFill>
              </a:rPr>
              <a:t>，因我已將我的</a:t>
            </a:r>
            <a:r>
              <a:rPr lang="zh-CN" altLang="en-US" sz="3300" dirty="0" smtClean="0">
                <a:solidFill>
                  <a:srgbClr val="FF0000"/>
                </a:solidFill>
              </a:rPr>
              <a:t>灵浇</a:t>
            </a:r>
            <a:r>
              <a:rPr lang="zh-TW" altLang="en-US" sz="3300" dirty="0" smtClean="0">
                <a:solidFill>
                  <a:srgbClr val="FF0000"/>
                </a:solidFill>
              </a:rPr>
              <a:t>灌以色列家。</a:t>
            </a:r>
            <a:r>
              <a:rPr lang="zh-CN" altLang="en-US" sz="3300" dirty="0" smtClean="0">
                <a:solidFill>
                  <a:srgbClr val="FF0000"/>
                </a:solidFill>
              </a:rPr>
              <a:t>这</a:t>
            </a:r>
            <a:r>
              <a:rPr lang="zh-TW" altLang="en-US" sz="3300" dirty="0" smtClean="0">
                <a:solidFill>
                  <a:srgbClr val="FF0000"/>
                </a:solidFill>
              </a:rPr>
              <a:t>是主耶和</a:t>
            </a:r>
            <a:r>
              <a:rPr lang="zh-CN" altLang="en-US" sz="3300" dirty="0" smtClean="0">
                <a:solidFill>
                  <a:srgbClr val="FF0000"/>
                </a:solidFill>
              </a:rPr>
              <a:t>华说</a:t>
            </a:r>
            <a:r>
              <a:rPr lang="zh-TW" altLang="en-US" sz="3300" dirty="0" smtClean="0">
                <a:solidFill>
                  <a:srgbClr val="FF0000"/>
                </a:solidFill>
              </a:rPr>
              <a:t>的。</a:t>
            </a:r>
            <a:endParaRPr lang="en-US" altLang="zh-TW" sz="33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42950"/>
            <a:ext cx="8305800" cy="39624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8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看见未来</a:t>
            </a:r>
            <a:r>
              <a:rPr lang="zh-CN" alt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！</a:t>
            </a:r>
            <a:endParaRPr lang="en-US" altLang="zh-CN" sz="8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神之痛</a:t>
            </a:r>
            <a:r>
              <a:rPr lang="en-US" altLang="zh-CN" dirty="0" smtClean="0"/>
              <a:t>——</a:t>
            </a:r>
            <a:r>
              <a:rPr lang="zh-CN" altLang="en-US" dirty="0" smtClean="0">
                <a:solidFill>
                  <a:srgbClr val="FF0000"/>
                </a:solidFill>
              </a:rPr>
              <a:t>赛</a:t>
            </a:r>
            <a:r>
              <a:rPr lang="en-US" altLang="zh-CN" dirty="0" smtClean="0">
                <a:solidFill>
                  <a:srgbClr val="FF0000"/>
                </a:solidFill>
              </a:rPr>
              <a:t>53:1</a:t>
            </a:r>
            <a:r>
              <a:rPr lang="zh-CN" altLang="en-US" dirty="0" smtClean="0">
                <a:solidFill>
                  <a:srgbClr val="FF0000"/>
                </a:solidFill>
              </a:rPr>
              <a:t>我们所传的有谁信呢？耶和华的膀臂向谁显露呢？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人之惑</a:t>
            </a:r>
            <a:r>
              <a:rPr lang="en-US" altLang="zh-CN" dirty="0" smtClean="0"/>
              <a:t>——</a:t>
            </a:r>
            <a:r>
              <a:rPr lang="zh-CN" altLang="en-US" dirty="0" smtClean="0">
                <a:solidFill>
                  <a:srgbClr val="FF0000"/>
                </a:solidFill>
              </a:rPr>
              <a:t>赛</a:t>
            </a:r>
            <a:r>
              <a:rPr lang="en-US" altLang="zh-CN" dirty="0" smtClean="0">
                <a:solidFill>
                  <a:srgbClr val="FF0000"/>
                </a:solidFill>
              </a:rPr>
              <a:t>40:13</a:t>
            </a:r>
            <a:r>
              <a:rPr lang="zh-CN" altLang="en-US" dirty="0" smtClean="0">
                <a:solidFill>
                  <a:srgbClr val="FF0000"/>
                </a:solidFill>
              </a:rPr>
              <a:t>谁曾测度耶和华的心？或作他的谋士指教他呢？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marL="182880" indent="0">
              <a:lnSpc>
                <a:spcPct val="140000"/>
              </a:lnSpc>
              <a:buNone/>
            </a:pPr>
            <a:endParaRPr lang="en-US" altLang="zh-CN" sz="2000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耶和华神预备了救恩，但这救恩被认识，若无圣灵的感动，是没有可能的。</a:t>
            </a:r>
            <a:r>
              <a:rPr lang="en-US" altLang="zh-CN" dirty="0" smtClean="0"/>
              <a:t>【</a:t>
            </a:r>
            <a:r>
              <a:rPr lang="zh-CN" altLang="en-US" dirty="0" smtClean="0">
                <a:solidFill>
                  <a:srgbClr val="FF0000"/>
                </a:solidFill>
              </a:rPr>
              <a:t>赛 </a:t>
            </a:r>
            <a:r>
              <a:rPr lang="en-US" altLang="zh-CN" dirty="0" smtClean="0">
                <a:solidFill>
                  <a:srgbClr val="FF0000"/>
                </a:solidFill>
              </a:rPr>
              <a:t>41:27-29</a:t>
            </a:r>
            <a:r>
              <a:rPr lang="zh-CN" altLang="en-US" dirty="0" smtClean="0">
                <a:solidFill>
                  <a:srgbClr val="FF0000"/>
                </a:solidFill>
              </a:rPr>
              <a:t>我首先对锡安说、看哪、我要将一位报好信息的赐给耶路撒冷。我看的时候并没有人、我问的时候他们中间也没有谋士、可以回答一句。看哪、他们和他们的工作、都是虚空、且是虚无．他们所铸的偶像都是风、都是虚的。</a:t>
            </a:r>
            <a:r>
              <a:rPr lang="en-US" altLang="zh-CN" dirty="0" smtClean="0"/>
              <a:t>】</a:t>
            </a:r>
          </a:p>
          <a:p>
            <a:pPr marL="182880" indent="0">
              <a:lnSpc>
                <a:spcPct val="140000"/>
              </a:lnSpc>
              <a:buNone/>
            </a:pPr>
            <a:endParaRPr lang="en-US" altLang="zh-CN" sz="2000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主耶稣之应许的可贵在于此，约翰之解释的感动在于此。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endParaRPr lang="en-US" altLang="zh-CN" sz="2000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主讲出未来； 人听见未来。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“已然</a:t>
            </a:r>
            <a:r>
              <a:rPr lang="en-US" altLang="zh-CN" dirty="0" smtClean="0"/>
              <a:t>……</a:t>
            </a:r>
            <a:r>
              <a:rPr lang="zh-CN" altLang="en-US" dirty="0" smtClean="0"/>
              <a:t>未然</a:t>
            </a:r>
            <a:r>
              <a:rPr lang="en-US" altLang="zh-CN" dirty="0" smtClean="0"/>
              <a:t>……</a:t>
            </a:r>
            <a:r>
              <a:rPr lang="zh-CN" altLang="en-US" dirty="0" smtClean="0"/>
              <a:t>”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038600"/>
          </a:xfrm>
        </p:spPr>
        <p:txBody>
          <a:bodyPr>
            <a:normAutofit fontScale="40000" lnSpcReduction="20000"/>
          </a:bodyPr>
          <a:lstStyle/>
          <a:p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67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神说</a:t>
            </a:r>
            <a:r>
              <a:rPr lang="zh-TW" altLang="en-US" sz="67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：我</a:t>
            </a:r>
            <a:r>
              <a:rPr lang="en-US" altLang="zh-CN" sz="67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……</a:t>
            </a:r>
            <a:r>
              <a:rPr lang="zh-CN" altLang="en-US" sz="67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要叫你们末后有指望</a:t>
            </a:r>
            <a:endParaRPr lang="en-US" altLang="zh-TW" sz="67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主耶稣的高声宣告，意义在于：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、讲出来。</a:t>
            </a:r>
            <a:r>
              <a:rPr lang="en-US" altLang="zh-CN" dirty="0" smtClean="0"/>
              <a:t>Speak out!</a:t>
            </a:r>
            <a:r>
              <a:rPr lang="zh-CN" altLang="en-US" dirty="0" smtClean="0"/>
              <a:t>  真理被释放出来。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</a:rPr>
              <a:t>弗</a:t>
            </a:r>
            <a:r>
              <a:rPr lang="en-US" altLang="zh-CN" dirty="0" smtClean="0">
                <a:solidFill>
                  <a:srgbClr val="C00000"/>
                </a:solidFill>
              </a:rPr>
              <a:t>2:7  </a:t>
            </a:r>
            <a:r>
              <a:rPr lang="zh-CN" altLang="en-US" dirty="0" smtClean="0">
                <a:solidFill>
                  <a:srgbClr val="C00000"/>
                </a:solidFill>
              </a:rPr>
              <a:t>要将他极丰富的恩典、就是他在基督耶稣里向我们所施的恩慈、显明给后来的世代看．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</a:rPr>
              <a:t>西</a:t>
            </a:r>
            <a:r>
              <a:rPr lang="en-US" altLang="zh-CN" dirty="0" smtClean="0">
                <a:solidFill>
                  <a:srgbClr val="C00000"/>
                </a:solidFill>
              </a:rPr>
              <a:t>1:28  </a:t>
            </a:r>
            <a:r>
              <a:rPr lang="zh-CN" altLang="en-US" dirty="0" smtClean="0">
                <a:solidFill>
                  <a:srgbClr val="C00000"/>
                </a:solidFill>
              </a:rPr>
              <a:t>我们传扬他、是用诸般的智慧、劝戒各人、教导各人．要把各人在基督里完完全全的引到神面前．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</a:rPr>
              <a:t>民</a:t>
            </a:r>
            <a:r>
              <a:rPr lang="en-US" altLang="zh-CN" dirty="0" smtClean="0">
                <a:solidFill>
                  <a:srgbClr val="C00000"/>
                </a:solidFill>
              </a:rPr>
              <a:t>24:17  </a:t>
            </a:r>
            <a:r>
              <a:rPr lang="zh-CN" altLang="en-US" dirty="0" smtClean="0">
                <a:solidFill>
                  <a:srgbClr val="C00000"/>
                </a:solidFill>
              </a:rPr>
              <a:t>我看他却不在现时、我望他却不在近日。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 marL="18288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dirty="0" smtClean="0"/>
              <a:t>2</a:t>
            </a:r>
            <a:r>
              <a:rPr lang="zh-CN" altLang="en-US" dirty="0" smtClean="0"/>
              <a:t>、圣经真理之道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渐进启示。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</a:rPr>
              <a:t>耶</a:t>
            </a:r>
            <a:r>
              <a:rPr lang="en-US" altLang="zh-CN" dirty="0" smtClean="0">
                <a:solidFill>
                  <a:srgbClr val="C00000"/>
                </a:solidFill>
              </a:rPr>
              <a:t>33:3  </a:t>
            </a:r>
            <a:r>
              <a:rPr lang="zh-CN" altLang="en-US" dirty="0" smtClean="0">
                <a:solidFill>
                  <a:srgbClr val="C00000"/>
                </a:solidFill>
              </a:rPr>
              <a:t>你求告我、我就应允你、并将你所不知道、又大又难的事、指示你。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 marL="182880" indent="0">
              <a:lnSpc>
                <a:spcPct val="140000"/>
              </a:lnSpc>
              <a:buNone/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dirty="0" smtClean="0">
                <a:solidFill>
                  <a:srgbClr val="C00000"/>
                </a:solidFill>
              </a:rPr>
              <a:t>3</a:t>
            </a:r>
            <a:r>
              <a:rPr lang="zh-CN" altLang="en-US" dirty="0" smtClean="0">
                <a:solidFill>
                  <a:srgbClr val="C00000"/>
                </a:solidFill>
              </a:rPr>
              <a:t>、我们的得救是在乎盼望！（罗</a:t>
            </a:r>
            <a:r>
              <a:rPr lang="en-US" altLang="zh-CN" dirty="0" smtClean="0">
                <a:solidFill>
                  <a:srgbClr val="C00000"/>
                </a:solidFill>
              </a:rPr>
              <a:t>9</a:t>
            </a:r>
            <a:r>
              <a:rPr lang="zh-CN" altLang="en-US" dirty="0" smtClean="0">
                <a:solidFill>
                  <a:srgbClr val="C00000"/>
                </a:solidFill>
              </a:rPr>
              <a:t>：</a:t>
            </a:r>
            <a:r>
              <a:rPr lang="en-US" altLang="zh-CN" dirty="0" smtClean="0">
                <a:solidFill>
                  <a:srgbClr val="C00000"/>
                </a:solidFill>
              </a:rPr>
              <a:t>24</a:t>
            </a:r>
            <a:r>
              <a:rPr lang="zh-CN" altLang="en-US" dirty="0" smtClean="0">
                <a:solidFill>
                  <a:srgbClr val="C00000"/>
                </a:solidFill>
              </a:rPr>
              <a:t>）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引申出“等待”的真实意义。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14351"/>
            <a:ext cx="8305800" cy="3657600"/>
          </a:xfrm>
        </p:spPr>
        <p:txBody>
          <a:bodyPr>
            <a:normAutofit fontScale="40000" lnSpcReduction="20000"/>
          </a:bodyPr>
          <a:lstStyle/>
          <a:p>
            <a:pPr marL="18288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59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联合与分裂</a:t>
            </a:r>
            <a:endParaRPr lang="en-US" altLang="zh-CN" sz="59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路</a:t>
            </a:r>
            <a:r>
              <a:rPr lang="en-US" altLang="zh-CN" dirty="0" smtClean="0"/>
              <a:t>12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51</a:t>
            </a:r>
            <a:r>
              <a:rPr lang="zh-CN" altLang="en-US" dirty="0" smtClean="0"/>
              <a:t>“</a:t>
            </a:r>
            <a:r>
              <a:rPr lang="zh-CN" altLang="en-US" dirty="0" smtClean="0">
                <a:solidFill>
                  <a:srgbClr val="C00000"/>
                </a:solidFill>
              </a:rPr>
              <a:t>你们以为我来、是叫地上太平么．我告诉你们、不是、乃是叫人分争</a:t>
            </a:r>
            <a:r>
              <a:rPr lang="zh-CN" altLang="en-US" dirty="0" smtClean="0"/>
              <a:t>．”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dirty="0" smtClean="0"/>
              <a:t> 祭司长与法利赛人，在共同反对耶稣的目标上，放弃彼此之间的根本冲突，联手敌对主。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dirty="0" smtClean="0"/>
              <a:t> 祭司所管的差役，因听了主耶稣的教导，反而放弃了抓捕耶稣的职责。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dirty="0" smtClean="0"/>
              <a:t> 尼哥底母也与他所属的法利赛人分裂，为主耶稣据理辩护。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Font typeface="Wingdings" pitchFamily="2" charset="2"/>
              <a:buChar char="Ø"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差役为什么对耶稣有好感？而祭司们为什么不肯、也不能信耶稣？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法利赛人凭什么定跟随耶稣的人是受了迷惑的？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14351"/>
            <a:ext cx="8305800" cy="3886199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59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如何查考基督的来历</a:t>
            </a:r>
            <a:r>
              <a:rPr lang="zh-CN" altLang="en-US" sz="5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？</a:t>
            </a:r>
            <a:endParaRPr lang="en-US" altLang="zh-CN" sz="59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犹太人用自己的方式来判断：</a:t>
            </a:r>
            <a:r>
              <a:rPr lang="en-US" altLang="zh-CN" dirty="0" smtClean="0"/>
              <a:t>	</a:t>
            </a:r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dirty="0" smtClean="0"/>
              <a:t>        </a:t>
            </a:r>
            <a:r>
              <a:rPr lang="zh-CN" altLang="en-US" dirty="0" smtClean="0"/>
              <a:t>祭司长和法利赛人明知基督将生于何处，他们考察的方向，不是照着神在旧约已经赐下的线索，来认出耶稣；而是根据道听途说的信息，在错误的方向上寻求，他们越查考，就越否定耶稣是弥赛亚，越想查考出结果，就离主耶稣越远。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神所给出的清晰指向：</a:t>
            </a: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dirty="0" smtClean="0"/>
              <a:t>犹大的狮子（创世记）</a:t>
            </a:r>
            <a:r>
              <a:rPr lang="en-US" altLang="zh-CN" dirty="0" smtClean="0"/>
              <a:t>……</a:t>
            </a:r>
            <a:r>
              <a:rPr lang="zh-CN" altLang="en-US" dirty="0" smtClean="0"/>
              <a:t>神所应许的“那先知”（申命记）</a:t>
            </a:r>
            <a:r>
              <a:rPr lang="en-US" altLang="zh-CN" dirty="0" smtClean="0"/>
              <a:t>……</a:t>
            </a:r>
            <a:r>
              <a:rPr lang="zh-CN" altLang="en-US" dirty="0" smtClean="0"/>
              <a:t>神的儿子（诗篇）</a:t>
            </a:r>
            <a:r>
              <a:rPr lang="en-US" altLang="zh-CN" dirty="0" smtClean="0"/>
              <a:t>……</a:t>
            </a:r>
            <a:r>
              <a:rPr lang="zh-CN" altLang="en-US" dirty="0" smtClean="0"/>
              <a:t>先知所启示的（以赛亚书、弥迦书、玛拉基书）</a:t>
            </a:r>
            <a:r>
              <a:rPr lang="en-US" altLang="zh-CN" dirty="0" smtClean="0"/>
              <a:t>……</a:t>
            </a:r>
            <a:r>
              <a:rPr lang="zh-CN" altLang="en-US" dirty="0" smtClean="0"/>
              <a:t>开路先锋所引见的（施洗约翰）</a:t>
            </a:r>
            <a:r>
              <a:rPr lang="en-US" altLang="zh-CN" dirty="0" smtClean="0"/>
              <a:t>……</a:t>
            </a:r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dirty="0" smtClean="0"/>
              <a:t>       </a:t>
            </a:r>
            <a:r>
              <a:rPr lang="zh-CN" altLang="en-US" dirty="0" smtClean="0"/>
              <a:t>全本旧约都在向人启示基督！（约</a:t>
            </a:r>
            <a:r>
              <a:rPr lang="en-US" altLang="zh-CN" dirty="0" smtClean="0"/>
              <a:t>5</a:t>
            </a:r>
            <a:r>
              <a:rPr lang="zh-CN" altLang="en-US" dirty="0" smtClean="0"/>
              <a:t>：</a:t>
            </a:r>
            <a:r>
              <a:rPr lang="en-US" altLang="zh-CN" dirty="0" smtClean="0"/>
              <a:t>46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   </a:t>
            </a:r>
            <a:r>
              <a:rPr lang="zh-CN" altLang="en-US" dirty="0" smtClean="0"/>
              <a:t>然而，不存着信去认识，事实在眼前，仍然如瞎子一无所见。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10860</TotalTime>
  <Words>1864</Words>
  <Application>Microsoft Office PowerPoint</Application>
  <PresentationFormat>On-screen Show (16:9)</PresentationFormat>
  <Paragraphs>93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约翰福音 第七章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 第七章</dc:title>
  <dc:creator>Thinkpad T470s</dc:creator>
  <cp:lastModifiedBy>Thinkpad T470s</cp:lastModifiedBy>
  <cp:revision>72</cp:revision>
  <dcterms:created xsi:type="dcterms:W3CDTF">2024-12-10T00:17:21Z</dcterms:created>
  <dcterms:modified xsi:type="dcterms:W3CDTF">2025-02-23T16:39:38Z</dcterms:modified>
</cp:coreProperties>
</file>