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3" r:id="rId1"/>
    <p:sldMasterId id="2147484887" r:id="rId2"/>
    <p:sldMasterId id="2147485097" r:id="rId3"/>
    <p:sldMasterId id="2147485115" r:id="rId4"/>
    <p:sldMasterId id="2147485127" r:id="rId5"/>
    <p:sldMasterId id="2147485139" r:id="rId6"/>
    <p:sldMasterId id="2147485151" r:id="rId7"/>
    <p:sldMasterId id="2147485163" r:id="rId8"/>
    <p:sldMasterId id="2147485176" r:id="rId9"/>
    <p:sldMasterId id="2147485188" r:id="rId10"/>
    <p:sldMasterId id="2147485200" r:id="rId11"/>
  </p:sldMasterIdLst>
  <p:notesMasterIdLst>
    <p:notesMasterId r:id="rId39"/>
  </p:notesMasterIdLst>
  <p:handoutMasterIdLst>
    <p:handoutMasterId r:id="rId40"/>
  </p:handoutMasterIdLst>
  <p:sldIdLst>
    <p:sldId id="972" r:id="rId12"/>
    <p:sldId id="1096" r:id="rId13"/>
    <p:sldId id="1535" r:id="rId14"/>
    <p:sldId id="1058" r:id="rId15"/>
    <p:sldId id="1059" r:id="rId16"/>
    <p:sldId id="1064" r:id="rId17"/>
    <p:sldId id="1092" r:id="rId18"/>
    <p:sldId id="1093" r:id="rId19"/>
    <p:sldId id="1013" r:id="rId20"/>
    <p:sldId id="1536" r:id="rId21"/>
    <p:sldId id="1537" r:id="rId22"/>
    <p:sldId id="1069" r:id="rId23"/>
    <p:sldId id="1070" r:id="rId24"/>
    <p:sldId id="1094" r:id="rId25"/>
    <p:sldId id="1065" r:id="rId26"/>
    <p:sldId id="1074" r:id="rId27"/>
    <p:sldId id="1095" r:id="rId28"/>
    <p:sldId id="1077" r:id="rId29"/>
    <p:sldId id="1078" r:id="rId30"/>
    <p:sldId id="1066" r:id="rId31"/>
    <p:sldId id="1088" r:id="rId32"/>
    <p:sldId id="1081" r:id="rId33"/>
    <p:sldId id="1055" r:id="rId34"/>
    <p:sldId id="1086" r:id="rId35"/>
    <p:sldId id="1083" r:id="rId36"/>
    <p:sldId id="1084" r:id="rId37"/>
    <p:sldId id="1538" r:id="rId3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FF66"/>
    <a:srgbClr val="FF66FF"/>
    <a:srgbClr val="FF00FF"/>
    <a:srgbClr val="00001A"/>
    <a:srgbClr val="292A10"/>
    <a:srgbClr val="003300"/>
    <a:srgbClr val="0A0E0C"/>
    <a:srgbClr val="1E2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563" autoAdjust="0"/>
  </p:normalViewPr>
  <p:slideViewPr>
    <p:cSldViewPr>
      <p:cViewPr varScale="1">
        <p:scale>
          <a:sx n="69" d="100"/>
          <a:sy n="69" d="100"/>
        </p:scale>
        <p:origin x="1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E975FB-BDE3-46D3-9866-632C96F544D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8125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7C5E-0469-4A64-A334-F2B22D693352}" type="datetimeFigureOut">
              <a:rPr lang="en-CA" smtClean="0"/>
              <a:t>05/15/2026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E7BE-38A0-4E73-9366-30CFF6D99F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91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3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472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8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4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612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612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3456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>
                <a:solidFill>
                  <a:prstClr val="black"/>
                </a:solidFill>
              </a:rPr>
              <a:pPr/>
              <a:t>21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7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309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5E49-39A5-439C-9F5C-4A8EAE60AE0D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5E49-39A5-439C-9F5C-4A8EAE60AE0D}" type="slidenum">
              <a:rPr lang="zh-TW" altLang="en-US" smtClean="0">
                <a:solidFill>
                  <a:prstClr val="black"/>
                </a:solidFill>
              </a:rPr>
              <a:pPr/>
              <a:t>26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BBAAD-25BB-4C3A-99CE-8117FD87CD4F}" type="slidenum">
              <a:rPr kumimoji="1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7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18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66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74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4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BBAAD-25BB-4C3A-99CE-8117FD87CD4F}" type="slidenum">
              <a:rPr kumimoji="1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77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BBAAD-25BB-4C3A-99CE-8117FD87CD4F}" type="slidenum">
              <a:rPr kumimoji="1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39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8E7BE-38A0-4E73-9366-30CFF6D99FF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24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180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18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18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18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18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18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18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18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18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18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18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</p:grpSp>
      </p:grpSp>
      <p:sp>
        <p:nvSpPr>
          <p:cNvPr id="12482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5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82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5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3B30-E36F-4309-A264-6109AD3B1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1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5A44-ACB0-4AEF-A0B1-2C7A7FDEAE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610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217A-22B2-491B-97A9-618A831B2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70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42A7-D47F-4E41-BFC6-ADBABE04F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306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F27E9-801C-4E70-9A68-359133F12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781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0D89-1592-452A-A8D4-07A556894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1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5566-0F84-4F97-9703-E7FDCF757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333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5A44-ACB0-4AEF-A0B1-2C7A7FDEAE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34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71DF3-F7D5-4CFC-BCCF-7E8B1DC30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505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0368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8526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28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71DF3-F7D5-4CFC-BCCF-7E8B1DC30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404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5647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0693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6546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5857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44A55-A84D-41B3-AEA2-4EEC09D553DD}" type="slidenum">
              <a:rPr lang="en-CA" smtClean="0">
                <a:solidFill>
                  <a:srgbClr val="455F51"/>
                </a:solidFill>
              </a:rPr>
              <a:pPr/>
              <a:t>‹#›</a:t>
            </a:fld>
            <a:endParaRPr lang="en-CA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681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6458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0018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1402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751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0D83-84E0-420F-BD70-4C906EBEA2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11604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AF6E-7035-494A-8950-50EDCBA34B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020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751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6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3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B886C-A1EF-46A4-81BF-24025856EB4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688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35451-ABC0-4882-8BAE-A49AFD641F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98536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4175" cy="4270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1B456-578B-4024-A01C-EF27C193F5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0223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D02C-835A-4F86-9106-24EC4EB186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15863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04EAC-E129-448D-858F-524732A13D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27289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DDE5C-B583-47A7-A1E9-CFFA978F38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17868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1DAA-8BD5-46E6-B53A-2C886BB52BB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68498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56C50-7D78-4303-91CE-4B82C8B2F9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29109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2678-5771-4801-982B-1CCCA43E49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27652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81000"/>
            <a:ext cx="2135187" cy="5641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381000"/>
            <a:ext cx="6253163" cy="5641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7F02-7516-4556-8205-D325EF587E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785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A6206-FE8A-43B5-A5FD-5835FD1ED23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9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EB8D-9366-4476-A7AE-43193054D64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77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8" y="1752606"/>
            <a:ext cx="4194175" cy="4270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752606"/>
            <a:ext cx="4194175" cy="4270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1FDD-7A6A-4019-B471-1DA4CADE9FB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7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E12C6-1222-4A27-A3E7-8B00717DAB8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5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5952-5400-4A11-8521-B897B13EE4C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40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126F-4564-4DD9-A2D3-E845588BF3A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20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8584-05E3-44C5-9022-C7CD26633F0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3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4720-D15F-403A-821C-436581FF35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88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F8C0-1E51-4219-9BDB-47E33FAE98E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49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EA0C-1D3C-4A19-B1EC-944CE54E3B5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5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381004"/>
            <a:ext cx="2135187" cy="5641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7" y="381004"/>
            <a:ext cx="6253163" cy="5641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94EB-3016-4F8B-933D-4CB587C77C2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04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66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0389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50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543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289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179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69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4B61-5F49-49B5-AE8D-F3AB1C5D57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77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>
                <a:solidFill>
                  <a:srgbClr val="455F51"/>
                </a:solidFill>
              </a:rPr>
              <a:pPr/>
              <a:t>‹#›</a:t>
            </a:fld>
            <a:endParaRPr lang="en-CA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64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920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7851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7137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672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5096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0742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279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80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51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75F1-A53E-4DE2-8FFE-A95AFD6726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83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39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578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695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933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495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640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8332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44A55-A84D-41B3-AEA2-4EEC09D553DD}" type="slidenum">
              <a:rPr lang="en-CA" smtClean="0">
                <a:solidFill>
                  <a:srgbClr val="455F51"/>
                </a:solidFill>
              </a:rPr>
              <a:pPr/>
              <a:t>‹#›</a:t>
            </a:fld>
            <a:endParaRPr lang="en-CA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864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2878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97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217A-22B2-491B-97A9-618A831B26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071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1967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15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923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43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665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8665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629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520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44A55-A84D-41B3-AEA2-4EEC09D553DD}" type="slidenum">
              <a:rPr lang="en-CA" smtClean="0">
                <a:solidFill>
                  <a:srgbClr val="455F51"/>
                </a:solidFill>
              </a:rPr>
              <a:pPr/>
              <a:t>‹#›</a:t>
            </a:fld>
            <a:endParaRPr lang="en-CA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020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40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42A7-D47F-4E41-BFC6-ADBABE04F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993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082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007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224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395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453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5182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6278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3912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404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44A55-A84D-41B3-AEA2-4EEC09D553DD}" type="slidenum">
              <a:rPr lang="en-CA" smtClean="0">
                <a:solidFill>
                  <a:srgbClr val="455F51"/>
                </a:solidFill>
              </a:rPr>
              <a:pPr/>
              <a:t>‹#›</a:t>
            </a:fld>
            <a:endParaRPr lang="en-CA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F27E9-801C-4E70-9A68-359133F12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5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04829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7905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6824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7679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67232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0718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654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7102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5542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59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0D89-1592-452A-A8D4-07A556894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424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944A55-A84D-41B3-AEA2-4EEC09D553DD}" type="slidenum">
              <a:rPr lang="en-CA" smtClean="0">
                <a:solidFill>
                  <a:srgbClr val="455F51"/>
                </a:solidFill>
              </a:rPr>
              <a:pPr/>
              <a:t>‹#›</a:t>
            </a:fld>
            <a:endParaRPr lang="en-CA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658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427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4595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895D-4B31-4691-A622-D83F59BA76BA}" type="datetimeFigureOut">
              <a:rPr lang="en-CA" smtClean="0"/>
              <a:pPr/>
              <a:t>05/15/2026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4A55-A84D-41B3-AEA2-4EEC09D553D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9976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A3E9-233D-4380-B224-63CE8E8C013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8DAF-0696-4F5D-A036-9E0F7B477C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687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259C-9EE1-4EC3-BD66-22FF895544B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3AA6-36E3-41ED-9EB0-9804F42CDC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02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C417-47F4-4913-A096-0492DB77822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7EDB6-8B65-4CDA-8EBF-8A160F9E53E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326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0410-D1C2-433A-B157-3F1BBA6DE77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DA6F1-AC9D-4E56-9AFA-9FE16D4E50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186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7196-83D4-4D2D-91BF-062D2281842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668C-6687-44C5-8796-17E435ECA7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50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F508-FCE8-49AB-8761-5A3D178C7A7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6160-C646-4D87-898E-4FC7292098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6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5566-0F84-4F97-9703-E7FDCF757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081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3D91C-5A6A-4078-90E2-CD645FE5849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BE4F-DB69-4092-994B-8B2FB4634C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715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C3C8-A34C-430B-BC4A-2A7791031C2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3E7D-10EC-4D6E-8CCC-A188ED9DF5F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598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F14A-6A10-4DD2-AA0F-7C2EB8146D4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342B1-8E1D-4EF0-8049-3692BAE27E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910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BED4-152A-476A-88DC-230212AF59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7DE9-4CBB-4786-A347-A2F5BE3D7D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857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A25F-8D50-44D5-82FD-F8E90969C1CE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7F03-4FEB-4DAC-8B2C-1BA297A345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38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6E7B-AF55-45C4-ACAD-D08AB58FAC7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5/15/2026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4E05-1A3C-42DF-8A44-B7642891EF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079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240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en-US" sz="2400">
                  <a:solidFill>
                    <a:srgbClr val="000000"/>
                  </a:solidFill>
                  <a:latin typeface="Times New Roman" pitchFamily="18" charset="0"/>
                  <a:ea typeface="PMingLiU" pitchFamily="18" charset="-120"/>
                  <a:cs typeface="Arial" charset="0"/>
                </a:endParaRPr>
              </a:p>
            </p:txBody>
          </p:sp>
        </p:grpSp>
      </p:grpSp>
      <p:sp>
        <p:nvSpPr>
          <p:cNvPr id="12482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82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3B30-E36F-4309-A264-6109AD3B1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796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4720-D15F-403A-821C-436581FF35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090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4B61-5F49-49B5-AE8D-F3AB1C5D57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949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75F1-A53E-4DE2-8FFE-A95AFD6726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4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cs typeface="+mn-cs"/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1D9BFEDA-0419-4B44-87DD-78C4E52F12C9}" type="slidenum">
              <a:rPr kumimoji="0" lang="en-US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472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180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350">
                <a:solidFill>
                  <a:srgbClr val="666699"/>
                </a:solidFill>
                <a:latin typeface="Arial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350">
                <a:solidFill>
                  <a:srgbClr val="666699"/>
                </a:solidFill>
                <a:latin typeface="Arial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350">
                <a:solidFill>
                  <a:srgbClr val="9999CC"/>
                </a:solidFill>
                <a:latin typeface="Arial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350">
                <a:solidFill>
                  <a:srgbClr val="666699"/>
                </a:solidFill>
                <a:latin typeface="Arial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350">
                <a:solidFill>
                  <a:srgbClr val="9999CC"/>
                </a:solidFill>
                <a:latin typeface="Arial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350">
                <a:solidFill>
                  <a:srgbClr val="9999CC"/>
                </a:solidFill>
                <a:latin typeface="Arial"/>
                <a:ea typeface="PMingLiU" pitchFamily="18" charset="-120"/>
                <a:cs typeface="Arial" charset="0"/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7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cs typeface="+mn-cs"/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79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88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3810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752600"/>
            <a:ext cx="85407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31C5CCC-C370-4528-B604-5A0FEDEE20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631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7" y="3810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7" y="1752606"/>
            <a:ext cx="854075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6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ea typeface="新細明體" pitchFamily="18" charset="-120"/>
              </a:defRPr>
            </a:lvl1pPr>
          </a:lstStyle>
          <a:p>
            <a:pPr algn="ctr">
              <a:defRPr/>
            </a:pPr>
            <a:endParaRPr lang="en-US" altLang="zh-TW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172200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ea typeface="新細明體" pitchFamily="18" charset="-120"/>
              </a:defRPr>
            </a:lvl1pPr>
          </a:lstStyle>
          <a:p>
            <a:pPr>
              <a:defRPr/>
            </a:pPr>
            <a:fld id="{76B8A3A6-0073-49F6-A2E3-09A9B2942DF0}" type="slidenum">
              <a:rPr lang="zh-TW" altLang="en-US" b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zh-TW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1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89" r:id="rId2"/>
    <p:sldLayoutId id="2147484890" r:id="rId3"/>
    <p:sldLayoutId id="2147484891" r:id="rId4"/>
    <p:sldLayoutId id="2147484892" r:id="rId5"/>
    <p:sldLayoutId id="2147484893" r:id="rId6"/>
    <p:sldLayoutId id="2147484894" r:id="rId7"/>
    <p:sldLayoutId id="2147484895" r:id="rId8"/>
    <p:sldLayoutId id="2147484896" r:id="rId9"/>
    <p:sldLayoutId id="2147484897" r:id="rId10"/>
    <p:sldLayoutId id="21474848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5000"/>
        <a:buChar char="•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2109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98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  <p:sldLayoutId id="2147485109" r:id="rId12"/>
    <p:sldLayoutId id="2147485110" r:id="rId13"/>
    <p:sldLayoutId id="2147485111" r:id="rId14"/>
    <p:sldLayoutId id="2147485112" r:id="rId15"/>
    <p:sldLayoutId id="2147485113" r:id="rId16"/>
    <p:sldLayoutId id="214748511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0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6" r:id="rId1"/>
    <p:sldLayoutId id="2147485117" r:id="rId2"/>
    <p:sldLayoutId id="2147485118" r:id="rId3"/>
    <p:sldLayoutId id="2147485119" r:id="rId4"/>
    <p:sldLayoutId id="2147485120" r:id="rId5"/>
    <p:sldLayoutId id="2147485121" r:id="rId6"/>
    <p:sldLayoutId id="2147485122" r:id="rId7"/>
    <p:sldLayoutId id="2147485123" r:id="rId8"/>
    <p:sldLayoutId id="2147485124" r:id="rId9"/>
    <p:sldLayoutId id="2147485125" r:id="rId10"/>
    <p:sldLayoutId id="21474851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56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28" r:id="rId1"/>
    <p:sldLayoutId id="2147485129" r:id="rId2"/>
    <p:sldLayoutId id="2147485130" r:id="rId3"/>
    <p:sldLayoutId id="2147485131" r:id="rId4"/>
    <p:sldLayoutId id="2147485132" r:id="rId5"/>
    <p:sldLayoutId id="2147485133" r:id="rId6"/>
    <p:sldLayoutId id="2147485134" r:id="rId7"/>
    <p:sldLayoutId id="2147485135" r:id="rId8"/>
    <p:sldLayoutId id="2147485136" r:id="rId9"/>
    <p:sldLayoutId id="2147485137" r:id="rId10"/>
    <p:sldLayoutId id="21474851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1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0" r:id="rId1"/>
    <p:sldLayoutId id="2147485141" r:id="rId2"/>
    <p:sldLayoutId id="2147485142" r:id="rId3"/>
    <p:sldLayoutId id="2147485143" r:id="rId4"/>
    <p:sldLayoutId id="2147485144" r:id="rId5"/>
    <p:sldLayoutId id="2147485145" r:id="rId6"/>
    <p:sldLayoutId id="2147485146" r:id="rId7"/>
    <p:sldLayoutId id="2147485147" r:id="rId8"/>
    <p:sldLayoutId id="2147485148" r:id="rId9"/>
    <p:sldLayoutId id="2147485149" r:id="rId10"/>
    <p:sldLayoutId id="214748515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/>
              <a:ea typeface="PMingLiU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9BFEDA-0419-4B44-87DD-78C4E52F12C9}" type="slidenum">
              <a:rPr kumimoji="0" lang="en-US" smtClean="0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1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45A76E7B-AF55-45C4-ACAD-D08AB58FAC7A}" type="datetimeFigureOut">
              <a:rPr kumimoji="0" lang="en-US" smtClean="0">
                <a:solidFill>
                  <a:srgbClr val="000000"/>
                </a:solidFill>
                <a:cs typeface="Arial" charset="0"/>
              </a:rPr>
              <a:pPr>
                <a:defRPr/>
              </a:pPr>
              <a:t>5/15/2026</a:t>
            </a:fld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305E4E05-1A3C-42DF-8A44-B7642891EF97}" type="slidenum">
              <a:rPr kumimoji="0" lang="en-US" smtClean="0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  <p:sldLayoutId id="214748517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1D9BFEDA-0419-4B44-87DD-78C4E52F12C9}" type="slidenum">
              <a:rPr kumimoji="0" lang="en-US">
                <a:solidFill>
                  <a:srgbClr val="000000"/>
                </a:solidFill>
                <a:ea typeface="PMingLiU" pitchFamily="18" charset="-120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PMingLiU" pitchFamily="18" charset="-120"/>
            </a:endParaRP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472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en-US" sz="240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>
                <a:solidFill>
                  <a:srgbClr val="666699"/>
                </a:solidFill>
                <a:latin typeface="Arial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>
                <a:solidFill>
                  <a:srgbClr val="666699"/>
                </a:solidFill>
                <a:latin typeface="Arial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>
                <a:solidFill>
                  <a:srgbClr val="9999CC"/>
                </a:solidFill>
                <a:latin typeface="Arial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>
                <a:solidFill>
                  <a:srgbClr val="666699"/>
                </a:solidFill>
                <a:latin typeface="Arial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2400">
                <a:solidFill>
                  <a:srgbClr val="000000"/>
                </a:solidFill>
                <a:latin typeface="Times New Roman" pitchFamily="18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>
                <a:solidFill>
                  <a:srgbClr val="9999CC"/>
                </a:solidFill>
                <a:latin typeface="Arial" charset="0"/>
                <a:ea typeface="PMingLiU" pitchFamily="18" charset="-120"/>
                <a:cs typeface="Arial" charset="0"/>
              </a:endParaRPr>
            </a:p>
          </p:txBody>
        </p:sp>
        <p:sp>
          <p:nvSpPr>
            <p:cNvPr id="12472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en-US" sz="1800">
                <a:solidFill>
                  <a:srgbClr val="9999CC"/>
                </a:solidFill>
                <a:latin typeface="Arial" charset="0"/>
                <a:ea typeface="PMingLiU" pitchFamily="18" charset="-120"/>
                <a:cs typeface="Arial" charset="0"/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7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latin typeface="Arial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283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78" r:id="rId2"/>
    <p:sldLayoutId id="2147485179" r:id="rId3"/>
    <p:sldLayoutId id="2147485180" r:id="rId4"/>
    <p:sldLayoutId id="2147485181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1520" y="980728"/>
            <a:ext cx="8568952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147763" indent="-342900"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492250" indent="-342900"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2014538" indent="-342900"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536825" indent="-342900"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994025" indent="-342900" fontAlgn="base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451225" indent="-342900" fontAlgn="base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908425" indent="-342900" fontAlgn="base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365625" indent="-342900" fontAlgn="base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defRPr/>
            </a:pPr>
            <a:r>
              <a:rPr lang="zh-TW" altLang="en-US" sz="4000" b="1" dirty="0">
                <a:solidFill>
                  <a:srgbClr val="00FF00"/>
                </a:solidFill>
              </a:rPr>
              <a:t>嶄新</a:t>
            </a:r>
            <a:r>
              <a:rPr lang="zh-TW" altLang="en-US" sz="4000" b="1" dirty="0">
                <a:solidFill>
                  <a:srgbClr val="FFFF00"/>
                </a:solidFill>
              </a:rPr>
              <a:t>視野</a:t>
            </a:r>
            <a:endParaRPr lang="en-US" altLang="zh-TW" sz="40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US" altLang="zh-TW" sz="3200" b="1" dirty="0"/>
          </a:p>
          <a:p>
            <a:pPr algn="ctr">
              <a:defRPr/>
            </a:pPr>
            <a:r>
              <a:rPr lang="zh-TW" altLang="en-US" b="1" dirty="0"/>
              <a:t>使徒行傳 </a:t>
            </a:r>
            <a:r>
              <a:rPr lang="en-US" altLang="zh-TW" b="1" dirty="0"/>
              <a:t>1:1-11</a:t>
            </a:r>
            <a:endParaRPr lang="en-US" altLang="zh-TW" b="1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8495928" cy="323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7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 rot="-538768">
            <a:off x="7010400" y="5507038"/>
            <a:ext cx="863600" cy="8651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20979359">
            <a:off x="5138738" y="3995738"/>
            <a:ext cx="1295400" cy="1295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>
            <a:off x="6289675" y="5146675"/>
            <a:ext cx="720725" cy="5048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 rot="21023327">
            <a:off x="2346325" y="1819275"/>
            <a:ext cx="2087563" cy="20875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4273550" y="3563938"/>
            <a:ext cx="865188" cy="647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1547020" y="1916906"/>
            <a:ext cx="1306512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31125" y="4892675"/>
            <a:ext cx="1223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World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世界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18238" y="3203575"/>
            <a:ext cx="1439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Church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教會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30675" y="1187450"/>
            <a:ext cx="1943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Soul (self)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靈魂（自我）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5650" y="476250"/>
            <a:ext cx="1944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Heaven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天堂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5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 rot="-538768">
            <a:off x="554038" y="303213"/>
            <a:ext cx="6207125" cy="62071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70125" y="3141663"/>
            <a:ext cx="4041775" cy="2374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21023327">
            <a:off x="4156075" y="3651250"/>
            <a:ext cx="1593850" cy="1593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28900" y="2133600"/>
            <a:ext cx="1225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World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世界</a:t>
            </a:r>
            <a:endParaRPr kumimoji="1" 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628900" y="3573463"/>
            <a:ext cx="2420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Church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教會</a:t>
            </a:r>
            <a:endParaRPr kumimoji="1" 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41788" y="4017963"/>
            <a:ext cx="19446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Soul (self)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靈魂（自我）</a:t>
            </a:r>
            <a:endParaRPr kumimoji="1" 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1863" y="908050"/>
            <a:ext cx="3132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Heaven (God’s will)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神的旨意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5256213" y="1881188"/>
            <a:ext cx="2232025" cy="2016125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triangle" w="lg" len="med"/>
          </a:ln>
        </p:spPr>
      </p:cxnSp>
      <p:cxnSp>
        <p:nvCxnSpPr>
          <p:cNvPr id="17" name="Straight Connector 16"/>
          <p:cNvCxnSpPr/>
          <p:nvPr/>
        </p:nvCxnSpPr>
        <p:spPr bwMode="auto">
          <a:xfrm rot="16200000" flipV="1">
            <a:off x="4067175" y="2420938"/>
            <a:ext cx="1296987" cy="2873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3707607" y="5301456"/>
            <a:ext cx="1008062" cy="2889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1763713" y="4292600"/>
            <a:ext cx="792162" cy="215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969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280920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6	</a:t>
            </a:r>
            <a:r>
              <a:rPr lang="zh-TW" altLang="en-US" sz="2400" b="1" dirty="0">
                <a:solidFill>
                  <a:schemeClr val="bg1"/>
                </a:solidFill>
              </a:rPr>
              <a:t>他們聚集的時候，問耶穌說：「主啊，你復興</a:t>
            </a:r>
            <a:r>
              <a:rPr lang="zh-TW" altLang="en-US" sz="2400" b="1" dirty="0">
                <a:solidFill>
                  <a:srgbClr val="FFFF00"/>
                </a:solidFill>
              </a:rPr>
              <a:t>以色列</a:t>
            </a:r>
            <a:r>
              <a:rPr lang="zh-TW" altLang="en-US" sz="2400" b="1" dirty="0">
                <a:solidFill>
                  <a:schemeClr val="bg1"/>
                </a:solidFill>
              </a:rPr>
              <a:t>國就在這時候嗎？」</a:t>
            </a: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7	</a:t>
            </a:r>
            <a:r>
              <a:rPr lang="zh-TW" altLang="en-US" sz="2400" b="1" dirty="0">
                <a:solidFill>
                  <a:schemeClr val="bg1"/>
                </a:solidFill>
              </a:rPr>
              <a:t>耶穌對他們說：「父憑着自己的權柄所定的時候、日期，不是你們可以知道的。 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8	</a:t>
            </a:r>
            <a:r>
              <a:rPr lang="zh-TW" altLang="en-US" sz="2400" b="1" dirty="0">
                <a:solidFill>
                  <a:schemeClr val="bg1"/>
                </a:solidFill>
              </a:rPr>
              <a:t>但聖靈降臨在你們身上，你們就必得着能力；並要在耶路撒冷、猶太全地和撒馬利亞，直到地極，作我的見證。」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40152" y="3717032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使徒行傳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1:6-8</a:t>
            </a:r>
          </a:p>
        </p:txBody>
      </p:sp>
    </p:spTree>
    <p:extLst>
      <p:ext uri="{BB962C8B-B14F-4D97-AF65-F5344CB8AC3E}">
        <p14:creationId xmlns:p14="http://schemas.microsoft.com/office/powerpoint/2010/main" val="20550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280920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6	</a:t>
            </a:r>
            <a:r>
              <a:rPr lang="zh-TW" altLang="en-US" sz="2400" b="1" dirty="0">
                <a:solidFill>
                  <a:schemeClr val="bg1"/>
                </a:solidFill>
              </a:rPr>
              <a:t>他們聚集的時候，問耶穌說：「主啊，你復興</a:t>
            </a:r>
            <a:r>
              <a:rPr lang="zh-TW" altLang="en-US" sz="2400" b="1" dirty="0">
                <a:solidFill>
                  <a:srgbClr val="FFFF00"/>
                </a:solidFill>
              </a:rPr>
              <a:t>以色列</a:t>
            </a:r>
            <a:r>
              <a:rPr lang="zh-TW" altLang="en-US" sz="2400" b="1" dirty="0">
                <a:solidFill>
                  <a:schemeClr val="bg1"/>
                </a:solidFill>
              </a:rPr>
              <a:t>國就在這時候嗎？」</a:t>
            </a: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7	</a:t>
            </a:r>
            <a:r>
              <a:rPr lang="zh-TW" altLang="en-US" sz="2400" b="1" dirty="0">
                <a:solidFill>
                  <a:schemeClr val="bg1"/>
                </a:solidFill>
              </a:rPr>
              <a:t>耶穌對他們說：「父憑着自己的權柄所定的時候、日期，不是你們可以知道的。 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8	</a:t>
            </a:r>
            <a:r>
              <a:rPr lang="zh-TW" altLang="en-US" sz="2400" b="1" dirty="0">
                <a:solidFill>
                  <a:schemeClr val="bg1"/>
                </a:solidFill>
              </a:rPr>
              <a:t>但聖靈降臨在你們身上，你們就必得着能力；並要在</a:t>
            </a:r>
            <a:r>
              <a:rPr lang="zh-TW" altLang="en-US" sz="2400" b="1" dirty="0">
                <a:solidFill>
                  <a:srgbClr val="FFFF00"/>
                </a:solidFill>
              </a:rPr>
              <a:t>耶路撒冷、猶太全地和撒馬利亞，直到地極</a:t>
            </a:r>
            <a:r>
              <a:rPr lang="zh-TW" altLang="en-US" sz="2400" b="1" dirty="0">
                <a:solidFill>
                  <a:schemeClr val="bg1"/>
                </a:solidFill>
              </a:rPr>
              <a:t>，作我的見證。」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40152" y="3717032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使徒行傳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1:6-8</a:t>
            </a:r>
          </a:p>
        </p:txBody>
      </p:sp>
    </p:spTree>
    <p:extLst>
      <p:ext uri="{BB962C8B-B14F-4D97-AF65-F5344CB8AC3E}">
        <p14:creationId xmlns:p14="http://schemas.microsoft.com/office/powerpoint/2010/main" val="13456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280920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prstClr val="white"/>
                </a:solidFill>
              </a:rPr>
              <a:t>6	</a:t>
            </a:r>
            <a:r>
              <a:rPr lang="zh-TW" altLang="en-US" sz="2400" b="1" dirty="0">
                <a:solidFill>
                  <a:prstClr val="white"/>
                </a:solidFill>
              </a:rPr>
              <a:t>他們聚集的時候，問耶穌說：「主啊，你復興以色列國就在這時候嗎？」</a:t>
            </a: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prstClr val="white"/>
                </a:solidFill>
              </a:rPr>
              <a:t>7	</a:t>
            </a:r>
            <a:r>
              <a:rPr lang="zh-TW" altLang="en-US" sz="2400" b="1" dirty="0">
                <a:solidFill>
                  <a:prstClr val="white"/>
                </a:solidFill>
              </a:rPr>
              <a:t>耶穌對他們說：「父憑着自己的權柄所定的時候、日期，不是你們可以知道的。 </a:t>
            </a:r>
            <a:endParaRPr lang="en-US" altLang="zh-TW" sz="2400" b="1" dirty="0">
              <a:solidFill>
                <a:prstClr val="white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prstClr val="white"/>
                </a:solidFill>
              </a:rPr>
              <a:t>8	</a:t>
            </a:r>
            <a:r>
              <a:rPr lang="zh-TW" altLang="en-US" sz="2400" b="1" dirty="0">
                <a:solidFill>
                  <a:prstClr val="white"/>
                </a:solidFill>
              </a:rPr>
              <a:t>但聖靈降臨在你們身上，你們就必得着能力；並要在耶路撒冷、猶太全地和撒馬利亞，直到地極，</a:t>
            </a:r>
            <a:r>
              <a:rPr lang="zh-TW" altLang="en-US" sz="2400" b="1" dirty="0">
                <a:solidFill>
                  <a:srgbClr val="00FF00"/>
                </a:solidFill>
              </a:rPr>
              <a:t>作我的見證</a:t>
            </a:r>
            <a:r>
              <a:rPr lang="zh-TW" altLang="en-US" sz="2400" b="1" dirty="0">
                <a:solidFill>
                  <a:prstClr val="white"/>
                </a:solidFill>
              </a:rPr>
              <a:t>。」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40152" y="3717032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使徒行傳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1:6-8</a:t>
            </a:r>
          </a:p>
        </p:txBody>
      </p:sp>
    </p:spTree>
    <p:extLst>
      <p:ext uri="{BB962C8B-B14F-4D97-AF65-F5344CB8AC3E}">
        <p14:creationId xmlns:p14="http://schemas.microsoft.com/office/powerpoint/2010/main" val="33020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52936"/>
            <a:ext cx="91234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二、 為耶穌作見証兼顧</a:t>
            </a:r>
            <a:r>
              <a:rPr lang="zh-TW" altLang="en-US" sz="3600" b="1" dirty="0">
                <a:solidFill>
                  <a:srgbClr val="00FF00"/>
                </a:solidFill>
              </a:rPr>
              <a:t>遠近之處</a:t>
            </a:r>
            <a:r>
              <a:rPr lang="zh-TW" altLang="en-US" sz="3600" b="1" dirty="0">
                <a:solidFill>
                  <a:srgbClr val="003300"/>
                </a:solidFill>
              </a:rPr>
              <a:t> </a:t>
            </a:r>
            <a:r>
              <a:rPr lang="en-US" altLang="zh-TW" sz="2400" b="1" dirty="0">
                <a:latin typeface="Monotype Corsiva" panose="03010101010201010101" pitchFamily="66" charset="0"/>
              </a:rPr>
              <a:t>(v. 6-8)</a:t>
            </a:r>
            <a:endParaRPr lang="en-CA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280920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6	</a:t>
            </a:r>
            <a:r>
              <a:rPr lang="zh-TW" altLang="en-US" sz="2400" b="1" dirty="0">
                <a:solidFill>
                  <a:schemeClr val="bg1"/>
                </a:solidFill>
              </a:rPr>
              <a:t>他們聚集的時候，問耶穌說：「主啊，你復興以色列國就在這時候嗎？」</a:t>
            </a: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7	</a:t>
            </a:r>
            <a:r>
              <a:rPr lang="zh-TW" altLang="en-US" sz="2400" b="1" dirty="0">
                <a:solidFill>
                  <a:schemeClr val="bg1"/>
                </a:solidFill>
              </a:rPr>
              <a:t>耶穌對他們說：「父憑着自己的權柄所定的時候、日期，不是你們可以知道的。 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8	</a:t>
            </a:r>
            <a:r>
              <a:rPr lang="zh-TW" altLang="en-US" sz="2400" b="1" dirty="0">
                <a:solidFill>
                  <a:schemeClr val="bg1"/>
                </a:solidFill>
              </a:rPr>
              <a:t>但</a:t>
            </a:r>
            <a:r>
              <a:rPr lang="zh-TW" altLang="en-US" sz="2400" b="1" dirty="0">
                <a:solidFill>
                  <a:srgbClr val="FFFF00"/>
                </a:solidFill>
              </a:rPr>
              <a:t>聖靈</a:t>
            </a:r>
            <a:r>
              <a:rPr lang="zh-TW" altLang="en-US" sz="2400" b="1" dirty="0">
                <a:solidFill>
                  <a:schemeClr val="bg1"/>
                </a:solidFill>
              </a:rPr>
              <a:t>降臨在你們身上，你們就必得着</a:t>
            </a:r>
            <a:r>
              <a:rPr lang="zh-TW" altLang="en-US" sz="2400" b="1" dirty="0">
                <a:solidFill>
                  <a:srgbClr val="FFFF00"/>
                </a:solidFill>
              </a:rPr>
              <a:t>能力</a:t>
            </a:r>
            <a:r>
              <a:rPr lang="zh-TW" altLang="en-US" sz="2400" b="1" dirty="0">
                <a:solidFill>
                  <a:schemeClr val="bg1"/>
                </a:solidFill>
              </a:rPr>
              <a:t>；並要在耶路撒冷、猶太全地和撒馬利亞，直到地極，</a:t>
            </a:r>
            <a:r>
              <a:rPr lang="zh-TW" altLang="en-US" sz="2400" b="1" dirty="0">
                <a:solidFill>
                  <a:srgbClr val="00FF00"/>
                </a:solidFill>
              </a:rPr>
              <a:t>作我的見證</a:t>
            </a:r>
            <a:r>
              <a:rPr lang="zh-TW" altLang="en-US" sz="2400" b="1" dirty="0">
                <a:solidFill>
                  <a:schemeClr val="bg1"/>
                </a:solidFill>
              </a:rPr>
              <a:t>。」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40152" y="3717032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使徒行傳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1:6-8</a:t>
            </a:r>
          </a:p>
        </p:txBody>
      </p:sp>
    </p:spTree>
    <p:extLst>
      <p:ext uri="{BB962C8B-B14F-4D97-AF65-F5344CB8AC3E}">
        <p14:creationId xmlns:p14="http://schemas.microsoft.com/office/powerpoint/2010/main" val="696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12976"/>
            <a:ext cx="8712968" cy="504056"/>
          </a:xfrm>
        </p:spPr>
        <p:txBody>
          <a:bodyPr>
            <a:normAutofit fontScale="90000"/>
          </a:bodyPr>
          <a:lstStyle/>
          <a:p>
            <a:r>
              <a:rPr lang="zh-TW" altLang="en-US" sz="2800" dirty="0"/>
              <a:t>  傳福音之於基督教，就像血管之於身體。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>   </a:t>
            </a:r>
            <a:r>
              <a:rPr lang="zh-TW" altLang="en-US" sz="2800" dirty="0"/>
              <a:t>你可以將基督教割開、分散，基督教卻流出傳福音的血。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>    </a:t>
            </a:r>
            <a:r>
              <a:rPr lang="zh-TW" altLang="en-US" sz="2800" b="1" dirty="0">
                <a:solidFill>
                  <a:schemeClr val="accent2"/>
                </a:solidFill>
              </a:rPr>
              <a:t>傳福音是奔腾的血液，是我們的本行正業。                         傳福音的專業性，絕對可以與醫生救人性命的專業性媲美，这就是我們的本行正業。</a:t>
            </a:r>
            <a:r>
              <a:rPr lang="en-US" altLang="zh-TW" sz="2800" b="1" dirty="0">
                <a:solidFill>
                  <a:schemeClr val="accent2"/>
                </a:solidFill>
              </a:rPr>
              <a:t/>
            </a:r>
            <a:br>
              <a:rPr lang="en-US" altLang="zh-TW" sz="2800" b="1" dirty="0">
                <a:solidFill>
                  <a:schemeClr val="accent2"/>
                </a:solidFill>
              </a:rPr>
            </a:b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>Vance </a:t>
            </a:r>
            <a:r>
              <a:rPr lang="en-US" altLang="zh-TW" sz="2800" dirty="0" err="1"/>
              <a:t>Havner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307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231" y="548680"/>
            <a:ext cx="8445257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9	</a:t>
            </a:r>
            <a:r>
              <a:rPr lang="zh-TW" altLang="en-US" sz="2400" b="1" dirty="0">
                <a:solidFill>
                  <a:schemeClr val="bg1"/>
                </a:solidFill>
              </a:rPr>
              <a:t>說了這話，他們</a:t>
            </a:r>
            <a:r>
              <a:rPr lang="zh-TW" altLang="en-US" sz="2400" b="1" dirty="0">
                <a:solidFill>
                  <a:srgbClr val="FFFF00"/>
                </a:solidFill>
              </a:rPr>
              <a:t>正看</a:t>
            </a:r>
            <a:r>
              <a:rPr lang="zh-TW" altLang="en-US" sz="2400" b="1" dirty="0">
                <a:solidFill>
                  <a:schemeClr val="bg1"/>
                </a:solidFill>
              </a:rPr>
              <a:t>的時候，他就被取上升，有一朵雲彩把他接去，便</a:t>
            </a:r>
            <a:r>
              <a:rPr lang="zh-TW" altLang="en-US" sz="2400" b="1" dirty="0">
                <a:solidFill>
                  <a:srgbClr val="FFFF00"/>
                </a:solidFill>
              </a:rPr>
              <a:t>看不見</a:t>
            </a:r>
            <a:r>
              <a:rPr lang="zh-TW" altLang="en-US" sz="2400" b="1" dirty="0">
                <a:solidFill>
                  <a:schemeClr val="bg1"/>
                </a:solidFill>
              </a:rPr>
              <a:t>他了。</a:t>
            </a: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10	</a:t>
            </a:r>
            <a:r>
              <a:rPr lang="zh-TW" altLang="en-US" sz="2400" b="1" dirty="0">
                <a:solidFill>
                  <a:schemeClr val="bg1"/>
                </a:solidFill>
              </a:rPr>
              <a:t>當他往上去，他們</a:t>
            </a:r>
            <a:r>
              <a:rPr lang="zh-TW" altLang="en-US" sz="2400" b="1" dirty="0">
                <a:solidFill>
                  <a:srgbClr val="FFFF00"/>
                </a:solidFill>
              </a:rPr>
              <a:t>定睛望天</a:t>
            </a:r>
            <a:r>
              <a:rPr lang="zh-TW" altLang="en-US" sz="2400" b="1" dirty="0">
                <a:solidFill>
                  <a:schemeClr val="bg1"/>
                </a:solidFill>
              </a:rPr>
              <a:t>的時候，忽然有兩個人身穿白衣，站在旁邊，說： 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11	</a:t>
            </a:r>
            <a:r>
              <a:rPr lang="zh-TW" altLang="en-US" sz="2400" b="1" dirty="0">
                <a:solidFill>
                  <a:schemeClr val="bg1"/>
                </a:solidFill>
              </a:rPr>
              <a:t>「加利利人哪，你們為甚麼站着</a:t>
            </a:r>
            <a:r>
              <a:rPr lang="zh-TW" altLang="en-US" sz="2400" b="1" dirty="0">
                <a:solidFill>
                  <a:srgbClr val="FFFF66"/>
                </a:solidFill>
              </a:rPr>
              <a:t>望天</a:t>
            </a:r>
            <a:r>
              <a:rPr lang="zh-TW" altLang="en-US" sz="2400" b="1" dirty="0">
                <a:solidFill>
                  <a:schemeClr val="bg1"/>
                </a:solidFill>
              </a:rPr>
              <a:t>呢？這離開你們被接升天的耶穌，你們見他怎樣往天上去，他還要怎樣來。」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40152" y="3717032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使徒行傳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1:9-11</a:t>
            </a:r>
          </a:p>
        </p:txBody>
      </p:sp>
    </p:spTree>
    <p:extLst>
      <p:ext uri="{BB962C8B-B14F-4D97-AF65-F5344CB8AC3E}">
        <p14:creationId xmlns:p14="http://schemas.microsoft.com/office/powerpoint/2010/main" val="32725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231" y="548680"/>
            <a:ext cx="8373249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9	</a:t>
            </a:r>
            <a:r>
              <a:rPr lang="zh-TW" altLang="en-US" sz="2400" b="1" dirty="0">
                <a:solidFill>
                  <a:schemeClr val="bg1"/>
                </a:solidFill>
              </a:rPr>
              <a:t>說了這話，他們</a:t>
            </a:r>
            <a:r>
              <a:rPr lang="zh-TW" altLang="en-US" sz="2400" b="1" dirty="0">
                <a:solidFill>
                  <a:srgbClr val="FFFF00"/>
                </a:solidFill>
              </a:rPr>
              <a:t>正看</a:t>
            </a:r>
            <a:r>
              <a:rPr lang="zh-TW" altLang="en-US" sz="2400" b="1" dirty="0">
                <a:solidFill>
                  <a:schemeClr val="bg1"/>
                </a:solidFill>
              </a:rPr>
              <a:t>的時候，他就被取上升，有一朵雲彩把他接去，便</a:t>
            </a:r>
            <a:r>
              <a:rPr lang="zh-TW" altLang="en-US" sz="2400" b="1" dirty="0">
                <a:solidFill>
                  <a:srgbClr val="FFFF00"/>
                </a:solidFill>
              </a:rPr>
              <a:t>看不見</a:t>
            </a:r>
            <a:r>
              <a:rPr lang="zh-TW" altLang="en-US" sz="2400" b="1" dirty="0">
                <a:solidFill>
                  <a:schemeClr val="bg1"/>
                </a:solidFill>
              </a:rPr>
              <a:t>他了。</a:t>
            </a: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10	</a:t>
            </a:r>
            <a:r>
              <a:rPr lang="zh-TW" altLang="en-US" sz="2400" b="1" dirty="0">
                <a:solidFill>
                  <a:schemeClr val="bg1"/>
                </a:solidFill>
              </a:rPr>
              <a:t>當他往上去，他們</a:t>
            </a:r>
            <a:r>
              <a:rPr lang="zh-TW" altLang="en-US" sz="2400" b="1" dirty="0">
                <a:solidFill>
                  <a:srgbClr val="FFFF00"/>
                </a:solidFill>
              </a:rPr>
              <a:t>定睛望天</a:t>
            </a:r>
            <a:r>
              <a:rPr lang="zh-TW" altLang="en-US" sz="2400" b="1" dirty="0">
                <a:solidFill>
                  <a:schemeClr val="bg1"/>
                </a:solidFill>
              </a:rPr>
              <a:t>的時候，忽然有兩個人身穿白衣，站在旁邊，說： </a:t>
            </a:r>
            <a:endParaRPr lang="en-US" altLang="zh-TW" sz="24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400" b="1" dirty="0">
                <a:solidFill>
                  <a:schemeClr val="bg1"/>
                </a:solidFill>
              </a:rPr>
              <a:t>11	</a:t>
            </a:r>
            <a:r>
              <a:rPr lang="zh-TW" altLang="en-US" sz="2400" b="1" dirty="0">
                <a:solidFill>
                  <a:schemeClr val="bg1"/>
                </a:solidFill>
              </a:rPr>
              <a:t>「加利利人哪，你們為甚麼站着</a:t>
            </a:r>
            <a:r>
              <a:rPr lang="zh-TW" altLang="en-US" sz="2400" b="1" dirty="0">
                <a:solidFill>
                  <a:srgbClr val="FFFF00"/>
                </a:solidFill>
              </a:rPr>
              <a:t>望天</a:t>
            </a:r>
            <a:r>
              <a:rPr lang="zh-TW" altLang="en-US" sz="2400" b="1" dirty="0">
                <a:solidFill>
                  <a:schemeClr val="bg1"/>
                </a:solidFill>
              </a:rPr>
              <a:t>呢？這離開你們被接升天的耶穌，你們</a:t>
            </a:r>
            <a:r>
              <a:rPr lang="zh-TW" altLang="en-US" sz="2400" b="1" dirty="0">
                <a:solidFill>
                  <a:srgbClr val="FFFF00"/>
                </a:solidFill>
              </a:rPr>
              <a:t>見他怎樣往天上去，他還要怎樣來</a:t>
            </a:r>
            <a:r>
              <a:rPr lang="zh-TW" altLang="en-US" sz="2400" b="1" dirty="0">
                <a:solidFill>
                  <a:schemeClr val="bg1"/>
                </a:solidFill>
              </a:rPr>
              <a:t>。」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40152" y="3717032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使徒行傳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1:9-11</a:t>
            </a:r>
          </a:p>
        </p:txBody>
      </p:sp>
    </p:spTree>
    <p:extLst>
      <p:ext uri="{BB962C8B-B14F-4D97-AF65-F5344CB8AC3E}">
        <p14:creationId xmlns:p14="http://schemas.microsoft.com/office/powerpoint/2010/main" val="26390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43608" y="2782669"/>
            <a:ext cx="7056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4800" b="1" dirty="0">
                <a:solidFill>
                  <a:srgbClr val="FFFF66"/>
                </a:solidFill>
                <a:latin typeface="Arial" panose="020B0604020202020204" pitchFamily="34" charset="0"/>
              </a:rPr>
              <a:t>信基督的</a:t>
            </a:r>
            <a:r>
              <a:rPr lang="zh-TW" altLang="en-US" sz="4800" b="1" dirty="0">
                <a:solidFill>
                  <a:srgbClr val="00FFFF"/>
                </a:solidFill>
                <a:latin typeface="Arial" panose="020B0604020202020204" pitchFamily="34" charset="0"/>
              </a:rPr>
              <a:t>誤區</a:t>
            </a:r>
            <a:endParaRPr lang="en-US" altLang="zh-TW" sz="4800" b="1" dirty="0">
              <a:solidFill>
                <a:srgbClr val="00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54677"/>
            <a:ext cx="91234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三、 傳福音並宣教促進</a:t>
            </a:r>
            <a:r>
              <a:rPr lang="zh-TW" altLang="en-US" sz="3600" b="1" dirty="0">
                <a:solidFill>
                  <a:srgbClr val="00FF00"/>
                </a:solidFill>
              </a:rPr>
              <a:t>主的再來</a:t>
            </a:r>
            <a:r>
              <a:rPr lang="zh-TW" altLang="en-US" sz="3600" b="1" dirty="0">
                <a:solidFill>
                  <a:srgbClr val="003300"/>
                </a:solidFill>
              </a:rPr>
              <a:t> </a:t>
            </a:r>
            <a:r>
              <a:rPr lang="en-US" altLang="zh-TW" sz="2400" b="1" dirty="0">
                <a:latin typeface="Monotype Corsiva" panose="03010101010201010101" pitchFamily="66" charset="0"/>
              </a:rPr>
              <a:t>(v. 9-11)</a:t>
            </a:r>
            <a:endParaRPr lang="en-CA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231" y="1909232"/>
            <a:ext cx="8133225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spcBef>
                <a:spcPts val="100"/>
              </a:spcBef>
            </a:pPr>
            <a:r>
              <a:rPr lang="en-US" altLang="zh-TW" sz="2400" b="1" dirty="0">
                <a:solidFill>
                  <a:prstClr val="white"/>
                </a:solidFill>
              </a:rPr>
              <a:t>25	</a:t>
            </a:r>
            <a:r>
              <a:rPr lang="zh-TW" altLang="en-US" sz="2400" b="1" dirty="0">
                <a:solidFill>
                  <a:prstClr val="white"/>
                </a:solidFill>
              </a:rPr>
              <a:t>弟兄們，我不願意你們不知道這</a:t>
            </a:r>
            <a:r>
              <a:rPr lang="zh-TW" altLang="en-US" sz="2400" b="1" dirty="0">
                <a:solidFill>
                  <a:srgbClr val="00FF00"/>
                </a:solidFill>
              </a:rPr>
              <a:t>奧秘</a:t>
            </a:r>
            <a:r>
              <a:rPr lang="zh-TW" altLang="en-US" sz="2400" b="1" dirty="0">
                <a:solidFill>
                  <a:prstClr val="white"/>
                </a:solidFill>
              </a:rPr>
              <a:t>（恐怕你們自以為聰明）：就是以色列人有幾分是硬心的，等到外邦人的數目添滿了， </a:t>
            </a:r>
          </a:p>
          <a:p>
            <a:pPr marL="539750" indent="-539750">
              <a:spcBef>
                <a:spcPts val="100"/>
              </a:spcBef>
            </a:pPr>
            <a:r>
              <a:rPr lang="en-US" altLang="zh-TW" sz="2400" b="1" dirty="0">
                <a:solidFill>
                  <a:prstClr val="white"/>
                </a:solidFill>
              </a:rPr>
              <a:t>26	</a:t>
            </a:r>
            <a:r>
              <a:rPr lang="zh-TW" altLang="en-US" sz="2400" b="1" dirty="0">
                <a:solidFill>
                  <a:prstClr val="white"/>
                </a:solidFill>
              </a:rPr>
              <a:t>於是以色列全家都要得救。如經上所記：「必有一位救主從錫安出來，要消除雅各家的一切罪惡。」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16152" y="4237638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羅馬書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11:25-26</a:t>
            </a:r>
          </a:p>
        </p:txBody>
      </p:sp>
    </p:spTree>
    <p:extLst>
      <p:ext uri="{BB962C8B-B14F-4D97-AF65-F5344CB8AC3E}">
        <p14:creationId xmlns:p14="http://schemas.microsoft.com/office/powerpoint/2010/main" val="11472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32727"/>
            <a:ext cx="912342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err="1">
                <a:solidFill>
                  <a:schemeClr val="bg1"/>
                </a:solidFill>
              </a:rPr>
              <a:t>Maranatha</a:t>
            </a:r>
            <a:endParaRPr lang="en-US" altLang="zh-TW" sz="3600" b="1" dirty="0">
              <a:solidFill>
                <a:schemeClr val="bg1"/>
              </a:solidFill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我願祢來</a:t>
            </a:r>
            <a:endParaRPr lang="en-CA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3905" y="1352381"/>
            <a:ext cx="7852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100"/>
              </a:spcBef>
            </a:pPr>
            <a:r>
              <a:rPr lang="zh-TW" altLang="en-US" sz="2600" b="1" dirty="0">
                <a:solidFill>
                  <a:schemeClr val="bg1"/>
                </a:solidFill>
              </a:rPr>
              <a:t>若有人不愛主，這人可詛可咒。</a:t>
            </a:r>
            <a:r>
              <a:rPr lang="zh-TW" altLang="en-US" sz="2600" b="1" dirty="0">
                <a:solidFill>
                  <a:srgbClr val="FFFF00"/>
                </a:solidFill>
              </a:rPr>
              <a:t>主必要來！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34392" y="2005390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哥林多前書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16:22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459728"/>
            <a:ext cx="7852551" cy="905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100"/>
              </a:spcBef>
            </a:pPr>
            <a:r>
              <a:rPr lang="zh-TW" altLang="en-US" sz="2600" b="1" dirty="0">
                <a:solidFill>
                  <a:schemeClr val="bg1"/>
                </a:solidFill>
              </a:rPr>
              <a:t>證明這事的說：「是了，我必快來！」</a:t>
            </a:r>
          </a:p>
          <a:p>
            <a:pPr marL="357188" indent="-357188">
              <a:spcBef>
                <a:spcPts val="100"/>
              </a:spcBef>
            </a:pPr>
            <a:r>
              <a:rPr lang="zh-TW" altLang="en-US" sz="2600" b="1" dirty="0">
                <a:solidFill>
                  <a:schemeClr val="bg1"/>
                </a:solidFill>
              </a:rPr>
              <a:t>阿們！主耶穌啊，</a:t>
            </a:r>
            <a:r>
              <a:rPr lang="zh-TW" altLang="en-US" sz="2600" b="1" dirty="0">
                <a:solidFill>
                  <a:srgbClr val="FFFF00"/>
                </a:solidFill>
              </a:rPr>
              <a:t>我願你來！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938071" y="4381654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啟示錄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22:20</a:t>
            </a:r>
          </a:p>
        </p:txBody>
      </p:sp>
    </p:spTree>
    <p:extLst>
      <p:ext uri="{BB962C8B-B14F-4D97-AF65-F5344CB8AC3E}">
        <p14:creationId xmlns:p14="http://schemas.microsoft.com/office/powerpoint/2010/main" val="18247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04878"/>
            <a:ext cx="9123424" cy="30162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FF00"/>
                </a:solidFill>
              </a:rPr>
              <a:t>嶄新</a:t>
            </a:r>
            <a:r>
              <a:rPr lang="zh-TW" altLang="en-US" sz="3600" b="1" dirty="0">
                <a:solidFill>
                  <a:srgbClr val="FFFF00"/>
                </a:solidFill>
              </a:rPr>
              <a:t>視野</a:t>
            </a:r>
            <a:endParaRPr lang="en-US" altLang="zh-TW" sz="3600" b="1" dirty="0">
              <a:solidFill>
                <a:srgbClr val="FFFF00"/>
              </a:solidFill>
            </a:endParaRPr>
          </a:p>
          <a:p>
            <a:pPr algn="ctr"/>
            <a:endParaRPr lang="zh-TW" altLang="en-US" sz="3600" b="1" dirty="0">
              <a:solidFill>
                <a:prstClr val="white"/>
              </a:solidFill>
            </a:endParaRPr>
          </a:p>
          <a:p>
            <a:pPr algn="ctr"/>
            <a:r>
              <a:rPr lang="zh-TW" altLang="en-US" sz="3600" b="1" dirty="0">
                <a:solidFill>
                  <a:prstClr val="white"/>
                </a:solidFill>
              </a:rPr>
              <a:t>一、 跟隨主是參與</a:t>
            </a:r>
            <a:r>
              <a:rPr lang="zh-TW" altLang="en-US" sz="3600" b="1" dirty="0">
                <a:solidFill>
                  <a:srgbClr val="00FF00"/>
                </a:solidFill>
              </a:rPr>
              <a:t>神國度的大業</a:t>
            </a:r>
            <a:endParaRPr lang="en-CA" sz="2400" b="1" dirty="0">
              <a:solidFill>
                <a:prstClr val="white"/>
              </a:solidFill>
              <a:latin typeface="Monotype Corsiva" panose="03010101010201010101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zh-TW" altLang="en-US" sz="3600" b="1" dirty="0">
                <a:solidFill>
                  <a:prstClr val="white"/>
                </a:solidFill>
              </a:rPr>
              <a:t>二、 為耶穌作見証兼顧</a:t>
            </a:r>
            <a:r>
              <a:rPr lang="zh-TW" altLang="en-US" sz="3600" b="1" dirty="0">
                <a:solidFill>
                  <a:srgbClr val="00FF00"/>
                </a:solidFill>
              </a:rPr>
              <a:t>遠近之處</a:t>
            </a:r>
            <a:endParaRPr lang="en-CA" sz="2400" b="1" dirty="0">
              <a:solidFill>
                <a:prstClr val="white"/>
              </a:solidFill>
              <a:latin typeface="Monotype Corsiva" panose="03010101010201010101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zh-TW" altLang="en-US" sz="3600" b="1" dirty="0">
                <a:solidFill>
                  <a:prstClr val="white"/>
                </a:solidFill>
              </a:rPr>
              <a:t>三、 傳福音並宣教促進</a:t>
            </a:r>
            <a:r>
              <a:rPr lang="zh-TW" altLang="en-US" sz="3600" b="1" dirty="0">
                <a:solidFill>
                  <a:srgbClr val="00FF00"/>
                </a:solidFill>
              </a:rPr>
              <a:t>主的再來</a:t>
            </a:r>
            <a:endParaRPr lang="en-CA" sz="2400" b="1" dirty="0">
              <a:solidFill>
                <a:prstClr val="white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1116013" y="1484313"/>
            <a:ext cx="187325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zh-TW" altLang="en-US" b="1" dirty="0">
                <a:solidFill>
                  <a:srgbClr val="000000"/>
                </a:solidFill>
                <a:latin typeface="Monotype Corsiva" pitchFamily="66" charset="0"/>
                <a:ea typeface="PMingLiU" pitchFamily="18" charset="-120"/>
                <a:cs typeface="Arial" pitchFamily="34" charset="0"/>
              </a:rPr>
              <a:t>個人信仰</a:t>
            </a:r>
            <a:endParaRPr kumimoji="0" lang="zh-TW" alt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3492500" y="2852738"/>
            <a:ext cx="1368425" cy="13684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zh-TW" altLang="en-US" sz="2000" b="1" dirty="0">
                <a:solidFill>
                  <a:srgbClr val="FF66FF"/>
                </a:solidFill>
                <a:latin typeface="Monotype Corsiva" pitchFamily="66" charset="0"/>
                <a:ea typeface="PMingLiU" pitchFamily="18" charset="-120"/>
                <a:cs typeface="Arial" pitchFamily="34" charset="0"/>
              </a:rPr>
              <a:t>人的理解</a:t>
            </a:r>
            <a:endParaRPr kumimoji="0" lang="zh-TW" altLang="en-US" sz="2000" dirty="0">
              <a:solidFill>
                <a:srgbClr val="FF66FF"/>
              </a:solidFill>
              <a:latin typeface="Arial" charset="0"/>
              <a:cs typeface="Arial" charset="0"/>
            </a:endParaRPr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5364163" y="3933825"/>
            <a:ext cx="1150937" cy="12239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zh-TW" altLang="en-US" sz="1800" b="1" dirty="0">
                <a:solidFill>
                  <a:srgbClr val="FFFF00"/>
                </a:solidFill>
                <a:latin typeface="Monotype Corsiva" pitchFamily="66" charset="0"/>
                <a:ea typeface="PMingLiU" pitchFamily="18" charset="-120"/>
                <a:cs typeface="Arial" pitchFamily="34" charset="0"/>
              </a:rPr>
              <a:t>當前關注</a:t>
            </a:r>
            <a:endParaRPr kumimoji="0" lang="zh-TW" altLang="en-US" sz="18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>
            <a:off x="2916238" y="2924175"/>
            <a:ext cx="576262" cy="360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kumimoji="0" lang="en-CA" sz="1800">
              <a:solidFill>
                <a:srgbClr val="000000"/>
              </a:solidFill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4787900" y="4005263"/>
            <a:ext cx="576263" cy="3603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kumimoji="0" lang="en-CA" sz="1800">
              <a:solidFill>
                <a:srgbClr val="000000"/>
              </a:solidFill>
              <a:latin typeface="Arial" charset="0"/>
              <a:ea typeface="PMingLiU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1835150" y="1268413"/>
            <a:ext cx="4897438" cy="46815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zh-TW" altLang="en-US" b="1" dirty="0">
                <a:solidFill>
                  <a:srgbClr val="000000"/>
                </a:solidFill>
                <a:latin typeface="Monotype Corsiva" pitchFamily="66" charset="0"/>
                <a:ea typeface="PMingLiU" pitchFamily="18" charset="-120"/>
                <a:cs typeface="Arial" pitchFamily="34" charset="0"/>
              </a:rPr>
              <a:t>神國信念</a:t>
            </a:r>
            <a:endParaRPr kumimoji="0" lang="zh-TW" altLang="en-CA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kumimoji="0" lang="en-CA" altLang="zh-TW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kumimoji="0" lang="en-CA" altLang="zh-TW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kumimoji="0" lang="en-CA" altLang="zh-TW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kumimoji="0" lang="en-CA" altLang="zh-TW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kumimoji="0" lang="en-CA" altLang="zh-TW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kumimoji="0" lang="en-CA" altLang="zh-TW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kumimoji="0" lang="en-CA" altLang="zh-TW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kumimoji="0" lang="zh-TW" alt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3492500" y="2852936"/>
            <a:ext cx="2808288" cy="259377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zh-TW" altLang="en-US" b="1" dirty="0">
                <a:solidFill>
                  <a:srgbClr val="FF66FF"/>
                </a:solidFill>
                <a:latin typeface="Monotype Corsiva" pitchFamily="66" charset="0"/>
                <a:ea typeface="PMingLiU" pitchFamily="18" charset="-120"/>
                <a:cs typeface="Arial" pitchFamily="34" charset="0"/>
              </a:rPr>
              <a:t>使命理念</a:t>
            </a:r>
            <a:endParaRPr kumimoji="0" lang="en-CA" altLang="zh-TW" dirty="0">
              <a:solidFill>
                <a:srgbClr val="FF66FF"/>
              </a:solidFill>
              <a:latin typeface="Arial" charset="0"/>
              <a:cs typeface="Arial" charset="0"/>
            </a:endParaRPr>
          </a:p>
          <a:p>
            <a:pPr algn="ctr"/>
            <a:endParaRPr kumimoji="0" lang="zh-TW" altLang="en-CA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kumimoji="0" lang="en-CA" altLang="zh-TW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endParaRPr kumimoji="0" lang="zh-TW" alt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903" name="Oval 7"/>
          <p:cNvSpPr>
            <a:spLocks noChangeArrowheads="1"/>
          </p:cNvSpPr>
          <p:nvPr/>
        </p:nvSpPr>
        <p:spPr bwMode="auto">
          <a:xfrm>
            <a:off x="4716463" y="4221163"/>
            <a:ext cx="1152525" cy="10080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zh-TW" altLang="en-US" sz="1800" b="1" dirty="0">
                <a:solidFill>
                  <a:srgbClr val="FFFF00"/>
                </a:solidFill>
                <a:latin typeface="Monotype Corsiva" pitchFamily="66" charset="0"/>
                <a:ea typeface="PMingLiU" pitchFamily="18" charset="-120"/>
                <a:cs typeface="Arial" pitchFamily="34" charset="0"/>
              </a:rPr>
              <a:t>終末關切</a:t>
            </a:r>
            <a:endParaRPr kumimoji="0" lang="zh-TW" altLang="en-US" sz="18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1520" y="1025435"/>
            <a:ext cx="8568952" cy="513986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147763" indent="-342900"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492250" indent="-342900"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2014538" indent="-342900"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536825" indent="-342900"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994025" indent="-342900" fontAlgn="base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451225" indent="-342900" fontAlgn="base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908425" indent="-342900" fontAlgn="base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365625" indent="-342900" fontAlgn="base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世界華福中心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的 第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一位總幹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事 王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永信牧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師 </a:t>
            </a:r>
            <a:r>
              <a:rPr kumimoji="1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1985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年曾寫到：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kumimoji="1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華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福運動最終目標是全球歸主，在差傳方面也推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動   教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會作超越文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化工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作。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但需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要有一個起㸃作開始。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華人的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『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華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』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字，對華人是一股很有拉在一起的力量，我們不是一直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『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華人、華人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』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的下去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，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而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是拿來作起㸃。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endParaRPr kumimoji="1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我們必須有一個攤頭陣地，火箭需要有發射臺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，</a:t>
            </a:r>
            <a:endParaRPr kumimoji="1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6200" algn="l"/>
              </a:tabLst>
              <a:defRPr/>
            </a:pPr>
            <a:r>
              <a:rPr kumimoji="1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『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華人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』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是發射臺，從這起點我們推動教會增長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、   差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傳工作、超越文化的工作及籌辦硏討會等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。</a:t>
            </a:r>
            <a:r>
              <a:rPr kumimoji="1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t> </a:t>
            </a:r>
            <a:endParaRPr kumimoji="1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6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 rot="-538768">
            <a:off x="7010400" y="5507038"/>
            <a:ext cx="863600" cy="86518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20979359">
            <a:off x="5138738" y="3995738"/>
            <a:ext cx="1295400" cy="1295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>
            <a:off x="6289675" y="5146675"/>
            <a:ext cx="720725" cy="5048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 rot="21023327">
            <a:off x="2346325" y="1819275"/>
            <a:ext cx="2087563" cy="20875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4273550" y="3563938"/>
            <a:ext cx="865188" cy="647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1547020" y="1916906"/>
            <a:ext cx="1306512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31125" y="4892675"/>
            <a:ext cx="1223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World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世界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18238" y="3203575"/>
            <a:ext cx="1439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Church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教會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130675" y="1187450"/>
            <a:ext cx="1943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Soul (self)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靈魂（自我）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5650" y="476250"/>
            <a:ext cx="19446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Heaven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charset="0"/>
              </a:rPr>
              <a:t>天堂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133225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schemeClr val="bg1"/>
                </a:solidFill>
              </a:rPr>
              <a:t>1	</a:t>
            </a:r>
            <a:r>
              <a:rPr lang="zh-TW" altLang="en-US" sz="2300" b="1" dirty="0">
                <a:solidFill>
                  <a:schemeClr val="bg1"/>
                </a:solidFill>
              </a:rPr>
              <a:t>提阿非羅啊，我已經作了</a:t>
            </a:r>
            <a:r>
              <a:rPr lang="zh-TW" altLang="en-US" sz="2300" b="1" dirty="0">
                <a:solidFill>
                  <a:srgbClr val="FFFF00"/>
                </a:solidFill>
              </a:rPr>
              <a:t>前書</a:t>
            </a:r>
            <a:r>
              <a:rPr lang="zh-TW" altLang="en-US" sz="2300" b="1" dirty="0">
                <a:solidFill>
                  <a:schemeClr val="bg1"/>
                </a:solidFill>
              </a:rPr>
              <a:t>，論到耶穌開頭一切所行所教訓的， </a:t>
            </a:r>
            <a:endParaRPr lang="en-US" altLang="zh-TW" sz="23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schemeClr val="bg1"/>
                </a:solidFill>
              </a:rPr>
              <a:t>2	</a:t>
            </a:r>
            <a:r>
              <a:rPr lang="zh-TW" altLang="en-US" sz="2300" b="1" dirty="0">
                <a:solidFill>
                  <a:schemeClr val="bg1"/>
                </a:solidFill>
              </a:rPr>
              <a:t>直到他藉着聖靈吩咐所揀選的使徒，以後被接上升的日子為止。 </a:t>
            </a:r>
            <a:endParaRPr lang="en-US" altLang="zh-TW" sz="23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schemeClr val="bg1"/>
                </a:solidFill>
              </a:rPr>
              <a:t>3	</a:t>
            </a:r>
            <a:r>
              <a:rPr lang="zh-TW" altLang="en-US" sz="2300" b="1" dirty="0">
                <a:solidFill>
                  <a:schemeClr val="bg1"/>
                </a:solidFill>
              </a:rPr>
              <a:t>他受害之後，用許多的憑據將自己活活地顯給使徒看，四十天之久向他們顯現，講說神國的事。 </a:t>
            </a:r>
            <a:endParaRPr lang="en-US" altLang="zh-TW" sz="23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schemeClr val="bg1"/>
                </a:solidFill>
              </a:rPr>
              <a:t>4	</a:t>
            </a:r>
            <a:r>
              <a:rPr lang="zh-TW" altLang="en-US" sz="2300" b="1" dirty="0">
                <a:solidFill>
                  <a:schemeClr val="bg1"/>
                </a:solidFill>
              </a:rPr>
              <a:t>耶穌和他們聚集的時候，囑咐他們說：「不要離開耶路撒冷，要等候父所應許的，就是你們聽見我說過的。 </a:t>
            </a:r>
            <a:endParaRPr lang="en-US" altLang="zh-TW" sz="23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schemeClr val="bg1"/>
                </a:solidFill>
              </a:rPr>
              <a:t>5	</a:t>
            </a:r>
            <a:r>
              <a:rPr lang="zh-TW" altLang="en-US" sz="2300" b="1" dirty="0">
                <a:solidFill>
                  <a:schemeClr val="bg1"/>
                </a:solidFill>
              </a:rPr>
              <a:t>約翰是用水施洗，但不多幾日，你們要受聖靈的洗。」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40152" y="4365104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使徒行傳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1:1-5</a:t>
            </a:r>
          </a:p>
        </p:txBody>
      </p:sp>
    </p:spTree>
    <p:extLst>
      <p:ext uri="{BB962C8B-B14F-4D97-AF65-F5344CB8AC3E}">
        <p14:creationId xmlns:p14="http://schemas.microsoft.com/office/powerpoint/2010/main" val="11434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231" y="2136338"/>
            <a:ext cx="81332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804863">
              <a:spcBef>
                <a:spcPts val="100"/>
              </a:spcBef>
            </a:pPr>
            <a:r>
              <a:rPr lang="en-US" altLang="zh-TW" sz="2600" b="1" dirty="0">
                <a:solidFill>
                  <a:schemeClr val="bg1"/>
                </a:solidFill>
              </a:rPr>
              <a:t>1-2	</a:t>
            </a:r>
            <a:r>
              <a:rPr lang="zh-TW" altLang="en-US" sz="2600" b="1" dirty="0">
                <a:solidFill>
                  <a:schemeClr val="bg1"/>
                </a:solidFill>
              </a:rPr>
              <a:t>提阿非羅大人哪，有好些人</a:t>
            </a:r>
            <a:r>
              <a:rPr lang="zh-TW" altLang="en-US" sz="2600" b="1" dirty="0">
                <a:solidFill>
                  <a:srgbClr val="FFFF00"/>
                </a:solidFill>
              </a:rPr>
              <a:t>提筆</a:t>
            </a:r>
            <a:r>
              <a:rPr lang="zh-TW" altLang="en-US" sz="2600" b="1" dirty="0">
                <a:solidFill>
                  <a:schemeClr val="bg1"/>
                </a:solidFill>
              </a:rPr>
              <a:t>作書，</a:t>
            </a:r>
            <a:r>
              <a:rPr lang="zh-TW" altLang="en-US" sz="2600" b="1" dirty="0">
                <a:solidFill>
                  <a:srgbClr val="FFFF00"/>
                </a:solidFill>
              </a:rPr>
              <a:t>述說</a:t>
            </a:r>
            <a:r>
              <a:rPr lang="zh-TW" altLang="en-US" sz="2600" b="1" dirty="0">
                <a:solidFill>
                  <a:schemeClr val="bg1"/>
                </a:solidFill>
              </a:rPr>
              <a:t>在    我們中間所</a:t>
            </a:r>
            <a:r>
              <a:rPr lang="zh-TW" altLang="en-US" sz="2600" b="1" dirty="0">
                <a:solidFill>
                  <a:srgbClr val="FFFF00"/>
                </a:solidFill>
              </a:rPr>
              <a:t>成就</a:t>
            </a:r>
            <a:r>
              <a:rPr lang="zh-TW" altLang="en-US" sz="2600" b="1" dirty="0">
                <a:solidFill>
                  <a:schemeClr val="bg1"/>
                </a:solidFill>
              </a:rPr>
              <a:t>的事，是照傳道的人從起初      </a:t>
            </a:r>
            <a:r>
              <a:rPr lang="zh-TW" altLang="en-US" sz="2600" b="1" dirty="0">
                <a:solidFill>
                  <a:srgbClr val="FFFF00"/>
                </a:solidFill>
              </a:rPr>
              <a:t>親眼看見</a:t>
            </a:r>
            <a:r>
              <a:rPr lang="zh-TW" altLang="en-US" sz="2600" b="1" dirty="0">
                <a:solidFill>
                  <a:schemeClr val="bg1"/>
                </a:solidFill>
              </a:rPr>
              <a:t>又</a:t>
            </a:r>
            <a:r>
              <a:rPr lang="zh-TW" altLang="en-US" sz="2600" b="1" dirty="0">
                <a:solidFill>
                  <a:srgbClr val="FFFF00"/>
                </a:solidFill>
              </a:rPr>
              <a:t>傳給</a:t>
            </a:r>
            <a:r>
              <a:rPr lang="zh-TW" altLang="en-US" sz="2600" b="1" dirty="0">
                <a:solidFill>
                  <a:schemeClr val="bg1"/>
                </a:solidFill>
              </a:rPr>
              <a:t>我們的。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52696" y="3805590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路加福音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1:1-2</a:t>
            </a:r>
          </a:p>
        </p:txBody>
      </p:sp>
    </p:spTree>
    <p:extLst>
      <p:ext uri="{BB962C8B-B14F-4D97-AF65-F5344CB8AC3E}">
        <p14:creationId xmlns:p14="http://schemas.microsoft.com/office/powerpoint/2010/main" val="18246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133225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schemeClr val="bg1"/>
                </a:solidFill>
              </a:rPr>
              <a:t>1	</a:t>
            </a:r>
            <a:r>
              <a:rPr lang="zh-TW" altLang="en-US" sz="2300" b="1" dirty="0">
                <a:solidFill>
                  <a:schemeClr val="bg1"/>
                </a:solidFill>
              </a:rPr>
              <a:t>提阿非羅啊，我已經作了前書，論到</a:t>
            </a:r>
            <a:r>
              <a:rPr lang="zh-TW" altLang="en-US" sz="2300" b="1" dirty="0">
                <a:solidFill>
                  <a:srgbClr val="FFFF00"/>
                </a:solidFill>
              </a:rPr>
              <a:t>耶穌開頭一切所行所教訓的</a:t>
            </a:r>
            <a:r>
              <a:rPr lang="zh-TW" altLang="en-US" sz="2300" b="1" dirty="0">
                <a:solidFill>
                  <a:schemeClr val="bg1"/>
                </a:solidFill>
              </a:rPr>
              <a:t>， </a:t>
            </a:r>
            <a:endParaRPr lang="en-US" altLang="zh-TW" sz="23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schemeClr val="bg1"/>
                </a:solidFill>
              </a:rPr>
              <a:t>2	</a:t>
            </a:r>
            <a:r>
              <a:rPr lang="zh-TW" altLang="en-US" sz="2300" b="1" dirty="0">
                <a:solidFill>
                  <a:schemeClr val="bg1"/>
                </a:solidFill>
              </a:rPr>
              <a:t>直到他藉着聖靈吩咐所揀選的使徒，以後</a:t>
            </a:r>
            <a:r>
              <a:rPr lang="zh-TW" altLang="en-US" sz="2300" b="1" dirty="0">
                <a:solidFill>
                  <a:srgbClr val="FFFF00"/>
                </a:solidFill>
              </a:rPr>
              <a:t>被接上升的日子為止</a:t>
            </a:r>
            <a:r>
              <a:rPr lang="zh-TW" altLang="en-US" sz="2300" b="1" dirty="0">
                <a:solidFill>
                  <a:schemeClr val="bg1"/>
                </a:solidFill>
              </a:rPr>
              <a:t>。 </a:t>
            </a:r>
            <a:endParaRPr lang="en-US" altLang="zh-TW" sz="23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schemeClr val="bg1"/>
                </a:solidFill>
              </a:rPr>
              <a:t>3	</a:t>
            </a:r>
            <a:r>
              <a:rPr lang="zh-TW" altLang="en-US" sz="2300" b="1" dirty="0">
                <a:solidFill>
                  <a:srgbClr val="00FF00"/>
                </a:solidFill>
              </a:rPr>
              <a:t>他受害之後</a:t>
            </a:r>
            <a:r>
              <a:rPr lang="zh-TW" altLang="en-US" sz="2300" b="1" dirty="0">
                <a:solidFill>
                  <a:schemeClr val="bg1"/>
                </a:solidFill>
              </a:rPr>
              <a:t>，用許多的憑據將自己</a:t>
            </a:r>
            <a:r>
              <a:rPr lang="zh-TW" altLang="en-US" sz="2300" b="1" dirty="0">
                <a:solidFill>
                  <a:srgbClr val="00FF00"/>
                </a:solidFill>
              </a:rPr>
              <a:t>活活地顯給使徒看</a:t>
            </a:r>
            <a:r>
              <a:rPr lang="zh-TW" altLang="en-US" sz="2300" b="1" dirty="0">
                <a:solidFill>
                  <a:schemeClr val="bg1"/>
                </a:solidFill>
              </a:rPr>
              <a:t>，四十天之久向他們顯現，</a:t>
            </a:r>
            <a:r>
              <a:rPr lang="zh-TW" altLang="en-US" sz="2300" b="1" dirty="0">
                <a:solidFill>
                  <a:srgbClr val="00FF00"/>
                </a:solidFill>
              </a:rPr>
              <a:t>講說</a:t>
            </a:r>
            <a:r>
              <a:rPr lang="zh-TW" altLang="en-US" sz="2300" b="1" dirty="0">
                <a:solidFill>
                  <a:schemeClr val="bg1"/>
                </a:solidFill>
              </a:rPr>
              <a:t>神國的事。 </a:t>
            </a:r>
            <a:endParaRPr lang="en-US" altLang="zh-TW" sz="23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schemeClr val="bg1"/>
                </a:solidFill>
              </a:rPr>
              <a:t>4	</a:t>
            </a:r>
            <a:r>
              <a:rPr lang="zh-TW" altLang="en-US" sz="2300" b="1" dirty="0">
                <a:solidFill>
                  <a:schemeClr val="bg1"/>
                </a:solidFill>
              </a:rPr>
              <a:t>耶穌和他們聚集的時候，囑咐他們說：「不要離開耶路撒冷，要等候父所應許的，就是你們聽見我說過的。 </a:t>
            </a:r>
            <a:endParaRPr lang="en-US" altLang="zh-TW" sz="2300" b="1" dirty="0">
              <a:solidFill>
                <a:schemeClr val="bg1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schemeClr val="bg1"/>
                </a:solidFill>
              </a:rPr>
              <a:t>5	</a:t>
            </a:r>
            <a:r>
              <a:rPr lang="zh-TW" altLang="en-US" sz="2300" b="1" dirty="0">
                <a:solidFill>
                  <a:schemeClr val="bg1"/>
                </a:solidFill>
              </a:rPr>
              <a:t>約翰是用水施洗，但不多幾日，你們要受聖靈的洗。」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40152" y="4293096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使徒行傳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1:1-5</a:t>
            </a:r>
          </a:p>
        </p:txBody>
      </p:sp>
    </p:spTree>
    <p:extLst>
      <p:ext uri="{BB962C8B-B14F-4D97-AF65-F5344CB8AC3E}">
        <p14:creationId xmlns:p14="http://schemas.microsoft.com/office/powerpoint/2010/main" val="1204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997018"/>
            <a:ext cx="5234920" cy="5320414"/>
          </a:xfrm>
        </p:spPr>
        <p:txBody>
          <a:bodyPr/>
          <a:lstStyle/>
          <a:p>
            <a:pPr lvl="0">
              <a:buClr>
                <a:srgbClr val="99CB38"/>
              </a:buClr>
            </a:pPr>
            <a:r>
              <a:rPr lang="zh-HK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演講         </a:t>
            </a:r>
            <a:r>
              <a:rPr lang="en-CA" altLang="zh-HK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iTalk</a:t>
            </a:r>
          </a:p>
          <a:p>
            <a:r>
              <a:rPr lang="zh-HK" altLang="en-US" sz="3200" b="1" dirty="0"/>
              <a:t>脱口秀</a:t>
            </a:r>
            <a:r>
              <a:rPr lang="zh-HK" altLang="en-US" sz="3200" dirty="0"/>
              <a:t>    </a:t>
            </a:r>
            <a:r>
              <a:rPr lang="en-CA" sz="3200" dirty="0"/>
              <a:t>Talk Show</a:t>
            </a:r>
          </a:p>
          <a:p>
            <a:r>
              <a:rPr lang="zh-HK" altLang="en-US" sz="3200" b="1" dirty="0"/>
              <a:t>講員</a:t>
            </a:r>
            <a:r>
              <a:rPr lang="zh-HK" altLang="en-US" sz="3200" dirty="0"/>
              <a:t>        </a:t>
            </a:r>
            <a:r>
              <a:rPr lang="en-CA" altLang="zh-HK" sz="3200" dirty="0"/>
              <a:t>Talk God</a:t>
            </a:r>
          </a:p>
          <a:p>
            <a:r>
              <a:rPr lang="zh-HK" altLang="en-US" sz="3200" b="1" dirty="0"/>
              <a:t>講道        </a:t>
            </a:r>
            <a:r>
              <a:rPr lang="en-CA" sz="3200" dirty="0"/>
              <a:t>God Talk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28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133225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prstClr val="white"/>
                </a:solidFill>
              </a:rPr>
              <a:t>1	</a:t>
            </a:r>
            <a:r>
              <a:rPr lang="zh-TW" altLang="en-US" sz="2300" b="1" dirty="0">
                <a:solidFill>
                  <a:prstClr val="white"/>
                </a:solidFill>
              </a:rPr>
              <a:t>提阿非羅啊，我已經作了前書，論到</a:t>
            </a:r>
            <a:r>
              <a:rPr lang="zh-TW" altLang="en-US" sz="2300" b="1" dirty="0">
                <a:solidFill>
                  <a:srgbClr val="FFFF00"/>
                </a:solidFill>
              </a:rPr>
              <a:t>耶穌開頭一切所行所教訓的</a:t>
            </a:r>
            <a:r>
              <a:rPr lang="zh-TW" altLang="en-US" sz="2300" b="1" dirty="0">
                <a:solidFill>
                  <a:prstClr val="white"/>
                </a:solidFill>
              </a:rPr>
              <a:t>， </a:t>
            </a:r>
            <a:endParaRPr lang="en-US" altLang="zh-TW" sz="2300" b="1" dirty="0">
              <a:solidFill>
                <a:prstClr val="white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prstClr val="white"/>
                </a:solidFill>
              </a:rPr>
              <a:t>2	</a:t>
            </a:r>
            <a:r>
              <a:rPr lang="zh-TW" altLang="en-US" sz="2300" b="1" dirty="0">
                <a:solidFill>
                  <a:prstClr val="white"/>
                </a:solidFill>
              </a:rPr>
              <a:t>直到他藉着聖靈吩咐所揀選的使徒，以後</a:t>
            </a:r>
            <a:r>
              <a:rPr lang="zh-TW" altLang="en-US" sz="2300" b="1" dirty="0">
                <a:solidFill>
                  <a:srgbClr val="FFFF00"/>
                </a:solidFill>
              </a:rPr>
              <a:t>被接上升的日子為止</a:t>
            </a:r>
            <a:r>
              <a:rPr lang="zh-TW" altLang="en-US" sz="2300" b="1" dirty="0">
                <a:solidFill>
                  <a:prstClr val="white"/>
                </a:solidFill>
              </a:rPr>
              <a:t>。 </a:t>
            </a:r>
            <a:endParaRPr lang="en-US" altLang="zh-TW" sz="2300" b="1" dirty="0">
              <a:solidFill>
                <a:prstClr val="white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prstClr val="white"/>
                </a:solidFill>
              </a:rPr>
              <a:t>3	</a:t>
            </a:r>
            <a:r>
              <a:rPr lang="zh-TW" altLang="en-US" sz="2300" b="1" dirty="0">
                <a:solidFill>
                  <a:srgbClr val="FFFF00"/>
                </a:solidFill>
              </a:rPr>
              <a:t>他受害之後</a:t>
            </a:r>
            <a:r>
              <a:rPr lang="zh-TW" altLang="en-US" sz="2300" b="1" dirty="0">
                <a:solidFill>
                  <a:prstClr val="white"/>
                </a:solidFill>
              </a:rPr>
              <a:t>，用許多的憑據將自己</a:t>
            </a:r>
            <a:r>
              <a:rPr lang="zh-TW" altLang="en-US" sz="2300" b="1" dirty="0">
                <a:solidFill>
                  <a:srgbClr val="FFFF00"/>
                </a:solidFill>
              </a:rPr>
              <a:t>活活地顯給使徒看</a:t>
            </a:r>
            <a:r>
              <a:rPr lang="zh-TW" altLang="en-US" sz="2300" b="1" dirty="0">
                <a:solidFill>
                  <a:prstClr val="white"/>
                </a:solidFill>
              </a:rPr>
              <a:t>，四十天之久向他們顯現，</a:t>
            </a:r>
            <a:r>
              <a:rPr lang="zh-TW" altLang="en-US" sz="2300" b="1" dirty="0">
                <a:solidFill>
                  <a:srgbClr val="00FF00"/>
                </a:solidFill>
              </a:rPr>
              <a:t>講說</a:t>
            </a:r>
            <a:r>
              <a:rPr lang="zh-TW" altLang="en-US" sz="2300" b="1" dirty="0">
                <a:solidFill>
                  <a:srgbClr val="00FFFF"/>
                </a:solidFill>
              </a:rPr>
              <a:t>神國的事</a:t>
            </a:r>
            <a:r>
              <a:rPr lang="zh-TW" altLang="en-US" sz="2300" b="1" dirty="0">
                <a:solidFill>
                  <a:prstClr val="white"/>
                </a:solidFill>
              </a:rPr>
              <a:t>。 </a:t>
            </a:r>
            <a:endParaRPr lang="en-US" altLang="zh-TW" sz="2300" b="1" dirty="0">
              <a:solidFill>
                <a:prstClr val="white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prstClr val="white"/>
                </a:solidFill>
              </a:rPr>
              <a:t>4	</a:t>
            </a:r>
            <a:r>
              <a:rPr lang="zh-TW" altLang="en-US" sz="2300" b="1" dirty="0">
                <a:solidFill>
                  <a:prstClr val="white"/>
                </a:solidFill>
              </a:rPr>
              <a:t>耶穌和他們聚集的時候，囑咐他們說：「不要離開耶路撒冷，要等候父所應許的，就是你們聽見我說過的。 </a:t>
            </a:r>
            <a:endParaRPr lang="en-US" altLang="zh-TW" sz="2300" b="1" dirty="0">
              <a:solidFill>
                <a:prstClr val="white"/>
              </a:solidFill>
            </a:endParaRPr>
          </a:p>
          <a:p>
            <a:pPr marL="447675" indent="-447675">
              <a:spcBef>
                <a:spcPts val="100"/>
              </a:spcBef>
            </a:pPr>
            <a:r>
              <a:rPr lang="en-US" altLang="zh-TW" sz="2300" b="1" dirty="0">
                <a:solidFill>
                  <a:prstClr val="white"/>
                </a:solidFill>
              </a:rPr>
              <a:t>5	</a:t>
            </a:r>
            <a:r>
              <a:rPr lang="zh-TW" altLang="en-US" sz="2300" b="1" dirty="0">
                <a:solidFill>
                  <a:prstClr val="white"/>
                </a:solidFill>
              </a:rPr>
              <a:t>約翰是用水施洗，但不多幾日，你們要受聖靈的洗。」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40152" y="4165630"/>
            <a:ext cx="273630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622300" indent="-6223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1144588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666875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2189163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71145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31686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36258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40830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454025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2100" b="1" dirty="0">
                <a:solidFill>
                  <a:srgbClr val="FFFFCC"/>
                </a:solidFill>
                <a:latin typeface="Arial" panose="020B0604020202020204" pitchFamily="34" charset="0"/>
              </a:rPr>
              <a:t>使徒行傳 </a:t>
            </a:r>
            <a:r>
              <a:rPr lang="en-US" altLang="zh-TW" sz="2100" b="1" dirty="0">
                <a:solidFill>
                  <a:srgbClr val="FFFFCC"/>
                </a:solidFill>
                <a:latin typeface="Arial" panose="020B0604020202020204" pitchFamily="34" charset="0"/>
              </a:rPr>
              <a:t>1:1-5</a:t>
            </a:r>
          </a:p>
        </p:txBody>
      </p:sp>
    </p:spTree>
    <p:extLst>
      <p:ext uri="{BB962C8B-B14F-4D97-AF65-F5344CB8AC3E}">
        <p14:creationId xmlns:p14="http://schemas.microsoft.com/office/powerpoint/2010/main" val="23296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82669"/>
            <a:ext cx="91234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/>
              <a:t>一、 跟隨主是參與</a:t>
            </a:r>
            <a:r>
              <a:rPr lang="zh-TW" altLang="en-US" sz="3600" b="1" dirty="0">
                <a:solidFill>
                  <a:srgbClr val="00FF00"/>
                </a:solidFill>
              </a:rPr>
              <a:t>神國度的大業</a:t>
            </a:r>
            <a:r>
              <a:rPr lang="zh-TW" altLang="en-US" sz="3600" b="1" dirty="0">
                <a:solidFill>
                  <a:srgbClr val="003300"/>
                </a:solidFill>
              </a:rPr>
              <a:t> </a:t>
            </a:r>
            <a:r>
              <a:rPr lang="en-US" altLang="zh-TW" sz="2400" b="1" dirty="0">
                <a:latin typeface="Monotype Corsiva" panose="03010101010201010101" pitchFamily="66" charset="0"/>
              </a:rPr>
              <a:t>(v. 1-5)</a:t>
            </a:r>
            <a:endParaRPr lang="en-CA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万里长城">
  <a:themeElements>
    <a:clrScheme name="万里长城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FFFF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5C5C"/>
      </a:accent6>
      <a:hlink>
        <a:srgbClr val="800080"/>
      </a:hlink>
      <a:folHlink>
        <a:srgbClr val="FF6600"/>
      </a:folHlink>
    </a:clrScheme>
    <a:fontScheme name="万里长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万里长城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FFFF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5C"/>
        </a:accent6>
        <a:hlink>
          <a:srgbClr val="80008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2">
        <a:dk1>
          <a:srgbClr val="000000"/>
        </a:dk1>
        <a:lt1>
          <a:srgbClr val="8EA4EA"/>
        </a:lt1>
        <a:dk2>
          <a:srgbClr val="0033CC"/>
        </a:dk2>
        <a:lt2>
          <a:srgbClr val="969696"/>
        </a:lt2>
        <a:accent1>
          <a:srgbClr val="86B5B6"/>
        </a:accent1>
        <a:accent2>
          <a:srgbClr val="FFCC66"/>
        </a:accent2>
        <a:accent3>
          <a:srgbClr val="C6CFF3"/>
        </a:accent3>
        <a:accent4>
          <a:srgbClr val="000000"/>
        </a:accent4>
        <a:accent5>
          <a:srgbClr val="C3D7D7"/>
        </a:accent5>
        <a:accent6>
          <a:srgbClr val="E7B95C"/>
        </a:accent6>
        <a:hlink>
          <a:srgbClr val="626292"/>
        </a:hlink>
        <a:folHlink>
          <a:srgbClr val="A2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3">
        <a:dk1>
          <a:srgbClr val="0000FF"/>
        </a:dk1>
        <a:lt1>
          <a:srgbClr val="C0C0C0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CC"/>
        </a:accent2>
        <a:accent3>
          <a:srgbClr val="DCDCDC"/>
        </a:accent3>
        <a:accent4>
          <a:srgbClr val="0000DA"/>
        </a:accent4>
        <a:accent5>
          <a:srgbClr val="FFE2CA"/>
        </a:accent5>
        <a:accent6>
          <a:srgbClr val="E78AB9"/>
        </a:accent6>
        <a:hlink>
          <a:srgbClr val="9C4070"/>
        </a:hlink>
        <a:folHlink>
          <a:srgbClr val="007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4">
        <a:dk1>
          <a:srgbClr val="0029AC"/>
        </a:dk1>
        <a:lt1>
          <a:srgbClr val="CCFFCC"/>
        </a:lt1>
        <a:dk2>
          <a:srgbClr val="993366"/>
        </a:dk2>
        <a:lt2>
          <a:srgbClr val="969696"/>
        </a:lt2>
        <a:accent1>
          <a:srgbClr val="FFCC99"/>
        </a:accent1>
        <a:accent2>
          <a:srgbClr val="6699FF"/>
        </a:accent2>
        <a:accent3>
          <a:srgbClr val="E2FFE2"/>
        </a:accent3>
        <a:accent4>
          <a:srgbClr val="002192"/>
        </a:accent4>
        <a:accent5>
          <a:srgbClr val="FFE2CA"/>
        </a:accent5>
        <a:accent6>
          <a:srgbClr val="5C8AE7"/>
        </a:accent6>
        <a:hlink>
          <a:srgbClr val="0066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5">
        <a:dk1>
          <a:srgbClr val="333333"/>
        </a:dk1>
        <a:lt1>
          <a:srgbClr val="FF99CC"/>
        </a:lt1>
        <a:dk2>
          <a:srgbClr val="006600"/>
        </a:dk2>
        <a:lt2>
          <a:srgbClr val="B2B2B2"/>
        </a:lt2>
        <a:accent1>
          <a:srgbClr val="FFFF66"/>
        </a:accent1>
        <a:accent2>
          <a:srgbClr val="33CCFF"/>
        </a:accent2>
        <a:accent3>
          <a:srgbClr val="FFCAE2"/>
        </a:accent3>
        <a:accent4>
          <a:srgbClr val="2A2A2A"/>
        </a:accent4>
        <a:accent5>
          <a:srgbClr val="FFFFB8"/>
        </a:accent5>
        <a:accent6>
          <a:srgbClr val="2DB9E7"/>
        </a:accent6>
        <a:hlink>
          <a:srgbClr val="6600FF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6">
        <a:dk1>
          <a:srgbClr val="000000"/>
        </a:dk1>
        <a:lt1>
          <a:srgbClr val="FFFFCC"/>
        </a:lt1>
        <a:dk2>
          <a:srgbClr val="6756A6"/>
        </a:dk2>
        <a:lt2>
          <a:srgbClr val="969696"/>
        </a:lt2>
        <a:accent1>
          <a:srgbClr val="99CCFF"/>
        </a:accent1>
        <a:accent2>
          <a:srgbClr val="008000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007300"/>
        </a:accent6>
        <a:hlink>
          <a:srgbClr val="990033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7">
        <a:dk1>
          <a:srgbClr val="CC3300"/>
        </a:dk1>
        <a:lt1>
          <a:srgbClr val="99CCFF"/>
        </a:lt1>
        <a:dk2>
          <a:srgbClr val="003399"/>
        </a:dk2>
        <a:lt2>
          <a:srgbClr val="969696"/>
        </a:lt2>
        <a:accent1>
          <a:srgbClr val="CED7FE"/>
        </a:accent1>
        <a:accent2>
          <a:srgbClr val="FFFFFF"/>
        </a:accent2>
        <a:accent3>
          <a:srgbClr val="CAE2FF"/>
        </a:accent3>
        <a:accent4>
          <a:srgbClr val="AE2A00"/>
        </a:accent4>
        <a:accent5>
          <a:srgbClr val="E3E8FE"/>
        </a:accent5>
        <a:accent6>
          <a:srgbClr val="E7E7E7"/>
        </a:accent6>
        <a:hlink>
          <a:srgbClr val="00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8">
        <a:dk1>
          <a:srgbClr val="006600"/>
        </a:dk1>
        <a:lt1>
          <a:srgbClr val="FFCC99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FFFF66"/>
        </a:accent2>
        <a:accent3>
          <a:srgbClr val="FFE2CA"/>
        </a:accent3>
        <a:accent4>
          <a:srgbClr val="005600"/>
        </a:accent4>
        <a:accent5>
          <a:srgbClr val="FFFFFF"/>
        </a:accent5>
        <a:accent6>
          <a:srgbClr val="E7E75C"/>
        </a:accent6>
        <a:hlink>
          <a:srgbClr val="5B5B8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万里长城">
  <a:themeElements>
    <a:clrScheme name="万里长城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FFFF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5C5C"/>
      </a:accent6>
      <a:hlink>
        <a:srgbClr val="800080"/>
      </a:hlink>
      <a:folHlink>
        <a:srgbClr val="FF6600"/>
      </a:folHlink>
    </a:clrScheme>
    <a:fontScheme name="万里长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万里长城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FFFF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5C"/>
        </a:accent6>
        <a:hlink>
          <a:srgbClr val="80008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2">
        <a:dk1>
          <a:srgbClr val="000000"/>
        </a:dk1>
        <a:lt1>
          <a:srgbClr val="8EA4EA"/>
        </a:lt1>
        <a:dk2>
          <a:srgbClr val="0033CC"/>
        </a:dk2>
        <a:lt2>
          <a:srgbClr val="969696"/>
        </a:lt2>
        <a:accent1>
          <a:srgbClr val="86B5B6"/>
        </a:accent1>
        <a:accent2>
          <a:srgbClr val="FFCC66"/>
        </a:accent2>
        <a:accent3>
          <a:srgbClr val="C6CFF3"/>
        </a:accent3>
        <a:accent4>
          <a:srgbClr val="000000"/>
        </a:accent4>
        <a:accent5>
          <a:srgbClr val="C3D7D7"/>
        </a:accent5>
        <a:accent6>
          <a:srgbClr val="E7B95C"/>
        </a:accent6>
        <a:hlink>
          <a:srgbClr val="626292"/>
        </a:hlink>
        <a:folHlink>
          <a:srgbClr val="A2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3">
        <a:dk1>
          <a:srgbClr val="0000FF"/>
        </a:dk1>
        <a:lt1>
          <a:srgbClr val="C0C0C0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CC"/>
        </a:accent2>
        <a:accent3>
          <a:srgbClr val="DCDCDC"/>
        </a:accent3>
        <a:accent4>
          <a:srgbClr val="0000DA"/>
        </a:accent4>
        <a:accent5>
          <a:srgbClr val="FFE2CA"/>
        </a:accent5>
        <a:accent6>
          <a:srgbClr val="E78AB9"/>
        </a:accent6>
        <a:hlink>
          <a:srgbClr val="9C4070"/>
        </a:hlink>
        <a:folHlink>
          <a:srgbClr val="007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4">
        <a:dk1>
          <a:srgbClr val="0029AC"/>
        </a:dk1>
        <a:lt1>
          <a:srgbClr val="CCFFCC"/>
        </a:lt1>
        <a:dk2>
          <a:srgbClr val="993366"/>
        </a:dk2>
        <a:lt2>
          <a:srgbClr val="969696"/>
        </a:lt2>
        <a:accent1>
          <a:srgbClr val="FFCC99"/>
        </a:accent1>
        <a:accent2>
          <a:srgbClr val="6699FF"/>
        </a:accent2>
        <a:accent3>
          <a:srgbClr val="E2FFE2"/>
        </a:accent3>
        <a:accent4>
          <a:srgbClr val="002192"/>
        </a:accent4>
        <a:accent5>
          <a:srgbClr val="FFE2CA"/>
        </a:accent5>
        <a:accent6>
          <a:srgbClr val="5C8AE7"/>
        </a:accent6>
        <a:hlink>
          <a:srgbClr val="0066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5">
        <a:dk1>
          <a:srgbClr val="333333"/>
        </a:dk1>
        <a:lt1>
          <a:srgbClr val="FF99CC"/>
        </a:lt1>
        <a:dk2>
          <a:srgbClr val="006600"/>
        </a:dk2>
        <a:lt2>
          <a:srgbClr val="B2B2B2"/>
        </a:lt2>
        <a:accent1>
          <a:srgbClr val="FFFF66"/>
        </a:accent1>
        <a:accent2>
          <a:srgbClr val="33CCFF"/>
        </a:accent2>
        <a:accent3>
          <a:srgbClr val="FFCAE2"/>
        </a:accent3>
        <a:accent4>
          <a:srgbClr val="2A2A2A"/>
        </a:accent4>
        <a:accent5>
          <a:srgbClr val="FFFFB8"/>
        </a:accent5>
        <a:accent6>
          <a:srgbClr val="2DB9E7"/>
        </a:accent6>
        <a:hlink>
          <a:srgbClr val="6600FF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6">
        <a:dk1>
          <a:srgbClr val="000000"/>
        </a:dk1>
        <a:lt1>
          <a:srgbClr val="FFFFCC"/>
        </a:lt1>
        <a:dk2>
          <a:srgbClr val="6756A6"/>
        </a:dk2>
        <a:lt2>
          <a:srgbClr val="969696"/>
        </a:lt2>
        <a:accent1>
          <a:srgbClr val="99CCFF"/>
        </a:accent1>
        <a:accent2>
          <a:srgbClr val="008000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007300"/>
        </a:accent6>
        <a:hlink>
          <a:srgbClr val="990033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7">
        <a:dk1>
          <a:srgbClr val="CC3300"/>
        </a:dk1>
        <a:lt1>
          <a:srgbClr val="99CCFF"/>
        </a:lt1>
        <a:dk2>
          <a:srgbClr val="003399"/>
        </a:dk2>
        <a:lt2>
          <a:srgbClr val="969696"/>
        </a:lt2>
        <a:accent1>
          <a:srgbClr val="CED7FE"/>
        </a:accent1>
        <a:accent2>
          <a:srgbClr val="FFFFFF"/>
        </a:accent2>
        <a:accent3>
          <a:srgbClr val="CAE2FF"/>
        </a:accent3>
        <a:accent4>
          <a:srgbClr val="AE2A00"/>
        </a:accent4>
        <a:accent5>
          <a:srgbClr val="E3E8FE"/>
        </a:accent5>
        <a:accent6>
          <a:srgbClr val="E7E7E7"/>
        </a:accent6>
        <a:hlink>
          <a:srgbClr val="00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8">
        <a:dk1>
          <a:srgbClr val="006600"/>
        </a:dk1>
        <a:lt1>
          <a:srgbClr val="FFCC99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FFFF66"/>
        </a:accent2>
        <a:accent3>
          <a:srgbClr val="FFE2CA"/>
        </a:accent3>
        <a:accent4>
          <a:srgbClr val="005600"/>
        </a:accent4>
        <a:accent5>
          <a:srgbClr val="FFFFFF"/>
        </a:accent5>
        <a:accent6>
          <a:srgbClr val="E7E75C"/>
        </a:accent6>
        <a:hlink>
          <a:srgbClr val="5B5B8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5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6.xml><?xml version="1.0" encoding="utf-8"?>
<a:theme xmlns:a="http://schemas.openxmlformats.org/drawingml/2006/main" name="4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5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cross">
  <a:themeElements>
    <a:clrScheme name="Template 1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CDRAGON</Template>
  <TotalTime>10393</TotalTime>
  <Words>568</Words>
  <Application>Microsoft Office PowerPoint</Application>
  <PresentationFormat>On-screen Show (4:3)</PresentationFormat>
  <Paragraphs>136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PMingLiU</vt:lpstr>
      <vt:lpstr>PMingLiU</vt:lpstr>
      <vt:lpstr>Arial</vt:lpstr>
      <vt:lpstr>Arial Black</vt:lpstr>
      <vt:lpstr>Calibri</vt:lpstr>
      <vt:lpstr>Calibri Light</vt:lpstr>
      <vt:lpstr>Century Gothic</vt:lpstr>
      <vt:lpstr>Monotype Corsiva</vt:lpstr>
      <vt:lpstr>Times New Roman</vt:lpstr>
      <vt:lpstr>Wingdings</vt:lpstr>
      <vt:lpstr>Pixel</vt:lpstr>
      <vt:lpstr>4_万里长城</vt:lpstr>
      <vt:lpstr>Vapor Trail</vt:lpstr>
      <vt:lpstr>Retrospect</vt:lpstr>
      <vt:lpstr>2_Retrospect</vt:lpstr>
      <vt:lpstr>4_Retrospect</vt:lpstr>
      <vt:lpstr>5_Retrospect</vt:lpstr>
      <vt:lpstr>cross</vt:lpstr>
      <vt:lpstr>1_Pixel</vt:lpstr>
      <vt:lpstr>3_Retrospect</vt:lpstr>
      <vt:lpstr>万里长城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傳福音之於基督教，就像血管之於身體。    你可以將基督教割開、分散，基督教卻流出傳福音的血。     傳福音是奔腾的血液，是我們的本行正業。                         傳福音的專業性，絕對可以與醫生救人性命的專業性媲美，这就是我們的本行正業。  Vance Havner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Betty.Siu</dc:creator>
  <cp:lastModifiedBy>Johnny.Wong</cp:lastModifiedBy>
  <cp:revision>498</cp:revision>
  <cp:lastPrinted>2016-12-21T23:13:46Z</cp:lastPrinted>
  <dcterms:created xsi:type="dcterms:W3CDTF">2004-10-01T15:25:42Z</dcterms:created>
  <dcterms:modified xsi:type="dcterms:W3CDTF">2026-05-16T00:31:51Z</dcterms:modified>
</cp:coreProperties>
</file>